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88" r:id="rId6"/>
    <p:sldId id="258" r:id="rId7"/>
    <p:sldId id="266" r:id="rId8"/>
    <p:sldId id="272" r:id="rId9"/>
    <p:sldId id="273" r:id="rId10"/>
    <p:sldId id="274" r:id="rId11"/>
    <p:sldId id="289" r:id="rId12"/>
    <p:sldId id="290" r:id="rId13"/>
    <p:sldId id="297" r:id="rId14"/>
    <p:sldId id="298" r:id="rId15"/>
    <p:sldId id="300" r:id="rId16"/>
    <p:sldId id="292" r:id="rId17"/>
    <p:sldId id="294" r:id="rId18"/>
    <p:sldId id="295" r:id="rId19"/>
    <p:sldId id="296" r:id="rId20"/>
    <p:sldId id="278" r:id="rId21"/>
    <p:sldId id="276" r:id="rId22"/>
    <p:sldId id="279" r:id="rId23"/>
    <p:sldId id="280" r:id="rId24"/>
    <p:sldId id="293" r:id="rId25"/>
    <p:sldId id="299" r:id="rId26"/>
  </p:sldIdLst>
  <p:sldSz cx="9144000" cy="6858000" type="screen4x3"/>
  <p:notesSz cx="6797675" cy="9926638"/>
  <p:defaultTextStyle>
    <a:defPPr>
      <a:defRPr lang="nl-B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3C472A-D1BA-3D68-2016-D0BE5BC40889}" v="2" dt="2020-11-19T18:45:35.313"/>
    <p1510:client id="{147F15C4-11DB-4F09-69D0-753F2ABB3DE9}" v="25" dt="2020-11-20T09:10:46.759"/>
    <p1510:client id="{2D8D591F-0AC7-304C-BD30-028C999AA651}" v="1299" dt="2020-11-20T11:20:03.416"/>
    <p1510:client id="{34C1ED96-CBCE-B270-EC83-A251D92631B1}" v="49" dt="2020-11-20T09:54:41.530"/>
    <p1510:client id="{76266A3D-91A2-7B5A-230C-64033360329C}" v="4" dt="2020-11-19T19:26:13.203"/>
    <p1510:client id="{9AF7AD7B-137D-160A-2E24-14C9FE3346A2}" v="15" dt="2020-11-19T20:05:13.823"/>
    <p1510:client id="{BD12E62F-9B13-3EB2-1C86-B543883E2AA1}" v="448" dt="2020-11-19T18:44:26.765"/>
    <p1510:client id="{DCCA640F-1B6A-D0EB-D44B-D91A1115319E}" v="69" dt="2020-11-19T18:12:40.428"/>
    <p1510:client id="{EA04AC14-5615-0767-5702-25EA2B989F07}" v="262" dt="2020-11-20T08:57:54.2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3"/>
  </p:normalViewPr>
  <p:slideViewPr>
    <p:cSldViewPr snapToGrid="0">
      <p:cViewPr varScale="1">
        <p:scale>
          <a:sx n="81" d="100"/>
          <a:sy n="81" d="100"/>
        </p:scale>
        <p:origin x="1498" y="-2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B6D1C21A-F550-4972-9959-E481D64347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322A41B-AEF0-41A7-850E-EAA9A1A228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6C3C8DC-9728-45E0-9F46-70745A57C0C3}" type="datetimeFigureOut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4F9DEE7-EDB0-42A3-BAFD-B9077E10BF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28BDC90-FBAB-46EB-A3DF-340C7D1FDB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18EBDC5-4C19-4737-B96F-85260DEF7CB1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2216982-076C-40A4-B976-709DAEBC7E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2681" tIns="46341" rIns="92681" bIns="4634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E8CDB6F-6AEF-4E17-A633-A9527889365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2681" tIns="46341" rIns="92681" bIns="4634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727DFA-8593-48AC-862A-E4745079283E}" type="datetimeFigureOut">
              <a:rPr lang="en-US"/>
              <a:pPr>
                <a:defRPr/>
              </a:pPr>
              <a:t>11/20/2020</a:t>
            </a:fld>
            <a:endParaRPr lang="en-US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6716BFA2-48C4-4877-BC80-9E6149E3703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81" tIns="46341" rIns="92681" bIns="46341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AD804AE3-CE74-4721-A549-EE3D0494F5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7187" cy="4467225"/>
          </a:xfrm>
          <a:prstGeom prst="rect">
            <a:avLst/>
          </a:prstGeom>
        </p:spPr>
        <p:txBody>
          <a:bodyPr vert="horz" lIns="92681" tIns="46341" rIns="92681" bIns="46341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D0A925-86D8-4822-B036-1097F06CFD9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2681" tIns="46341" rIns="92681" bIns="4634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818141-85FD-4E7F-BD28-36E55271E6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2681" tIns="46341" rIns="92681" bIns="463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2B7D917-3FCB-4E8E-92AD-5A2C7A6A01A9}" type="slidenum">
              <a:rPr lang="en-US" altLang="nl-BE"/>
              <a:pPr>
                <a:defRPr/>
              </a:pPr>
              <a:t>‹#›</a:t>
            </a:fld>
            <a:endParaRPr lang="en-US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jdelijke aanduiding voor dia-afbeelding 1">
            <a:extLst>
              <a:ext uri="{FF2B5EF4-FFF2-40B4-BE49-F238E27FC236}">
                <a16:creationId xmlns:a16="http://schemas.microsoft.com/office/drawing/2014/main" id="{3D228B4E-DD5E-464B-867E-6849F5C909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Tijdelijke aanduiding voor notities 2">
            <a:extLst>
              <a:ext uri="{FF2B5EF4-FFF2-40B4-BE49-F238E27FC236}">
                <a16:creationId xmlns:a16="http://schemas.microsoft.com/office/drawing/2014/main" id="{E561F288-1BE9-45EF-A2DE-5F438D0C36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6387" name="Tijdelijke aanduiding voor dianummer 3">
            <a:extLst>
              <a:ext uri="{FF2B5EF4-FFF2-40B4-BE49-F238E27FC236}">
                <a16:creationId xmlns:a16="http://schemas.microsoft.com/office/drawing/2014/main" id="{9267F4BF-6AAC-415E-B584-EBD6F942E5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9C3F3B-68A5-4B7B-A1B7-670FED23A512}" type="slidenum">
              <a:rPr lang="en-US" altLang="nl-BE" smtClean="0"/>
              <a:pPr>
                <a:spcBef>
                  <a:spcPct val="0"/>
                </a:spcBef>
              </a:pPr>
              <a:t>1</a:t>
            </a:fld>
            <a:endParaRPr lang="en-US" altLang="nl-B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8E05562C-EB25-4B09-9A4F-FEB9FE987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F3AF44C2-9820-4D1D-A9CF-5E406E392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9B46A915-C316-4DCC-8CCD-6F5309B03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6AD1D1-76A8-4DD9-BBC6-EF37FE990CCF}" type="slidenum">
              <a:rPr lang="en-US" altLang="nl-BE" smtClean="0">
                <a:latin typeface="Calibri" panose="020F0502020204030204" pitchFamily="34" charset="0"/>
              </a:rPr>
              <a:pPr/>
              <a:t>10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01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8E05562C-EB25-4B09-9A4F-FEB9FE987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F3AF44C2-9820-4D1D-A9CF-5E406E392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9B46A915-C316-4DCC-8CCD-6F5309B03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6AD1D1-76A8-4DD9-BBC6-EF37FE990CCF}" type="slidenum">
              <a:rPr lang="en-US" altLang="nl-BE" smtClean="0">
                <a:latin typeface="Calibri" panose="020F0502020204030204" pitchFamily="34" charset="0"/>
              </a:rPr>
              <a:pPr/>
              <a:t>11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9431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8E05562C-EB25-4B09-9A4F-FEB9FE987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F3AF44C2-9820-4D1D-A9CF-5E406E392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9B46A915-C316-4DCC-8CCD-6F5309B03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6AD1D1-76A8-4DD9-BBC6-EF37FE990CCF}" type="slidenum">
              <a:rPr lang="en-US" altLang="nl-BE" smtClean="0">
                <a:latin typeface="Calibri" panose="020F0502020204030204" pitchFamily="34" charset="0"/>
              </a:rPr>
              <a:pPr/>
              <a:t>12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58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jdelijke aanduiding voor dia-afbeelding 1">
            <a:extLst>
              <a:ext uri="{FF2B5EF4-FFF2-40B4-BE49-F238E27FC236}">
                <a16:creationId xmlns:a16="http://schemas.microsoft.com/office/drawing/2014/main" id="{3D228B4E-DD5E-464B-867E-6849F5C909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Tijdelijke aanduiding voor notities 2">
            <a:extLst>
              <a:ext uri="{FF2B5EF4-FFF2-40B4-BE49-F238E27FC236}">
                <a16:creationId xmlns:a16="http://schemas.microsoft.com/office/drawing/2014/main" id="{E561F288-1BE9-45EF-A2DE-5F438D0C36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6387" name="Tijdelijke aanduiding voor dianummer 3">
            <a:extLst>
              <a:ext uri="{FF2B5EF4-FFF2-40B4-BE49-F238E27FC236}">
                <a16:creationId xmlns:a16="http://schemas.microsoft.com/office/drawing/2014/main" id="{9267F4BF-6AAC-415E-B584-EBD6F942E5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9C3F3B-68A5-4B7B-A1B7-670FED23A512}" type="slidenum">
              <a:rPr lang="en-US" altLang="nl-BE" smtClean="0"/>
              <a:pPr>
                <a:spcBef>
                  <a:spcPct val="0"/>
                </a:spcBef>
              </a:pPr>
              <a:t>13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3195619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14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7964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15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776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16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473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jdelijke aanduiding voor dia-afbeelding 1">
            <a:extLst>
              <a:ext uri="{FF2B5EF4-FFF2-40B4-BE49-F238E27FC236}">
                <a16:creationId xmlns:a16="http://schemas.microsoft.com/office/drawing/2014/main" id="{3D228B4E-DD5E-464B-867E-6849F5C909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Tijdelijke aanduiding voor notities 2">
            <a:extLst>
              <a:ext uri="{FF2B5EF4-FFF2-40B4-BE49-F238E27FC236}">
                <a16:creationId xmlns:a16="http://schemas.microsoft.com/office/drawing/2014/main" id="{E561F288-1BE9-45EF-A2DE-5F438D0C36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6387" name="Tijdelijke aanduiding voor dianummer 3">
            <a:extLst>
              <a:ext uri="{FF2B5EF4-FFF2-40B4-BE49-F238E27FC236}">
                <a16:creationId xmlns:a16="http://schemas.microsoft.com/office/drawing/2014/main" id="{9267F4BF-6AAC-415E-B584-EBD6F942E5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9C3F3B-68A5-4B7B-A1B7-670FED23A512}" type="slidenum">
              <a:rPr lang="en-US" altLang="nl-BE" smtClean="0"/>
              <a:pPr>
                <a:spcBef>
                  <a:spcPct val="0"/>
                </a:spcBef>
              </a:pPr>
              <a:t>17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41614444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18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0609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19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02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jdelijke aanduiding voor dia-afbeelding 1">
            <a:extLst>
              <a:ext uri="{FF2B5EF4-FFF2-40B4-BE49-F238E27FC236}">
                <a16:creationId xmlns:a16="http://schemas.microsoft.com/office/drawing/2014/main" id="{3D228B4E-DD5E-464B-867E-6849F5C909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Tijdelijke aanduiding voor notities 2">
            <a:extLst>
              <a:ext uri="{FF2B5EF4-FFF2-40B4-BE49-F238E27FC236}">
                <a16:creationId xmlns:a16="http://schemas.microsoft.com/office/drawing/2014/main" id="{E561F288-1BE9-45EF-A2DE-5F438D0C36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6387" name="Tijdelijke aanduiding voor dianummer 3">
            <a:extLst>
              <a:ext uri="{FF2B5EF4-FFF2-40B4-BE49-F238E27FC236}">
                <a16:creationId xmlns:a16="http://schemas.microsoft.com/office/drawing/2014/main" id="{9267F4BF-6AAC-415E-B584-EBD6F942E5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9C3F3B-68A5-4B7B-A1B7-670FED23A512}" type="slidenum">
              <a:rPr lang="en-US" altLang="nl-BE" smtClean="0"/>
              <a:pPr>
                <a:spcBef>
                  <a:spcPct val="0"/>
                </a:spcBef>
              </a:pPr>
              <a:t>2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1966543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20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257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21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894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22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243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8E05562C-EB25-4B09-9A4F-FEB9FE987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F3AF44C2-9820-4D1D-A9CF-5E406E392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9B46A915-C316-4DCC-8CCD-6F5309B03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6AD1D1-76A8-4DD9-BBC6-EF37FE990CCF}" type="slidenum">
              <a:rPr lang="en-US" altLang="nl-BE" smtClean="0">
                <a:latin typeface="Calibri" panose="020F0502020204030204" pitchFamily="34" charset="0"/>
              </a:rPr>
              <a:pPr/>
              <a:t>3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6C19F3A7-0672-4009-9A2C-522418801A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2B9565AF-71E9-4D71-A2C9-4F0E9D1CA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47F5F81C-4982-4113-BBF8-EBFD7C7FD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BE66BD-C9BE-4821-A71C-4B31EEABEB11}" type="slidenum">
              <a:rPr lang="en-US" altLang="nl-BE" smtClean="0">
                <a:latin typeface="Calibri" panose="020F0502020204030204" pitchFamily="34" charset="0"/>
              </a:rPr>
              <a:pPr/>
              <a:t>4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7B014096-083C-4A1D-9F59-D65E293F19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779D73BF-1BBA-402E-8C45-CEF973AF64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69EE4EB4-6778-4D3C-A75F-5D382C964F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E237C1-496F-47C7-8DAC-AC76F4786598}" type="slidenum">
              <a:rPr lang="en-US" altLang="nl-BE" smtClean="0">
                <a:latin typeface="Calibri" panose="020F0502020204030204" pitchFamily="34" charset="0"/>
              </a:rPr>
              <a:pPr/>
              <a:t>5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987E2153-0A78-4355-A460-23DEE7DD6E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C833BE0C-8988-4E6C-B7D5-CB04EF49C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EEC146EE-0D13-4346-B2CF-F8071D6FC7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A636AE-72E8-4EAF-AEFB-AF3F34EFEBF0}" type="slidenum">
              <a:rPr lang="en-US" altLang="nl-BE" smtClean="0">
                <a:latin typeface="Calibri" panose="020F0502020204030204" pitchFamily="34" charset="0"/>
              </a:rPr>
              <a:pPr/>
              <a:t>6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7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8E05562C-EB25-4B09-9A4F-FEB9FE987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F3AF44C2-9820-4D1D-A9CF-5E406E392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9B46A915-C316-4DCC-8CCD-6F5309B03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6AD1D1-76A8-4DD9-BBC6-EF37FE990CCF}" type="slidenum">
              <a:rPr lang="en-US" altLang="nl-BE" smtClean="0">
                <a:latin typeface="Calibri" panose="020F0502020204030204" pitchFamily="34" charset="0"/>
              </a:rPr>
              <a:pPr/>
              <a:t>8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596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8E05562C-EB25-4B09-9A4F-FEB9FE987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F3AF44C2-9820-4D1D-A9CF-5E406E392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9B46A915-C316-4DCC-8CCD-6F5309B03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6AD1D1-76A8-4DD9-BBC6-EF37FE990CCF}" type="slidenum">
              <a:rPr lang="en-US" altLang="nl-BE" smtClean="0">
                <a:latin typeface="Calibri" panose="020F0502020204030204" pitchFamily="34" charset="0"/>
              </a:rPr>
              <a:pPr/>
              <a:t>9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602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F6643-6CEA-45F0-A4F4-4B58BB28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409C1-63ED-4349-8CDC-BF786401E189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F6973-9C8C-416E-B6B4-94A480F89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7E5B2-4D1A-4948-BD14-085B7E71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B4499-F08B-4885-9EEE-0EA4437FA00D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54966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12E3C-6ACE-496F-8AF2-E0E3F0C43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B1388-0C9D-48A4-843E-34039C574E64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0F855-490D-47F2-8FBB-C16BD9962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CEAA6-0B7B-47D1-8785-84994F613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7D6C4-C5B9-4500-9D79-17EC8946589A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86936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0070E-DC92-4BA2-95D7-3277D64ED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1EE72-B1E0-4196-871B-ABE7579B4A79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768B1-E21B-41C8-96EA-7A68296E5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4499A-7795-41F6-B53B-F456EB78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5881D-0F80-407C-82E2-D63799607148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92566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99314-4610-41D4-BD08-2F4A0E9B7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4C306-07D0-4467-9599-9A801B6DC4E5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67B5D-DF79-4FC3-A5E4-BA0090A14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5772B-3274-4715-A078-9F567886A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1C052-8290-462C-9EA9-852AEB8B8C0D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90468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4A349-A398-4BDB-B860-CACED1CE5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5D093-A25B-442C-926E-EFCCCC574081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AAA9E-2EA9-4CEB-9970-4D6BABDD8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FE825-59D0-43BB-9D8A-9F1A742C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9F939-6580-4A55-B37C-D81EF5FFEDEB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17442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ED279D-1EE8-45E2-9772-9D7ED650F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56973-D784-417C-8927-CEA91E600769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7B3156-AD61-405A-BC70-C6F5F5F3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803A2B9-BBBB-4593-B4FE-0207DA0A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EEFD5-F74B-4B0C-8ED4-AB441E257C53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55341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91BF3C6-DEC6-4513-8DB8-B24C2D840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A051B-2783-4C43-8BA9-18C4B250CD5F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D10159-A0B2-4435-A1D0-AFDCC915C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6553C6C-5575-4E00-8E4E-DAD7CC82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EA0D1-E27B-45EA-9364-799E6EBC6DA2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86577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702BB27-13BE-4382-BBA5-2A6473EA9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E93F4-E7B9-41D1-BCC2-F36CFAEB074F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F714F20-6419-456D-8254-261957E52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4CD180B-3CB0-42A8-BBDE-2F919C542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80C2-0819-496D-8159-B1A956640983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44293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43C6981-1D5D-4D6C-A7C6-B42FF3FD2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E80DC-FE83-4D7C-9333-CA2B93197FCD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0B7E7B4-044E-48D9-A5F4-E1E7931D1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8E0EEFB-8E3B-4546-BC1F-A6ABF4EE4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51EE-A9BB-4F6E-93C0-3FCEA8E0B6D3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61002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0FE2BB7-CE47-448C-AC61-125CBD089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6B8AC-44D1-4898-A0B8-1BC66FD733B2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F81FDC-55E2-4966-A41E-B57B0B96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FA0A04-0DB5-4B29-8DAE-221A6B20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6B38F-43C0-4CD5-B028-1F6E89B80100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429107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452DF1-3803-43C7-8649-C1323EBFC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95744-5203-4B85-A5A8-3AA3AE9E1419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711CBA-DDF8-4D27-8B85-8BAECF2F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BA3238F-0489-4DE9-9334-228DFA15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D0F6D-9614-4D9C-A44E-3F39FB97D04B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94273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531530A-B0B4-4D80-BD6F-97F6E5F61C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/>
              <a:t>Click to edit Master title style</a:t>
            </a:r>
            <a:endParaRPr lang="nl-BE" altLang="nl-B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73643A1-A8B3-48CF-BB5C-0BF2BDAD90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/>
              <a:t>Click to edit Master text styles</a:t>
            </a:r>
          </a:p>
          <a:p>
            <a:pPr lvl="1"/>
            <a:r>
              <a:rPr lang="en-US" altLang="nl-BE"/>
              <a:t>Second level</a:t>
            </a:r>
          </a:p>
          <a:p>
            <a:pPr lvl="2"/>
            <a:r>
              <a:rPr lang="en-US" altLang="nl-BE"/>
              <a:t>Third level</a:t>
            </a:r>
          </a:p>
          <a:p>
            <a:pPr lvl="3"/>
            <a:r>
              <a:rPr lang="en-US" altLang="nl-BE"/>
              <a:t>Fourth level</a:t>
            </a:r>
          </a:p>
          <a:p>
            <a:pPr lvl="4"/>
            <a:r>
              <a:rPr lang="en-US" altLang="nl-BE"/>
              <a:t>Fifth level</a:t>
            </a:r>
            <a:endParaRPr lang="nl-BE" alt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A54D3-7125-4840-81ED-43C11972F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AE6347-2CBB-44A9-9FF0-375BF3EBFED3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708E-F820-4AE9-8B69-EA680BF0B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9CBD5-4C06-4639-B7D2-0DF947976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F491233-DA38-4FA5-9EE0-05F30B5D9CF8}" type="slidenum">
              <a:rPr lang="nl-BE" altLang="nl-BE"/>
              <a:pPr>
                <a:defRPr/>
              </a:pPr>
              <a:t>‹#›</a:t>
            </a:fld>
            <a:endParaRPr lang="nl-BE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eksueelgeweld.be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>
            <a:extLst>
              <a:ext uri="{FF2B5EF4-FFF2-40B4-BE49-F238E27FC236}">
                <a16:creationId xmlns:a16="http://schemas.microsoft.com/office/drawing/2014/main" id="{54F847F7-10DF-48D3-9B97-E155B1B2C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6" y="681487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BC38D365-C707-4000-90E5-806AD9129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52513"/>
            <a:ext cx="9144000" cy="2376487"/>
          </a:xfrm>
        </p:spPr>
        <p:txBody>
          <a:bodyPr/>
          <a:lstStyle/>
          <a:p>
            <a:pPr eaLnBrk="1" hangingPunct="1"/>
            <a:br>
              <a:rPr lang="nl-BE" altLang="nl-BE" sz="3200"/>
            </a:br>
            <a:endParaRPr lang="nl-BE" altLang="nl-BE" sz="3200"/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2148C77C-C634-4122-AEEA-E45945B0F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484313"/>
            <a:ext cx="7705725" cy="4154487"/>
          </a:xfrm>
        </p:spPr>
        <p:txBody>
          <a:bodyPr/>
          <a:lstStyle/>
          <a:p>
            <a:pPr eaLnBrk="1" hangingPunct="1"/>
            <a:endParaRPr lang="nl-BE" altLang="nl-BE" sz="4400">
              <a:solidFill>
                <a:srgbClr val="898989"/>
              </a:solidFill>
            </a:endParaRPr>
          </a:p>
          <a:p>
            <a:pPr eaLnBrk="1" hangingPunct="1"/>
            <a:r>
              <a:rPr lang="nl-BE" altLang="nl-BE" sz="4400" b="1">
                <a:solidFill>
                  <a:schemeClr val="tx1"/>
                </a:solidFill>
              </a:rPr>
              <a:t>Ministerraad</a:t>
            </a:r>
            <a:endParaRPr lang="nl-BE" altLang="nl-BE" sz="4400" b="1">
              <a:solidFill>
                <a:schemeClr val="tx1"/>
              </a:solidFill>
              <a:cs typeface="Calibri"/>
            </a:endParaRPr>
          </a:p>
          <a:p>
            <a:pPr eaLnBrk="1" hangingPunct="1"/>
            <a:endParaRPr lang="nl-BE" altLang="nl-BE" sz="4400">
              <a:solidFill>
                <a:srgbClr val="898989"/>
              </a:solidFill>
            </a:endParaRPr>
          </a:p>
          <a:p>
            <a:pPr eaLnBrk="1" hangingPunct="1"/>
            <a:r>
              <a:rPr lang="nl-BE" altLang="nl-BE">
                <a:solidFill>
                  <a:srgbClr val="898989"/>
                </a:solidFill>
              </a:rPr>
              <a:t>20 november 2020</a:t>
            </a:r>
            <a:endParaRPr lang="nl-BE" altLang="nl-BE">
              <a:solidFill>
                <a:srgbClr val="898989"/>
              </a:solidFill>
              <a:cs typeface="Calibri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3D0A25-85E6-4199-AB41-12593585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 dirty="0"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>
            <a:extLst>
              <a:ext uri="{FF2B5EF4-FFF2-40B4-BE49-F238E27FC236}">
                <a16:creationId xmlns:a16="http://schemas.microsoft.com/office/drawing/2014/main" id="{E57B4D5B-0AF3-496D-AC2B-EC71B5E3A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5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1">
            <a:extLst>
              <a:ext uri="{FF2B5EF4-FFF2-40B4-BE49-F238E27FC236}">
                <a16:creationId xmlns:a16="http://schemas.microsoft.com/office/drawing/2014/main" id="{77763AFF-1512-457A-828D-F1E744DA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368" y="294469"/>
            <a:ext cx="8919147" cy="1143000"/>
          </a:xfrm>
        </p:spPr>
        <p:txBody>
          <a:bodyPr/>
          <a:lstStyle/>
          <a:p>
            <a:r>
              <a:rPr lang="nl-BE" b="1">
                <a:ea typeface="+mj-lt"/>
                <a:cs typeface="+mj-lt"/>
              </a:rPr>
              <a:t>Investeringen in gezondheidszorg</a:t>
            </a:r>
            <a:endParaRPr lang="nl-BE">
              <a:cs typeface="Calibri"/>
            </a:endParaRP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D8A4F92-04CE-42F0-A3B9-9B425E32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62425"/>
          </a:xfrm>
        </p:spPr>
        <p:txBody>
          <a:bodyPr/>
          <a:lstStyle/>
          <a:p>
            <a:endParaRPr lang="nl-BE" sz="2800">
              <a:cs typeface="Calibri"/>
            </a:endParaRPr>
          </a:p>
          <a:p>
            <a:r>
              <a:rPr lang="nl-BE" sz="2800">
                <a:ea typeface="+mn-lt"/>
                <a:cs typeface="+mn-lt"/>
              </a:rPr>
              <a:t>Globale </a:t>
            </a:r>
            <a:r>
              <a:rPr lang="nl-BE" sz="2800" b="1">
                <a:ea typeface="+mn-lt"/>
                <a:cs typeface="+mn-lt"/>
              </a:rPr>
              <a:t>begrotingsdoelstellingen </a:t>
            </a:r>
            <a:r>
              <a:rPr lang="nl-BE" sz="2800">
                <a:ea typeface="+mn-lt"/>
                <a:cs typeface="+mn-lt"/>
              </a:rPr>
              <a:t>voor gezondheidszorg vastgelegd op 30.073.560.000 euro voor 2021 </a:t>
            </a:r>
            <a:endParaRPr lang="nl-BE" altLang="en-US" sz="2800">
              <a:ea typeface="+mn-lt"/>
              <a:cs typeface="+mn-lt"/>
            </a:endParaRPr>
          </a:p>
          <a:p>
            <a:r>
              <a:rPr lang="nl-BE" sz="2800">
                <a:ea typeface="+mn-lt"/>
                <a:cs typeface="+mn-lt"/>
              </a:rPr>
              <a:t>Vanaf 2022 wordt een </a:t>
            </a:r>
            <a:r>
              <a:rPr lang="nl-BE" sz="2800" b="1">
                <a:ea typeface="+mn-lt"/>
                <a:cs typeface="+mn-lt"/>
              </a:rPr>
              <a:t>groeinorm </a:t>
            </a:r>
            <a:r>
              <a:rPr lang="nl-BE" sz="2800">
                <a:ea typeface="+mn-lt"/>
                <a:cs typeface="+mn-lt"/>
              </a:rPr>
              <a:t>van 2,5% toegepast </a:t>
            </a:r>
            <a:endParaRPr lang="nl-BE"/>
          </a:p>
          <a:p>
            <a:r>
              <a:rPr lang="nl-BE" sz="2800">
                <a:ea typeface="+mn-lt"/>
                <a:cs typeface="+mn-lt"/>
              </a:rPr>
              <a:t>Voor het jaar 2022 bijkomend </a:t>
            </a:r>
            <a:r>
              <a:rPr lang="nl-BE" sz="2800" b="1">
                <a:ea typeface="+mn-lt"/>
                <a:cs typeface="+mn-lt"/>
              </a:rPr>
              <a:t>verhoging </a:t>
            </a:r>
            <a:r>
              <a:rPr lang="nl-BE" sz="2800">
                <a:ea typeface="+mn-lt"/>
                <a:cs typeface="+mn-lt"/>
              </a:rPr>
              <a:t>van de globale jaarlijkse begrotingsdoelstelling met 250 miljoen euro in uitvoering van het sociaal akkoord </a:t>
            </a:r>
            <a:endParaRPr lang="nl-BE"/>
          </a:p>
          <a:p>
            <a:pPr marL="0" indent="0">
              <a:buNone/>
            </a:pPr>
            <a:endParaRPr lang="nl-BE" sz="2800">
              <a:cs typeface="Calibri"/>
            </a:endParaRPr>
          </a:p>
          <a:p>
            <a:endParaRPr lang="nl-BE">
              <a:cs typeface="Calibri"/>
            </a:endParaRPr>
          </a:p>
          <a:p>
            <a:endParaRPr lang="nl-BE" altLang="en-US" sz="2800">
              <a:cs typeface="Calibri"/>
            </a:endParaRPr>
          </a:p>
          <a:p>
            <a:endParaRPr lang="nl-BE" altLang="en-US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6D72E-32A7-45D6-99A9-56AB3F21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0455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>
            <a:extLst>
              <a:ext uri="{FF2B5EF4-FFF2-40B4-BE49-F238E27FC236}">
                <a16:creationId xmlns:a16="http://schemas.microsoft.com/office/drawing/2014/main" id="{E57B4D5B-0AF3-496D-AC2B-EC71B5E3A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5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1">
            <a:extLst>
              <a:ext uri="{FF2B5EF4-FFF2-40B4-BE49-F238E27FC236}">
                <a16:creationId xmlns:a16="http://schemas.microsoft.com/office/drawing/2014/main" id="{77763AFF-1512-457A-828D-F1E744DA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368" y="294469"/>
            <a:ext cx="8919147" cy="1143000"/>
          </a:xfrm>
        </p:spPr>
        <p:txBody>
          <a:bodyPr/>
          <a:lstStyle/>
          <a:p>
            <a:r>
              <a:rPr lang="nl-BE" b="1">
                <a:ea typeface="+mj-lt"/>
                <a:cs typeface="+mj-lt"/>
              </a:rPr>
              <a:t>Sterke sociale zekerheid</a:t>
            </a:r>
            <a:endParaRPr lang="nl-BE">
              <a:cs typeface="Calibri"/>
            </a:endParaRP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D8A4F92-04CE-42F0-A3B9-9B425E32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62425"/>
          </a:xfrm>
        </p:spPr>
        <p:txBody>
          <a:bodyPr/>
          <a:lstStyle/>
          <a:p>
            <a:r>
              <a:rPr lang="nl-BE" sz="2800" b="1" dirty="0">
                <a:ea typeface="+mn-lt"/>
                <a:cs typeface="+mn-lt"/>
              </a:rPr>
              <a:t>Voldoende en stabiele financiering</a:t>
            </a:r>
            <a:r>
              <a:rPr lang="nl-BE" sz="2800" dirty="0">
                <a:ea typeface="+mn-lt"/>
                <a:cs typeface="+mn-lt"/>
              </a:rPr>
              <a:t> sociale zekerheid, o.m. door het verlengen van de evenwichtsdotatie en het voorzien van voldoende alternatieve financiering in de crisisjaren 2020 en 2021</a:t>
            </a:r>
          </a:p>
          <a:p>
            <a:endParaRPr lang="nl-BE" sz="2800" dirty="0">
              <a:cs typeface="Calibri"/>
            </a:endParaRPr>
          </a:p>
          <a:p>
            <a:pPr marL="0" indent="0">
              <a:buNone/>
            </a:pPr>
            <a:endParaRPr lang="nl-BE" sz="2800" dirty="0">
              <a:cs typeface="Calibri"/>
            </a:endParaRPr>
          </a:p>
          <a:p>
            <a:endParaRPr lang="nl-BE" dirty="0">
              <a:cs typeface="Calibri"/>
            </a:endParaRPr>
          </a:p>
          <a:p>
            <a:endParaRPr lang="nl-BE" altLang="en-US" sz="2800" dirty="0">
              <a:cs typeface="Calibri"/>
            </a:endParaRPr>
          </a:p>
          <a:p>
            <a:endParaRPr lang="nl-BE" alt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6D72E-32A7-45D6-99A9-56AB3F21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85024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>
            <a:extLst>
              <a:ext uri="{FF2B5EF4-FFF2-40B4-BE49-F238E27FC236}">
                <a16:creationId xmlns:a16="http://schemas.microsoft.com/office/drawing/2014/main" id="{E57B4D5B-0AF3-496D-AC2B-EC71B5E3A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5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1">
            <a:extLst>
              <a:ext uri="{FF2B5EF4-FFF2-40B4-BE49-F238E27FC236}">
                <a16:creationId xmlns:a16="http://schemas.microsoft.com/office/drawing/2014/main" id="{77763AFF-1512-457A-828D-F1E744DA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368" y="294469"/>
            <a:ext cx="8919147" cy="1143000"/>
          </a:xfrm>
        </p:spPr>
        <p:txBody>
          <a:bodyPr/>
          <a:lstStyle/>
          <a:p>
            <a:r>
              <a:rPr lang="nl-BE" b="1" dirty="0">
                <a:ea typeface="+mj-lt"/>
                <a:cs typeface="+mj-lt"/>
              </a:rPr>
              <a:t>Pro Memorie</a:t>
            </a:r>
            <a:endParaRPr lang="nl-BE" dirty="0">
              <a:cs typeface="Calibri"/>
            </a:endParaRP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D8A4F92-04CE-42F0-A3B9-9B425E32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62425"/>
          </a:xfrm>
        </p:spPr>
        <p:txBody>
          <a:bodyPr/>
          <a:lstStyle/>
          <a:p>
            <a:pPr marL="0" indent="0">
              <a:buNone/>
            </a:pPr>
            <a:r>
              <a:rPr lang="nl-BE" sz="2800" dirty="0">
                <a:ea typeface="+mn-lt"/>
                <a:cs typeface="+mn-lt"/>
              </a:rPr>
              <a:t>Andere maatregelen volgen </a:t>
            </a:r>
            <a:r>
              <a:rPr lang="nl-BE" sz="2800" b="1" dirty="0">
                <a:ea typeface="+mn-lt"/>
                <a:cs typeface="+mn-lt"/>
              </a:rPr>
              <a:t>een ander traject </a:t>
            </a:r>
            <a:r>
              <a:rPr lang="nl-BE" sz="2800" dirty="0">
                <a:ea typeface="+mn-lt"/>
                <a:cs typeface="+mn-lt"/>
              </a:rPr>
              <a:t>(KB of apart wetsontwerp)</a:t>
            </a:r>
          </a:p>
          <a:p>
            <a:r>
              <a:rPr lang="nl-BE" sz="2800" dirty="0">
                <a:ea typeface="+mn-lt"/>
                <a:cs typeface="+mn-lt"/>
              </a:rPr>
              <a:t>Verhoging minimumpensioenen werknemers, zelfstandigen en ambtenaren</a:t>
            </a:r>
          </a:p>
          <a:p>
            <a:r>
              <a:rPr lang="nl-BE" sz="2800" dirty="0">
                <a:ea typeface="+mn-lt"/>
                <a:cs typeface="+mn-lt"/>
              </a:rPr>
              <a:t>Verhoging leefloon</a:t>
            </a:r>
          </a:p>
          <a:p>
            <a:r>
              <a:rPr lang="nl-BE" sz="2800" dirty="0">
                <a:ea typeface="+mn-lt"/>
                <a:cs typeface="+mn-lt"/>
              </a:rPr>
              <a:t>Schrapping correctiecoëfficiënt voor pensioenberekening zelfstandigen</a:t>
            </a:r>
          </a:p>
          <a:p>
            <a:r>
              <a:rPr lang="nl-BE" sz="2800" dirty="0">
                <a:ea typeface="+mn-lt"/>
                <a:cs typeface="+mn-lt"/>
              </a:rPr>
              <a:t>Stopzetting regularisatieprocedure tegen 31 dec 2023</a:t>
            </a:r>
          </a:p>
          <a:p>
            <a:endParaRPr lang="nl-BE" sz="2800" dirty="0">
              <a:cs typeface="Calibri"/>
            </a:endParaRPr>
          </a:p>
          <a:p>
            <a:pPr marL="0" indent="0">
              <a:buNone/>
            </a:pPr>
            <a:endParaRPr lang="nl-BE" sz="2800" dirty="0">
              <a:cs typeface="Calibri"/>
            </a:endParaRPr>
          </a:p>
          <a:p>
            <a:endParaRPr lang="nl-BE" dirty="0">
              <a:cs typeface="Calibri"/>
            </a:endParaRPr>
          </a:p>
          <a:p>
            <a:endParaRPr lang="nl-BE" altLang="en-US" sz="2800" dirty="0">
              <a:cs typeface="Calibri"/>
            </a:endParaRPr>
          </a:p>
          <a:p>
            <a:endParaRPr lang="nl-BE" alt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6D72E-32A7-45D6-99A9-56AB3F21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2442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>
            <a:extLst>
              <a:ext uri="{FF2B5EF4-FFF2-40B4-BE49-F238E27FC236}">
                <a16:creationId xmlns:a16="http://schemas.microsoft.com/office/drawing/2014/main" id="{54F847F7-10DF-48D3-9B97-E155B1B2C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57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BC38D365-C707-4000-90E5-806AD9129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52513"/>
            <a:ext cx="9144000" cy="2376487"/>
          </a:xfrm>
        </p:spPr>
        <p:txBody>
          <a:bodyPr/>
          <a:lstStyle/>
          <a:p>
            <a:pPr eaLnBrk="1" hangingPunct="1"/>
            <a:br>
              <a:rPr lang="nl-BE" altLang="nl-BE" sz="3200"/>
            </a:br>
            <a:endParaRPr lang="nl-BE" altLang="nl-BE" sz="3200"/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2148C77C-C634-4122-AEEA-E45945B0F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068" y="890780"/>
            <a:ext cx="8043863" cy="4154487"/>
          </a:xfrm>
        </p:spPr>
        <p:txBody>
          <a:bodyPr/>
          <a:lstStyle/>
          <a:p>
            <a:r>
              <a:rPr lang="nl-BE" sz="4400">
                <a:solidFill>
                  <a:schemeClr val="tx1"/>
                </a:solidFill>
                <a:ea typeface="+mn-lt"/>
                <a:cs typeface="+mn-lt"/>
              </a:rPr>
              <a:t>Federaal actieplan </a:t>
            </a:r>
            <a:br>
              <a:rPr lang="nl-BE" sz="440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nl-BE" sz="4400">
                <a:solidFill>
                  <a:schemeClr val="tx1"/>
                </a:solidFill>
                <a:ea typeface="+mn-lt"/>
                <a:cs typeface="+mn-lt"/>
              </a:rPr>
              <a:t>ter bestrijding van </a:t>
            </a:r>
            <a:r>
              <a:rPr lang="nl-BE" sz="4400" b="1">
                <a:solidFill>
                  <a:schemeClr val="tx1"/>
                </a:solidFill>
                <a:ea typeface="+mn-lt"/>
                <a:cs typeface="+mn-lt"/>
              </a:rPr>
              <a:t>gendergerelateerd en intrafamiliaal geweld </a:t>
            </a:r>
            <a:br>
              <a:rPr lang="nl-BE" sz="440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nl-BE" sz="4400">
                <a:solidFill>
                  <a:schemeClr val="tx1"/>
                </a:solidFill>
                <a:ea typeface="+mn-lt"/>
                <a:cs typeface="+mn-lt"/>
              </a:rPr>
              <a:t>naar aanleiding van de 2e golf COVID-19</a:t>
            </a:r>
            <a:endParaRPr lang="nl-BE" sz="4400">
              <a:solidFill>
                <a:schemeClr val="tx1"/>
              </a:solidFill>
            </a:endParaRPr>
          </a:p>
          <a:p>
            <a:pPr eaLnBrk="1" hangingPunct="1"/>
            <a:endParaRPr lang="nl-BE" altLang="nl-BE">
              <a:solidFill>
                <a:srgbClr val="898989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3D0A25-85E6-4199-AB41-12593585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08326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44" y="274638"/>
            <a:ext cx="8440756" cy="1877457"/>
          </a:xfrm>
        </p:spPr>
        <p:txBody>
          <a:bodyPr/>
          <a:lstStyle/>
          <a:p>
            <a:r>
              <a:rPr lang="nl" sz="3600" b="1">
                <a:ea typeface="+mj-lt"/>
                <a:cs typeface="+mj-lt"/>
              </a:rPr>
              <a:t>Actieplan ter bestrijding van </a:t>
            </a:r>
            <a:r>
              <a:rPr lang="nl" sz="3600" b="1" err="1">
                <a:ea typeface="+mj-lt"/>
                <a:cs typeface="+mj-lt"/>
              </a:rPr>
              <a:t>gendergerelateerd</a:t>
            </a:r>
            <a:r>
              <a:rPr lang="nl" sz="3600" b="1">
                <a:ea typeface="+mj-lt"/>
                <a:cs typeface="+mj-lt"/>
              </a:rPr>
              <a:t> en </a:t>
            </a:r>
            <a:r>
              <a:rPr lang="nl" sz="3600" b="1" err="1">
                <a:ea typeface="+mj-lt"/>
                <a:cs typeface="+mj-lt"/>
              </a:rPr>
              <a:t>intrafamiliaal</a:t>
            </a:r>
            <a:r>
              <a:rPr lang="nl" sz="3600" b="1">
                <a:ea typeface="+mj-lt"/>
                <a:cs typeface="+mj-lt"/>
              </a:rPr>
              <a:t> geweld</a:t>
            </a:r>
            <a:endParaRPr lang="en-US" sz="3600" b="1">
              <a:cs typeface="Calibri"/>
            </a:endParaRPr>
          </a:p>
          <a:p>
            <a:endParaRPr lang="nl-BE" sz="3200" b="1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 algn="just">
              <a:buNone/>
              <a:defRPr/>
            </a:pP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endParaRPr lang="nl-BE" sz="2800">
              <a:cs typeface="+mn-lt"/>
            </a:endParaRPr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457200" y="1883322"/>
            <a:ext cx="7544774" cy="38472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BE" sz="2800" dirty="0">
                <a:latin typeface="+mn-lt"/>
                <a:cs typeface="Arial"/>
              </a:rPr>
              <a:t>In de </a:t>
            </a:r>
            <a:r>
              <a:rPr lang="fr-BE" sz="2800" dirty="0" err="1">
                <a:latin typeface="+mn-lt"/>
                <a:cs typeface="Arial"/>
              </a:rPr>
              <a:t>eerste</a:t>
            </a:r>
            <a:r>
              <a:rPr lang="fr-BE" sz="2800" dirty="0">
                <a:latin typeface="+mn-lt"/>
                <a:cs typeface="Arial"/>
              </a:rPr>
              <a:t> golf </a:t>
            </a:r>
            <a:r>
              <a:rPr lang="fr-BE" sz="2800" dirty="0" err="1">
                <a:latin typeface="+mn-lt"/>
                <a:cs typeface="Arial"/>
              </a:rPr>
              <a:t>aanzienlijke</a:t>
            </a:r>
            <a:r>
              <a:rPr lang="fr-BE" sz="2800" dirty="0">
                <a:latin typeface="+mn-lt"/>
                <a:cs typeface="Arial"/>
              </a:rPr>
              <a:t> </a:t>
            </a:r>
            <a:r>
              <a:rPr lang="fr-BE" sz="2800" b="1" dirty="0" err="1">
                <a:latin typeface="+mn-lt"/>
                <a:cs typeface="Arial"/>
              </a:rPr>
              <a:t>toename</a:t>
            </a:r>
            <a:r>
              <a:rPr lang="fr-BE" sz="2800" b="1" dirty="0">
                <a:latin typeface="+mn-lt"/>
                <a:cs typeface="Arial"/>
              </a:rPr>
              <a:t> </a:t>
            </a:r>
            <a:r>
              <a:rPr lang="fr-BE" sz="2800" dirty="0">
                <a:latin typeface="+mn-lt"/>
                <a:cs typeface="Arial"/>
              </a:rPr>
              <a:t>van </a:t>
            </a:r>
            <a:r>
              <a:rPr lang="fr-BE" sz="2800" dirty="0" err="1">
                <a:latin typeface="+mn-lt"/>
                <a:cs typeface="Arial"/>
              </a:rPr>
              <a:t>meldingen</a:t>
            </a:r>
            <a:r>
              <a:rPr lang="fr-BE" sz="2800" dirty="0">
                <a:latin typeface="+mn-lt"/>
                <a:cs typeface="Arial"/>
              </a:rPr>
              <a:t> van </a:t>
            </a:r>
            <a:r>
              <a:rPr lang="fr-BE" sz="2800" dirty="0" err="1">
                <a:latin typeface="+mn-lt"/>
                <a:cs typeface="Arial"/>
              </a:rPr>
              <a:t>intrafamiliaal</a:t>
            </a:r>
            <a:r>
              <a:rPr lang="fr-BE" sz="2800" dirty="0">
                <a:latin typeface="+mn-lt"/>
                <a:cs typeface="Arial"/>
              </a:rPr>
              <a:t> </a:t>
            </a:r>
            <a:r>
              <a:rPr lang="fr-BE" sz="2800" dirty="0" err="1">
                <a:latin typeface="+mn-lt"/>
                <a:cs typeface="Arial"/>
              </a:rPr>
              <a:t>geweld</a:t>
            </a:r>
            <a:r>
              <a:rPr lang="fr-BE" sz="2800" dirty="0">
                <a:latin typeface="+mn-lt"/>
                <a:cs typeface="Arial"/>
              </a:rPr>
              <a:t> </a:t>
            </a:r>
            <a:br>
              <a:rPr lang="fr-BE" sz="2800" dirty="0">
                <a:latin typeface="+mn-lt"/>
                <a:cs typeface="Arial"/>
              </a:rPr>
            </a:br>
            <a:endParaRPr lang="en-US" sz="2800" dirty="0"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fr-BE" sz="2800" b="1" dirty="0" err="1">
                <a:latin typeface="+mn-lt"/>
                <a:cs typeface="Arial"/>
              </a:rPr>
              <a:t>Samenwerking</a:t>
            </a:r>
            <a:r>
              <a:rPr lang="fr-BE" sz="2800" b="1" dirty="0">
                <a:latin typeface="+mn-lt"/>
                <a:cs typeface="Arial"/>
              </a:rPr>
              <a:t> </a:t>
            </a:r>
            <a:r>
              <a:rPr lang="fr-BE" sz="2800" dirty="0" err="1">
                <a:latin typeface="+mn-lt"/>
                <a:cs typeface="Arial"/>
              </a:rPr>
              <a:t>tussen</a:t>
            </a:r>
            <a:r>
              <a:rPr lang="fr-BE" sz="2800" dirty="0">
                <a:latin typeface="+mn-lt"/>
                <a:cs typeface="Arial"/>
              </a:rPr>
              <a:t> de </a:t>
            </a:r>
            <a:r>
              <a:rPr lang="fr-BE" sz="2800" dirty="0" err="1">
                <a:latin typeface="+mn-lt"/>
                <a:cs typeface="Arial"/>
              </a:rPr>
              <a:t>federale</a:t>
            </a:r>
            <a:r>
              <a:rPr lang="fr-BE" sz="2800" dirty="0">
                <a:latin typeface="+mn-lt"/>
                <a:cs typeface="Arial"/>
              </a:rPr>
              <a:t> </a:t>
            </a:r>
            <a:r>
              <a:rPr lang="fr-BE" sz="2800" dirty="0" err="1">
                <a:latin typeface="+mn-lt"/>
                <a:cs typeface="Arial"/>
              </a:rPr>
              <a:t>regering</a:t>
            </a:r>
            <a:r>
              <a:rPr lang="fr-BE" sz="2800" dirty="0">
                <a:latin typeface="+mn-lt"/>
                <a:cs typeface="Arial"/>
              </a:rPr>
              <a:t>, de </a:t>
            </a:r>
            <a:r>
              <a:rPr lang="fr-BE" sz="2800" dirty="0" err="1">
                <a:latin typeface="+mn-lt"/>
                <a:cs typeface="Arial"/>
              </a:rPr>
              <a:t>deelstaten</a:t>
            </a:r>
            <a:r>
              <a:rPr lang="fr-BE" sz="2800" dirty="0">
                <a:latin typeface="+mn-lt"/>
                <a:cs typeface="Arial"/>
              </a:rPr>
              <a:t> en het </a:t>
            </a:r>
            <a:r>
              <a:rPr lang="fr-BE" sz="2800" dirty="0" err="1">
                <a:latin typeface="+mn-lt"/>
                <a:cs typeface="Arial"/>
              </a:rPr>
              <a:t>middenveld</a:t>
            </a:r>
            <a:br>
              <a:rPr lang="fr-BE" sz="2800" dirty="0">
                <a:latin typeface="+mn-lt"/>
                <a:cs typeface="Arial"/>
              </a:rPr>
            </a:br>
            <a:endParaRPr lang="fr-BE" sz="2800" dirty="0">
              <a:latin typeface="+mn-lt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fr-BE" sz="2800" b="1" dirty="0" err="1">
                <a:latin typeface="+mn-lt"/>
                <a:cs typeface="Arial"/>
              </a:rPr>
              <a:t>Voorkomen</a:t>
            </a:r>
            <a:r>
              <a:rPr lang="fr-BE" sz="2800" b="1" dirty="0">
                <a:latin typeface="+mn-lt"/>
                <a:cs typeface="Arial"/>
              </a:rPr>
              <a:t> </a:t>
            </a:r>
            <a:r>
              <a:rPr lang="fr-BE" sz="2800" dirty="0" err="1">
                <a:latin typeface="+mn-lt"/>
                <a:cs typeface="Arial"/>
              </a:rPr>
              <a:t>dat</a:t>
            </a:r>
            <a:r>
              <a:rPr lang="fr-BE" sz="2800" dirty="0">
                <a:latin typeface="+mn-lt"/>
                <a:cs typeface="Arial"/>
              </a:rPr>
              <a:t> </a:t>
            </a:r>
            <a:r>
              <a:rPr lang="fr-BE" sz="2800" dirty="0" err="1">
                <a:latin typeface="+mn-lt"/>
                <a:cs typeface="Arial"/>
              </a:rPr>
              <a:t>slachtoffers</a:t>
            </a:r>
            <a:r>
              <a:rPr lang="fr-BE" sz="2800" dirty="0">
                <a:latin typeface="+mn-lt"/>
                <a:cs typeface="Arial"/>
              </a:rPr>
              <a:t> </a:t>
            </a:r>
            <a:r>
              <a:rPr lang="fr-BE" sz="2800" dirty="0" err="1">
                <a:latin typeface="+mn-lt"/>
                <a:cs typeface="Arial"/>
              </a:rPr>
              <a:t>tijdens</a:t>
            </a:r>
            <a:r>
              <a:rPr lang="fr-BE" sz="2800" dirty="0">
                <a:latin typeface="+mn-lt"/>
                <a:cs typeface="Arial"/>
              </a:rPr>
              <a:t> </a:t>
            </a:r>
            <a:r>
              <a:rPr lang="fr-BE" sz="2800" dirty="0" err="1">
                <a:latin typeface="+mn-lt"/>
                <a:cs typeface="Arial"/>
              </a:rPr>
              <a:t>deze</a:t>
            </a:r>
            <a:r>
              <a:rPr lang="fr-BE" sz="2800" dirty="0">
                <a:latin typeface="+mn-lt"/>
                <a:cs typeface="Arial"/>
              </a:rPr>
              <a:t> golf in de </a:t>
            </a:r>
            <a:r>
              <a:rPr lang="fr-BE" sz="2800" dirty="0" err="1">
                <a:latin typeface="+mn-lt"/>
                <a:cs typeface="Arial"/>
              </a:rPr>
              <a:t>kou</a:t>
            </a:r>
            <a:r>
              <a:rPr lang="fr-BE" sz="2800" dirty="0">
                <a:latin typeface="+mn-lt"/>
                <a:cs typeface="Arial"/>
              </a:rPr>
              <a:t> </a:t>
            </a:r>
            <a:r>
              <a:rPr lang="fr-BE" sz="2800" dirty="0" err="1">
                <a:latin typeface="+mn-lt"/>
                <a:cs typeface="Arial"/>
              </a:rPr>
              <a:t>blijven</a:t>
            </a:r>
            <a:r>
              <a:rPr lang="fr-BE" sz="2800" dirty="0">
                <a:latin typeface="+mn-lt"/>
                <a:cs typeface="Arial"/>
              </a:rPr>
              <a:t> </a:t>
            </a:r>
            <a:r>
              <a:rPr lang="fr-BE" sz="2800" dirty="0" err="1">
                <a:latin typeface="+mn-lt"/>
                <a:cs typeface="Arial"/>
              </a:rPr>
              <a:t>staan</a:t>
            </a:r>
            <a:endParaRPr lang="fr-BE" sz="2800" dirty="0">
              <a:latin typeface="+mn-lt"/>
              <a:cs typeface="Calibri"/>
            </a:endParaRPr>
          </a:p>
          <a:p>
            <a:pPr algn="ctr"/>
            <a:endParaRPr lang="fr-BE" sz="2000" b="1" dirty="0">
              <a:latin typeface="Calibri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33683-053D-4A9E-8A47-301D948A4D95}"/>
              </a:ext>
            </a:extLst>
          </p:cNvPr>
          <p:cNvSpPr txBox="1"/>
          <p:nvPr/>
        </p:nvSpPr>
        <p:spPr>
          <a:xfrm>
            <a:off x="2328231" y="3429918"/>
            <a:ext cx="582792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fr-BE" sz="2000" b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8338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44" y="274638"/>
            <a:ext cx="8440756" cy="1877457"/>
          </a:xfrm>
        </p:spPr>
        <p:txBody>
          <a:bodyPr/>
          <a:lstStyle/>
          <a:p>
            <a:r>
              <a:rPr lang="nl" sz="3600" b="1">
                <a:ea typeface="+mj-lt"/>
                <a:cs typeface="+mj-lt"/>
              </a:rPr>
              <a:t>Actieplan ter bestrijding van </a:t>
            </a:r>
            <a:r>
              <a:rPr lang="nl" sz="3600" b="1" err="1">
                <a:ea typeface="+mj-lt"/>
                <a:cs typeface="+mj-lt"/>
              </a:rPr>
              <a:t>gendergerelateerd</a:t>
            </a:r>
            <a:r>
              <a:rPr lang="nl" sz="3600" b="1">
                <a:ea typeface="+mj-lt"/>
                <a:cs typeface="+mj-lt"/>
              </a:rPr>
              <a:t> en </a:t>
            </a:r>
            <a:r>
              <a:rPr lang="nl" sz="3600" b="1" err="1">
                <a:ea typeface="+mj-lt"/>
                <a:cs typeface="+mj-lt"/>
              </a:rPr>
              <a:t>intrafamiliaal</a:t>
            </a:r>
            <a:r>
              <a:rPr lang="nl" sz="3600" b="1">
                <a:ea typeface="+mj-lt"/>
                <a:cs typeface="+mj-lt"/>
              </a:rPr>
              <a:t> geweld</a:t>
            </a:r>
            <a:endParaRPr lang="en-US" sz="3600" b="1">
              <a:cs typeface="Calibri"/>
            </a:endParaRPr>
          </a:p>
          <a:p>
            <a:endParaRPr lang="nl-BE" sz="3200" b="1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 algn="just">
              <a:buNone/>
              <a:defRPr/>
            </a:pP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endParaRPr lang="nl-BE" sz="2800">
              <a:cs typeface="+mn-lt"/>
            </a:endParaRPr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513490" y="2025908"/>
            <a:ext cx="7058140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BE" sz="2400" dirty="0" err="1">
                <a:latin typeface="Calibri"/>
                <a:cs typeface="Arial"/>
              </a:rPr>
              <a:t>Wetenschappelijk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onderzoek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naar</a:t>
            </a:r>
            <a:r>
              <a:rPr lang="fr-BE" sz="2400" dirty="0">
                <a:latin typeface="Calibri"/>
                <a:cs typeface="Arial"/>
              </a:rPr>
              <a:t> de impact van </a:t>
            </a:r>
            <a:r>
              <a:rPr lang="fr-BE" sz="2400" dirty="0" err="1">
                <a:latin typeface="Calibri"/>
                <a:cs typeface="Arial"/>
              </a:rPr>
              <a:t>problematiek</a:t>
            </a:r>
            <a:r>
              <a:rPr lang="fr-BE" sz="2400" dirty="0">
                <a:latin typeface="Calibri"/>
                <a:cs typeface="Arial"/>
              </a:rPr>
              <a:t>, in het </a:t>
            </a:r>
            <a:r>
              <a:rPr lang="fr-BE" sz="2400" dirty="0" err="1">
                <a:latin typeface="Calibri"/>
                <a:cs typeface="Arial"/>
              </a:rPr>
              <a:t>bijzonder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bij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kwetsbare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groepen</a:t>
            </a:r>
            <a:br>
              <a:rPr lang="fr-BE" sz="2400" dirty="0">
                <a:latin typeface="Calibri"/>
                <a:cs typeface="Arial"/>
              </a:rPr>
            </a:br>
            <a:endParaRPr lang="fr-BE" sz="2400" dirty="0">
              <a:latin typeface="Calibri"/>
              <a:cs typeface="Arial" panose="020B0604020202020204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fr-BE" sz="2400" dirty="0" err="1">
                <a:latin typeface="Calibri"/>
                <a:cs typeface="Arial"/>
              </a:rPr>
              <a:t>Middelen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voor</a:t>
            </a:r>
            <a:r>
              <a:rPr lang="fr-BE" sz="2400" dirty="0">
                <a:latin typeface="Calibri"/>
                <a:cs typeface="Arial"/>
              </a:rPr>
              <a:t> de </a:t>
            </a:r>
            <a:r>
              <a:rPr lang="fr-BE" sz="2400" dirty="0" err="1">
                <a:latin typeface="Calibri"/>
                <a:cs typeface="Arial"/>
              </a:rPr>
              <a:t>chatlijn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>
                <a:latin typeface="Calibri"/>
                <a:cs typeface="Arial"/>
                <a:hlinkClick r:id="rId4"/>
              </a:rPr>
              <a:t>www.seksueelgeweld.be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verlengen</a:t>
            </a:r>
            <a:r>
              <a:rPr lang="fr-BE" sz="2400" dirty="0">
                <a:latin typeface="Calibri"/>
                <a:cs typeface="Arial"/>
              </a:rPr>
              <a:t> en </a:t>
            </a:r>
            <a:r>
              <a:rPr lang="fr-BE" sz="2400" dirty="0" err="1">
                <a:latin typeface="Calibri"/>
                <a:cs typeface="Arial"/>
              </a:rPr>
              <a:t>verhogen</a:t>
            </a:r>
            <a:br>
              <a:rPr lang="fr-BE" sz="2400" dirty="0">
                <a:latin typeface="Calibri"/>
                <a:cs typeface="Arial"/>
              </a:rPr>
            </a:br>
            <a:endParaRPr lang="fr-BE" sz="2400" dirty="0">
              <a:latin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fr-BE" sz="2400" dirty="0">
              <a:latin typeface="Calibri"/>
              <a:cs typeface="Arial"/>
            </a:endParaRPr>
          </a:p>
          <a:p>
            <a:br>
              <a:rPr lang="fr-BE" sz="2400" dirty="0">
                <a:latin typeface="Calibri"/>
                <a:cs typeface="Arial"/>
              </a:rPr>
            </a:br>
            <a:endParaRPr lang="fr-BE" sz="2400" dirty="0">
              <a:latin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fr-BE" sz="2400" dirty="0">
              <a:latin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fr-BE" sz="2400" dirty="0">
              <a:latin typeface="Calibri"/>
              <a:cs typeface="Arial"/>
            </a:endParaRPr>
          </a:p>
          <a:p>
            <a:pPr algn="ctr"/>
            <a:endParaRPr lang="fr-BE" sz="2000" b="1" dirty="0">
              <a:latin typeface="Calibri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33683-053D-4A9E-8A47-301D948A4D95}"/>
              </a:ext>
            </a:extLst>
          </p:cNvPr>
          <p:cNvSpPr txBox="1"/>
          <p:nvPr/>
        </p:nvSpPr>
        <p:spPr>
          <a:xfrm>
            <a:off x="2328231" y="3429918"/>
            <a:ext cx="582792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fr-BE" sz="2000" b="1"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8B4ECA-DE63-40A7-BF28-07807961B9FE}"/>
              </a:ext>
            </a:extLst>
          </p:cNvPr>
          <p:cNvSpPr txBox="1"/>
          <p:nvPr/>
        </p:nvSpPr>
        <p:spPr>
          <a:xfrm>
            <a:off x="2677099" y="4366353"/>
            <a:ext cx="486394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fr-BE" sz="2000" b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79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44" y="274638"/>
            <a:ext cx="8440756" cy="1877457"/>
          </a:xfrm>
        </p:spPr>
        <p:txBody>
          <a:bodyPr/>
          <a:lstStyle/>
          <a:p>
            <a:r>
              <a:rPr lang="nl" sz="3600" b="1">
                <a:ea typeface="+mj-lt"/>
                <a:cs typeface="+mj-lt"/>
              </a:rPr>
              <a:t>Actieplan ter bestrijding van </a:t>
            </a:r>
            <a:r>
              <a:rPr lang="nl" sz="3600" b="1" err="1">
                <a:ea typeface="+mj-lt"/>
                <a:cs typeface="+mj-lt"/>
              </a:rPr>
              <a:t>gendergerelateerd</a:t>
            </a:r>
            <a:r>
              <a:rPr lang="nl" sz="3600" b="1">
                <a:ea typeface="+mj-lt"/>
                <a:cs typeface="+mj-lt"/>
              </a:rPr>
              <a:t> en </a:t>
            </a:r>
            <a:r>
              <a:rPr lang="nl" sz="3600" b="1" err="1">
                <a:ea typeface="+mj-lt"/>
                <a:cs typeface="+mj-lt"/>
              </a:rPr>
              <a:t>intrafamiliaal</a:t>
            </a:r>
            <a:r>
              <a:rPr lang="nl" sz="3600" b="1">
                <a:ea typeface="+mj-lt"/>
                <a:cs typeface="+mj-lt"/>
              </a:rPr>
              <a:t> geweld</a:t>
            </a:r>
            <a:endParaRPr lang="en-US" sz="3600" b="1">
              <a:cs typeface="Calibri"/>
            </a:endParaRPr>
          </a:p>
          <a:p>
            <a:endParaRPr lang="nl-BE" sz="3200" b="1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 algn="just">
              <a:buNone/>
              <a:defRPr/>
            </a:pP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endParaRPr lang="nl-BE" sz="2800">
              <a:cs typeface="+mn-lt"/>
            </a:endParaRPr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623485" y="1906424"/>
            <a:ext cx="8163328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BE" sz="2400" b="1" dirty="0" err="1">
                <a:latin typeface="Calibri"/>
                <a:cs typeface="Arial"/>
              </a:rPr>
              <a:t>Richtlijnen</a:t>
            </a:r>
            <a:r>
              <a:rPr lang="fr-BE" sz="2400" b="1" dirty="0">
                <a:latin typeface="Calibri"/>
                <a:cs typeface="Arial"/>
              </a:rPr>
              <a:t> </a:t>
            </a:r>
            <a:r>
              <a:rPr lang="fr-BE" sz="2400" b="1" dirty="0" err="1">
                <a:latin typeface="Calibri"/>
                <a:cs typeface="Arial"/>
              </a:rPr>
              <a:t>politie</a:t>
            </a:r>
            <a:r>
              <a:rPr lang="fr-BE" sz="2400" b="1" dirty="0">
                <a:latin typeface="Calibri"/>
                <a:cs typeface="Arial"/>
              </a:rPr>
              <a:t> en </a:t>
            </a:r>
            <a:r>
              <a:rPr lang="fr-BE" sz="2400" b="1" dirty="0" err="1">
                <a:latin typeface="Calibri"/>
                <a:cs typeface="Arial"/>
              </a:rPr>
              <a:t>justitie</a:t>
            </a:r>
            <a:endParaRPr lang="fr-BE" sz="2400" b="1" dirty="0">
              <a:latin typeface="Calibri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fr-BE" sz="2400" dirty="0" err="1">
                <a:latin typeface="Calibri"/>
                <a:cs typeface="Arial"/>
              </a:rPr>
              <a:t>Intrafamiliaal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geweld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prioriteit</a:t>
            </a:r>
            <a:r>
              <a:rPr lang="fr-BE" sz="2400" dirty="0">
                <a:latin typeface="Calibri"/>
                <a:cs typeface="Arial"/>
              </a:rPr>
              <a:t> </a:t>
            </a:r>
          </a:p>
          <a:p>
            <a:pPr marL="800100" lvl="1" indent="-342900">
              <a:buFont typeface="Arial"/>
              <a:buChar char="•"/>
            </a:pPr>
            <a:r>
              <a:rPr lang="fr-BE" sz="2400" dirty="0">
                <a:latin typeface="Calibri"/>
                <a:cs typeface="Arial"/>
              </a:rPr>
              <a:t>Pro-</a:t>
            </a:r>
            <a:r>
              <a:rPr lang="fr-BE" sz="2400" dirty="0" err="1">
                <a:latin typeface="Calibri"/>
                <a:cs typeface="Arial"/>
              </a:rPr>
              <a:t>actieve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houding</a:t>
            </a:r>
            <a:r>
              <a:rPr lang="fr-BE" sz="2400" dirty="0">
                <a:latin typeface="Calibri"/>
                <a:cs typeface="Arial"/>
              </a:rPr>
              <a:t>: </a:t>
            </a:r>
            <a:r>
              <a:rPr lang="fr-BE" sz="2400" dirty="0" err="1">
                <a:latin typeface="Calibri"/>
                <a:cs typeface="Arial"/>
              </a:rPr>
              <a:t>gekende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slachtoffers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systematisch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opnieuw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contacteren</a:t>
            </a:r>
            <a:endParaRPr lang="fr-BE" sz="2400" dirty="0">
              <a:latin typeface="Calibri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fr-BE" sz="2400" dirty="0" err="1">
                <a:latin typeface="Calibri"/>
                <a:cs typeface="Arial"/>
              </a:rPr>
              <a:t>Slachoffers</a:t>
            </a:r>
            <a:r>
              <a:rPr lang="fr-BE" sz="2400" dirty="0">
                <a:latin typeface="Calibri"/>
                <a:cs typeface="Arial"/>
              </a:rPr>
              <a:t> op </a:t>
            </a:r>
            <a:r>
              <a:rPr lang="fr-BE" sz="2400" dirty="0" err="1">
                <a:latin typeface="Calibri"/>
                <a:cs typeface="Arial"/>
              </a:rPr>
              <a:t>gepaste</a:t>
            </a:r>
            <a:r>
              <a:rPr lang="fr-BE" sz="2400" dirty="0">
                <a:latin typeface="Calibri"/>
                <a:cs typeface="Arial"/>
              </a:rPr>
              <a:t> manier </a:t>
            </a:r>
            <a:r>
              <a:rPr lang="fr-BE" sz="2400" dirty="0" err="1">
                <a:latin typeface="Calibri"/>
                <a:cs typeface="Arial"/>
              </a:rPr>
              <a:t>onthalen</a:t>
            </a:r>
            <a:r>
              <a:rPr lang="fr-BE" sz="2400" dirty="0">
                <a:latin typeface="Calibri"/>
                <a:cs typeface="Arial"/>
              </a:rPr>
              <a:t> en </a:t>
            </a:r>
            <a:r>
              <a:rPr lang="fr-BE" sz="2400" dirty="0" err="1">
                <a:latin typeface="Calibri"/>
                <a:cs typeface="Arial"/>
              </a:rPr>
              <a:t>begeleiden</a:t>
            </a:r>
            <a:endParaRPr lang="fr-BE" sz="2400" dirty="0">
              <a:latin typeface="Calibri"/>
              <a:cs typeface="Arial" panose="020B0604020202020204" pitchFamily="34" charset="0"/>
            </a:endParaRPr>
          </a:p>
          <a:p>
            <a:pPr marL="800100" lvl="1" indent="-342900">
              <a:buFont typeface="Arial"/>
              <a:buChar char="•"/>
            </a:pPr>
            <a:r>
              <a:rPr lang="fr-BE" sz="2400" dirty="0" err="1">
                <a:latin typeface="Calibri"/>
                <a:cs typeface="Arial"/>
              </a:rPr>
              <a:t>Parket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verzoeken</a:t>
            </a:r>
            <a:r>
              <a:rPr lang="fr-BE" sz="2400" dirty="0">
                <a:latin typeface="Calibri"/>
                <a:cs typeface="Arial"/>
              </a:rPr>
              <a:t> om </a:t>
            </a:r>
            <a:r>
              <a:rPr lang="fr-BE" sz="2400" dirty="0" err="1">
                <a:latin typeface="Calibri"/>
                <a:cs typeface="Arial"/>
              </a:rPr>
              <a:t>richtlijn</a:t>
            </a:r>
            <a:r>
              <a:rPr lang="fr-BE" sz="2400" dirty="0">
                <a:latin typeface="Calibri"/>
                <a:cs typeface="Arial"/>
              </a:rPr>
              <a:t> « </a:t>
            </a:r>
            <a:r>
              <a:rPr lang="fr-BE" sz="2400" dirty="0" err="1">
                <a:latin typeface="Calibri"/>
                <a:cs typeface="Arial"/>
              </a:rPr>
              <a:t>tijdelijk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huisverbod</a:t>
            </a:r>
            <a:r>
              <a:rPr lang="fr-BE" sz="2400" dirty="0">
                <a:latin typeface="Calibri"/>
                <a:cs typeface="Arial"/>
              </a:rPr>
              <a:t> » </a:t>
            </a:r>
            <a:r>
              <a:rPr lang="fr-BE" sz="2400" dirty="0" err="1">
                <a:latin typeface="Calibri"/>
                <a:cs typeface="Arial"/>
              </a:rPr>
              <a:t>voor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daders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systematischer</a:t>
            </a:r>
            <a:r>
              <a:rPr lang="fr-BE" sz="2400" dirty="0">
                <a:latin typeface="Calibri"/>
                <a:cs typeface="Arial"/>
              </a:rPr>
              <a:t> en </a:t>
            </a:r>
            <a:r>
              <a:rPr lang="fr-BE" sz="2400" dirty="0" err="1">
                <a:latin typeface="Calibri"/>
                <a:cs typeface="Arial"/>
              </a:rPr>
              <a:t>strikter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toepassen</a:t>
            </a:r>
            <a:endParaRPr lang="fr-BE" sz="2400" dirty="0">
              <a:latin typeface="Calibri"/>
              <a:cs typeface="Arial"/>
            </a:endParaRPr>
          </a:p>
          <a:p>
            <a:endParaRPr lang="fr-BE" sz="2400" dirty="0">
              <a:latin typeface="Calibri"/>
              <a:cs typeface="Arial"/>
            </a:endParaRPr>
          </a:p>
          <a:p>
            <a:r>
              <a:rPr lang="fr-BE" sz="2400" dirty="0" err="1">
                <a:latin typeface="Calibri"/>
                <a:cs typeface="Arial"/>
              </a:rPr>
              <a:t>Artsen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informeren</a:t>
            </a:r>
            <a:r>
              <a:rPr lang="fr-BE" sz="2400" dirty="0">
                <a:latin typeface="Calibri"/>
                <a:cs typeface="Arial"/>
              </a:rPr>
              <a:t> over het </a:t>
            </a:r>
            <a:r>
              <a:rPr lang="fr-BE" sz="2400" dirty="0" err="1">
                <a:latin typeface="Calibri"/>
                <a:cs typeface="Arial"/>
              </a:rPr>
              <a:t>bestaan</a:t>
            </a:r>
            <a:r>
              <a:rPr lang="fr-BE" sz="2400" dirty="0">
                <a:latin typeface="Calibri"/>
                <a:cs typeface="Arial"/>
              </a:rPr>
              <a:t> en de </a:t>
            </a:r>
            <a:r>
              <a:rPr lang="fr-BE" sz="2400" dirty="0" err="1">
                <a:latin typeface="Calibri"/>
                <a:cs typeface="Arial"/>
              </a:rPr>
              <a:t>werking</a:t>
            </a:r>
            <a:r>
              <a:rPr lang="fr-BE" sz="2400" dirty="0">
                <a:latin typeface="Calibri"/>
                <a:cs typeface="Arial"/>
              </a:rPr>
              <a:t> van de </a:t>
            </a:r>
            <a:r>
              <a:rPr lang="fr-BE" sz="2400" b="1" dirty="0" err="1">
                <a:latin typeface="Calibri"/>
                <a:cs typeface="Arial"/>
              </a:rPr>
              <a:t>meldingscodes</a:t>
            </a:r>
            <a:r>
              <a:rPr lang="fr-BE" sz="2400" b="1" dirty="0">
                <a:latin typeface="Calibri"/>
                <a:cs typeface="Arial"/>
              </a:rPr>
              <a:t> </a:t>
            </a:r>
            <a:r>
              <a:rPr lang="fr-BE" sz="2400" b="1" dirty="0" err="1">
                <a:latin typeface="Calibri"/>
                <a:cs typeface="Arial"/>
              </a:rPr>
              <a:t>voor</a:t>
            </a:r>
            <a:r>
              <a:rPr lang="fr-BE" sz="2400" b="1" dirty="0">
                <a:latin typeface="Calibri"/>
                <a:cs typeface="Arial"/>
              </a:rPr>
              <a:t> </a:t>
            </a:r>
            <a:r>
              <a:rPr lang="fr-BE" sz="2400" b="1" dirty="0" err="1">
                <a:latin typeface="Calibri"/>
                <a:cs typeface="Arial"/>
              </a:rPr>
              <a:t>echtelijk</a:t>
            </a:r>
            <a:r>
              <a:rPr lang="fr-BE" sz="2400" b="1" dirty="0">
                <a:latin typeface="Calibri"/>
                <a:cs typeface="Arial"/>
              </a:rPr>
              <a:t> en </a:t>
            </a:r>
            <a:r>
              <a:rPr lang="fr-BE" sz="2400" b="1" dirty="0" err="1">
                <a:latin typeface="Calibri"/>
                <a:cs typeface="Arial"/>
              </a:rPr>
              <a:t>seksueel</a:t>
            </a:r>
            <a:r>
              <a:rPr lang="fr-BE" sz="2400" b="1" dirty="0">
                <a:latin typeface="Calibri"/>
                <a:cs typeface="Arial"/>
              </a:rPr>
              <a:t> </a:t>
            </a:r>
            <a:r>
              <a:rPr lang="fr-BE" sz="2400" b="1" dirty="0" err="1">
                <a:latin typeface="Calibri"/>
                <a:cs typeface="Arial"/>
              </a:rPr>
              <a:t>geweld</a:t>
            </a:r>
            <a:r>
              <a:rPr lang="fr-BE" sz="2400" b="1" dirty="0">
                <a:latin typeface="Calibri"/>
                <a:cs typeface="Arial"/>
              </a:rPr>
              <a:t> </a:t>
            </a:r>
            <a:r>
              <a:rPr lang="fr-BE" sz="2400" dirty="0">
                <a:latin typeface="Calibri"/>
                <a:cs typeface="Arial"/>
              </a:rPr>
              <a:t>en de </a:t>
            </a:r>
            <a:r>
              <a:rPr lang="fr-BE" sz="2400" dirty="0" err="1">
                <a:latin typeface="Calibri"/>
                <a:cs typeface="Arial"/>
              </a:rPr>
              <a:t>verhoogde</a:t>
            </a:r>
            <a:r>
              <a:rPr lang="fr-BE" sz="2400" dirty="0">
                <a:latin typeface="Calibri"/>
                <a:cs typeface="Arial"/>
              </a:rPr>
              <a:t> </a:t>
            </a:r>
            <a:r>
              <a:rPr lang="fr-BE" sz="2400" dirty="0" err="1">
                <a:latin typeface="Calibri"/>
                <a:cs typeface="Arial"/>
              </a:rPr>
              <a:t>risico’s</a:t>
            </a:r>
            <a:r>
              <a:rPr lang="fr-BE" sz="2400" dirty="0">
                <a:latin typeface="Calibri"/>
                <a:cs typeface="Arial"/>
              </a:rPr>
              <a:t> van de </a:t>
            </a:r>
            <a:r>
              <a:rPr lang="fr-BE" sz="2400" dirty="0" err="1">
                <a:latin typeface="Calibri"/>
                <a:cs typeface="Arial"/>
              </a:rPr>
              <a:t>lockdown</a:t>
            </a:r>
            <a:endParaRPr lang="fr-BE" sz="2400" dirty="0">
              <a:latin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fr-BE" sz="2400" dirty="0">
              <a:latin typeface="Calibri"/>
              <a:cs typeface="Arial"/>
            </a:endParaRPr>
          </a:p>
          <a:p>
            <a:pPr algn="ctr"/>
            <a:endParaRPr lang="fr-BE" sz="2000" b="1" dirty="0">
              <a:latin typeface="Calibri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33683-053D-4A9E-8A47-301D948A4D95}"/>
              </a:ext>
            </a:extLst>
          </p:cNvPr>
          <p:cNvSpPr txBox="1"/>
          <p:nvPr/>
        </p:nvSpPr>
        <p:spPr>
          <a:xfrm>
            <a:off x="2328231" y="3429918"/>
            <a:ext cx="582792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fr-BE" sz="2000" b="1"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8B4ECA-DE63-40A7-BF28-07807961B9FE}"/>
              </a:ext>
            </a:extLst>
          </p:cNvPr>
          <p:cNvSpPr txBox="1"/>
          <p:nvPr/>
        </p:nvSpPr>
        <p:spPr>
          <a:xfrm>
            <a:off x="2677099" y="4366353"/>
            <a:ext cx="486394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fr-BE" sz="2000" b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517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>
            <a:extLst>
              <a:ext uri="{FF2B5EF4-FFF2-40B4-BE49-F238E27FC236}">
                <a16:creationId xmlns:a16="http://schemas.microsoft.com/office/drawing/2014/main" id="{54F847F7-10DF-48D3-9B97-E155B1B2C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57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BC38D365-C707-4000-90E5-806AD9129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52513"/>
            <a:ext cx="9144000" cy="2376487"/>
          </a:xfrm>
        </p:spPr>
        <p:txBody>
          <a:bodyPr/>
          <a:lstStyle/>
          <a:p>
            <a:pPr eaLnBrk="1" hangingPunct="1"/>
            <a:br>
              <a:rPr lang="nl-BE" altLang="nl-BE" sz="3200"/>
            </a:br>
            <a:endParaRPr lang="nl-BE" altLang="nl-BE" sz="3200"/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2148C77C-C634-4122-AEEA-E45945B0F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484313"/>
            <a:ext cx="7705725" cy="4154487"/>
          </a:xfrm>
        </p:spPr>
        <p:txBody>
          <a:bodyPr/>
          <a:lstStyle/>
          <a:p>
            <a:pPr eaLnBrk="1" hangingPunct="1"/>
            <a:endParaRPr lang="nl-BE" altLang="nl-BE" sz="4400">
              <a:solidFill>
                <a:srgbClr val="898989"/>
              </a:solidFill>
            </a:endParaRPr>
          </a:p>
          <a:p>
            <a:r>
              <a:rPr lang="nl-BE" altLang="nl-BE" sz="4400" b="1">
                <a:solidFill>
                  <a:schemeClr val="tx1"/>
                </a:solidFill>
              </a:rPr>
              <a:t>Een BOOST voor het spoor </a:t>
            </a:r>
            <a:endParaRPr lang="nl-BE">
              <a:solidFill>
                <a:schemeClr val="tx1"/>
              </a:solidFill>
            </a:endParaRPr>
          </a:p>
          <a:p>
            <a:pPr eaLnBrk="1" hangingPunct="1"/>
            <a:endParaRPr lang="nl-BE" altLang="nl-BE">
              <a:solidFill>
                <a:srgbClr val="898989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3D0A25-85E6-4199-AB41-12593585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69913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0432"/>
            <a:ext cx="8229600" cy="1143000"/>
          </a:xfrm>
        </p:spPr>
        <p:txBody>
          <a:bodyPr/>
          <a:lstStyle/>
          <a:p>
            <a:r>
              <a:rPr lang="nl-BE" sz="3200">
                <a:ea typeface="+mj-lt"/>
                <a:cs typeface="+mj-lt"/>
              </a:rPr>
              <a:t>Het </a:t>
            </a:r>
            <a:r>
              <a:rPr lang="nl-BE" sz="3200" b="1">
                <a:ea typeface="+mj-lt"/>
                <a:cs typeface="+mj-lt"/>
              </a:rPr>
              <a:t>BOOST Plan </a:t>
            </a:r>
            <a:r>
              <a:rPr lang="nl-BE" sz="3200">
                <a:ea typeface="+mj-lt"/>
                <a:cs typeface="+mj-lt"/>
              </a:rPr>
              <a:t>draagt bij aan de doelstellingen van de federale regering  op vlak van </a:t>
            </a:r>
            <a:r>
              <a:rPr lang="nl-BE" sz="3200" b="1">
                <a:ea typeface="+mj-lt"/>
                <a:cs typeface="+mj-lt"/>
              </a:rPr>
              <a:t>mobiliteit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 algn="just">
              <a:buNone/>
              <a:defRPr/>
            </a:pP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endParaRPr lang="nl-BE" sz="2800">
              <a:cs typeface="+mn-lt"/>
            </a:endParaRPr>
          </a:p>
          <a:p>
            <a:pPr marL="0" indent="0" algn="ctr">
              <a:buNone/>
              <a:defRPr/>
            </a:pPr>
            <a:r>
              <a:rPr lang="nl-BE" sz="2800" b="1">
                <a:ea typeface="+mn-lt"/>
                <a:cs typeface="+mn-lt"/>
              </a:rPr>
              <a:t>+100% goederenvervoer per trein tegen 2030</a:t>
            </a:r>
            <a:endParaRPr lang="nl-BE" sz="2800" b="1">
              <a:cs typeface="Calibri"/>
            </a:endParaRPr>
          </a:p>
          <a:p>
            <a:pPr algn="ctr">
              <a:buNone/>
              <a:defRPr/>
            </a:pPr>
            <a:r>
              <a:rPr lang="nl-BE" sz="2800" b="1">
                <a:ea typeface="+mn-lt"/>
                <a:cs typeface="+mn-lt"/>
              </a:rPr>
              <a:t>-50% verkeersdoden tegen 2030</a:t>
            </a:r>
            <a:endParaRPr lang="nl-BE" b="1">
              <a:cs typeface="Calibri"/>
            </a:endParaRPr>
          </a:p>
          <a:p>
            <a:pPr algn="ctr">
              <a:buNone/>
              <a:defRPr/>
            </a:pPr>
            <a:r>
              <a:rPr lang="nl-BE" sz="2800" b="1">
                <a:ea typeface="+mn-lt"/>
                <a:cs typeface="+mn-lt"/>
              </a:rPr>
              <a:t>-55% CO2-emissies tegen 2040</a:t>
            </a:r>
            <a:endParaRPr lang="nl-BE" b="1">
              <a:cs typeface="Calibri"/>
            </a:endParaRPr>
          </a:p>
          <a:p>
            <a:pPr marL="0" indent="0">
              <a:buNone/>
              <a:defRPr/>
            </a:pPr>
            <a:endParaRPr lang="nl-BE" sz="2800">
              <a:cs typeface="Calibri"/>
            </a:endParaRPr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FD2C9D23-EE29-4A71-AC77-A63DF7BB19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9851" y="2521089"/>
            <a:ext cx="714375" cy="714375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EDB5E363-7014-4150-871F-CE372B7AA7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7336" y="2521089"/>
            <a:ext cx="704850" cy="714375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42D30F0C-CA9A-4CF6-A186-FE8AB0194A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20381" y="2521089"/>
            <a:ext cx="71437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62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74744"/>
            <a:ext cx="8229600" cy="1877457"/>
          </a:xfrm>
        </p:spPr>
        <p:txBody>
          <a:bodyPr/>
          <a:lstStyle/>
          <a:p>
            <a:r>
              <a:rPr lang="nl-BE" sz="3200" b="1">
                <a:ea typeface="+mj-lt"/>
                <a:cs typeface="+mj-lt"/>
              </a:rPr>
              <a:t>Meer betrouwbare</a:t>
            </a:r>
            <a:r>
              <a:rPr lang="nl-BE" sz="3200">
                <a:ea typeface="+mj-lt"/>
                <a:cs typeface="+mj-lt"/>
              </a:rPr>
              <a:t>, </a:t>
            </a:r>
            <a:r>
              <a:rPr lang="nl-BE" sz="3200" b="1">
                <a:ea typeface="+mj-lt"/>
                <a:cs typeface="+mj-lt"/>
              </a:rPr>
              <a:t>stiptere en toegankelijkere treinen </a:t>
            </a:r>
            <a:r>
              <a:rPr lang="nl-BE" sz="3200">
                <a:ea typeface="+mj-lt"/>
                <a:cs typeface="+mj-lt"/>
              </a:rPr>
              <a:t>door doelgerichte investeringen in ieders belang</a:t>
            </a:r>
            <a:endParaRPr lang="nl-BE"/>
          </a:p>
          <a:p>
            <a:endParaRPr lang="nl-BE" sz="3200" b="1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 algn="just">
              <a:buNone/>
              <a:defRPr/>
            </a:pP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endParaRPr lang="nl-BE" sz="2800">
              <a:cs typeface="+mn-lt"/>
            </a:endParaRPr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10589949-C114-4577-858C-13F67AAF9D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051" y="3520533"/>
            <a:ext cx="7563079" cy="149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473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>
            <a:extLst>
              <a:ext uri="{FF2B5EF4-FFF2-40B4-BE49-F238E27FC236}">
                <a16:creationId xmlns:a16="http://schemas.microsoft.com/office/drawing/2014/main" id="{54F847F7-10DF-48D3-9B97-E155B1B2C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6" y="560717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BC38D365-C707-4000-90E5-806AD9129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52513"/>
            <a:ext cx="9144000" cy="2376487"/>
          </a:xfrm>
        </p:spPr>
        <p:txBody>
          <a:bodyPr/>
          <a:lstStyle/>
          <a:p>
            <a:pPr eaLnBrk="1" hangingPunct="1"/>
            <a:br>
              <a:rPr lang="nl-BE" altLang="nl-BE" sz="3200"/>
            </a:br>
            <a:endParaRPr lang="nl-BE" altLang="nl-BE" sz="3200"/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2148C77C-C634-4122-AEEA-E45945B0F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484313"/>
            <a:ext cx="7705725" cy="4154487"/>
          </a:xfrm>
        </p:spPr>
        <p:txBody>
          <a:bodyPr/>
          <a:lstStyle/>
          <a:p>
            <a:pPr eaLnBrk="1" hangingPunct="1"/>
            <a:endParaRPr lang="nl-BE" altLang="nl-BE" sz="4400">
              <a:solidFill>
                <a:srgbClr val="898989"/>
              </a:solidFill>
            </a:endParaRPr>
          </a:p>
          <a:p>
            <a:pPr eaLnBrk="1" hangingPunct="1"/>
            <a:r>
              <a:rPr lang="nl-BE" altLang="nl-BE" sz="4400" b="1">
                <a:solidFill>
                  <a:schemeClr val="tx1"/>
                </a:solidFill>
              </a:rPr>
              <a:t>Programmawet</a:t>
            </a:r>
            <a:endParaRPr lang="nl-BE" altLang="nl-BE" sz="4400" b="1">
              <a:solidFill>
                <a:schemeClr val="tx1"/>
              </a:solidFill>
              <a:cs typeface="Calibri"/>
            </a:endParaRPr>
          </a:p>
          <a:p>
            <a:pPr eaLnBrk="1" hangingPunct="1"/>
            <a:endParaRPr lang="nl-BE" altLang="nl-BE">
              <a:solidFill>
                <a:srgbClr val="898989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3D0A25-85E6-4199-AB41-12593585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9601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0426"/>
            <a:ext cx="8229600" cy="1877457"/>
          </a:xfrm>
        </p:spPr>
        <p:txBody>
          <a:bodyPr/>
          <a:lstStyle/>
          <a:p>
            <a:r>
              <a:rPr lang="nl-BE">
                <a:ea typeface="+mj-lt"/>
                <a:cs typeface="+mj-lt"/>
              </a:rPr>
              <a:t>Een </a:t>
            </a:r>
            <a:r>
              <a:rPr lang="nl-BE" b="1">
                <a:ea typeface="+mj-lt"/>
                <a:cs typeface="+mj-lt"/>
              </a:rPr>
              <a:t>sterker spoornet</a:t>
            </a:r>
            <a:endParaRPr lang="en-US">
              <a:cs typeface="Calibri"/>
            </a:endParaRPr>
          </a:p>
          <a:p>
            <a:endParaRPr lang="nl-BE" sz="3200">
              <a:cs typeface="Calibri"/>
            </a:endParaRPr>
          </a:p>
          <a:p>
            <a:endParaRPr lang="nl-BE" sz="3200" b="1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 algn="just">
              <a:buNone/>
              <a:defRPr/>
            </a:pP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endParaRPr lang="nl-BE" sz="2800">
              <a:cs typeface="+mn-lt"/>
            </a:endParaRPr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5DF63D51-771A-4928-823B-FE8305C67B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1575" y="2117361"/>
            <a:ext cx="704850" cy="695325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29A05E24-6190-420C-B1A4-925ECB846A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2808" y="3342656"/>
            <a:ext cx="790575" cy="781050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34639805-1CE4-4BE1-A2C1-CC8A74C457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0433" y="4974014"/>
            <a:ext cx="695325" cy="6953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2282327" y="1857827"/>
            <a:ext cx="5515779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BE" sz="2800" err="1">
                <a:latin typeface="Calibri"/>
                <a:ea typeface="+mj-ea"/>
                <a:cs typeface="+mj-cs"/>
              </a:rPr>
              <a:t>Een</a:t>
            </a:r>
            <a:r>
              <a:rPr lang="fr-BE" sz="2800">
                <a:latin typeface="Calibri"/>
                <a:ea typeface="+mj-ea"/>
                <a:cs typeface="+mj-cs"/>
              </a:rPr>
              <a:t> </a:t>
            </a:r>
            <a:r>
              <a:rPr lang="fr-BE" sz="2800" b="1" err="1">
                <a:latin typeface="Calibri"/>
                <a:ea typeface="+mj-ea"/>
                <a:cs typeface="+mj-cs"/>
              </a:rPr>
              <a:t>robuuster</a:t>
            </a:r>
            <a:r>
              <a:rPr lang="fr-BE" sz="2800" b="1">
                <a:latin typeface="Calibri"/>
                <a:ea typeface="+mj-ea"/>
                <a:cs typeface="+mj-cs"/>
              </a:rPr>
              <a:t> </a:t>
            </a:r>
            <a:r>
              <a:rPr lang="fr-BE" sz="2800" b="1" err="1">
                <a:latin typeface="Calibri"/>
                <a:ea typeface="+mj-ea"/>
                <a:cs typeface="+mj-cs"/>
              </a:rPr>
              <a:t>netwerk</a:t>
            </a:r>
            <a:r>
              <a:rPr lang="fr-BE" sz="2800" b="1">
                <a:latin typeface="Calibri"/>
                <a:ea typeface="+mj-ea"/>
                <a:cs typeface="+mj-cs"/>
              </a:rPr>
              <a:t> </a:t>
            </a:r>
            <a:r>
              <a:rPr lang="fr-BE" sz="2800" err="1">
                <a:latin typeface="Calibri"/>
                <a:ea typeface="+mj-ea"/>
                <a:cs typeface="+mj-cs"/>
              </a:rPr>
              <a:t>ten</a:t>
            </a:r>
            <a:r>
              <a:rPr lang="fr-BE" sz="2800">
                <a:latin typeface="Calibri"/>
                <a:ea typeface="+mj-ea"/>
                <a:cs typeface="+mj-cs"/>
              </a:rPr>
              <a:t> </a:t>
            </a:r>
            <a:r>
              <a:rPr lang="fr-BE" sz="2800" err="1">
                <a:latin typeface="Calibri"/>
                <a:ea typeface="+mj-ea"/>
                <a:cs typeface="+mj-cs"/>
              </a:rPr>
              <a:t>voordele</a:t>
            </a:r>
            <a:r>
              <a:rPr lang="fr-BE" sz="2800">
                <a:latin typeface="Calibri"/>
                <a:ea typeface="+mj-ea"/>
                <a:cs typeface="+mj-cs"/>
              </a:rPr>
              <a:t> van de </a:t>
            </a:r>
            <a:r>
              <a:rPr lang="fr-BE" sz="2800" b="1" err="1">
                <a:latin typeface="Calibri"/>
                <a:ea typeface="+mj-ea"/>
                <a:cs typeface="+mj-cs"/>
              </a:rPr>
              <a:t>stiptheid</a:t>
            </a:r>
            <a:r>
              <a:rPr lang="fr-BE" sz="2800">
                <a:latin typeface="Calibri"/>
                <a:ea typeface="+mj-ea"/>
                <a:cs typeface="+mj-cs"/>
              </a:rPr>
              <a:t> en het </a:t>
            </a:r>
            <a:r>
              <a:rPr lang="fr-BE" sz="2800" b="1" err="1">
                <a:latin typeface="Calibri"/>
                <a:ea typeface="+mj-ea"/>
                <a:cs typeface="+mj-cs"/>
              </a:rPr>
              <a:t>goederenvervoer</a:t>
            </a:r>
            <a:endParaRPr lang="en-US" sz="2800" b="1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33683-053D-4A9E-8A47-301D948A4D95}"/>
              </a:ext>
            </a:extLst>
          </p:cNvPr>
          <p:cNvSpPr txBox="1"/>
          <p:nvPr/>
        </p:nvSpPr>
        <p:spPr>
          <a:xfrm>
            <a:off x="2282327" y="3475995"/>
            <a:ext cx="5221994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BE" sz="2800" b="1" err="1">
                <a:latin typeface="Calibri"/>
                <a:ea typeface="+mj-ea"/>
                <a:cs typeface="+mj-cs"/>
              </a:rPr>
              <a:t>Meer</a:t>
            </a:r>
            <a:r>
              <a:rPr lang="fr-BE" sz="2800" b="1">
                <a:latin typeface="Calibri"/>
                <a:ea typeface="+mj-ea"/>
                <a:cs typeface="+mj-cs"/>
              </a:rPr>
              <a:t> </a:t>
            </a:r>
            <a:r>
              <a:rPr lang="fr-BE" sz="2800" b="1" err="1">
                <a:latin typeface="Calibri"/>
                <a:ea typeface="+mj-ea"/>
                <a:cs typeface="+mj-cs"/>
              </a:rPr>
              <a:t>treinverkeer</a:t>
            </a:r>
            <a:r>
              <a:rPr lang="fr-BE" sz="2800">
                <a:latin typeface="Calibri"/>
                <a:ea typeface="+mj-ea"/>
                <a:cs typeface="+mj-cs"/>
              </a:rPr>
              <a:t> en </a:t>
            </a:r>
            <a:r>
              <a:rPr lang="fr-BE" sz="2800" b="1" err="1">
                <a:latin typeface="Calibri"/>
                <a:ea typeface="+mj-ea"/>
                <a:cs typeface="+mj-cs"/>
              </a:rPr>
              <a:t>aantrekkelijker</a:t>
            </a:r>
            <a:r>
              <a:rPr lang="fr-BE" sz="2800" b="1">
                <a:latin typeface="Calibri"/>
                <a:ea typeface="+mj-ea"/>
                <a:cs typeface="+mj-cs"/>
              </a:rPr>
              <a:t> </a:t>
            </a:r>
            <a:r>
              <a:rPr lang="fr-BE" sz="2800" b="1" err="1">
                <a:latin typeface="Calibri"/>
                <a:ea typeface="+mj-ea"/>
                <a:cs typeface="+mj-cs"/>
              </a:rPr>
              <a:t>diensten</a:t>
            </a:r>
            <a:endParaRPr lang="en-US" sz="2800" b="1"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8B4ECA-DE63-40A7-BF28-07807961B9FE}"/>
              </a:ext>
            </a:extLst>
          </p:cNvPr>
          <p:cNvSpPr txBox="1"/>
          <p:nvPr/>
        </p:nvSpPr>
        <p:spPr>
          <a:xfrm>
            <a:off x="2218063" y="4719581"/>
            <a:ext cx="4863946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BE" sz="2800" err="1">
                <a:latin typeface="Calibri"/>
                <a:ea typeface="+mj-ea"/>
                <a:cs typeface="+mj-cs"/>
              </a:rPr>
              <a:t>Verhogen</a:t>
            </a:r>
            <a:r>
              <a:rPr lang="fr-BE" sz="2800">
                <a:latin typeface="Calibri"/>
                <a:ea typeface="+mj-ea"/>
                <a:cs typeface="+mj-cs"/>
              </a:rPr>
              <a:t> van </a:t>
            </a:r>
            <a:r>
              <a:rPr lang="fr-BE" sz="2800" b="1" err="1">
                <a:latin typeface="Calibri"/>
                <a:ea typeface="+mj-ea"/>
                <a:cs typeface="+mj-cs"/>
              </a:rPr>
              <a:t>eigen</a:t>
            </a:r>
            <a:r>
              <a:rPr lang="fr-BE" sz="2800" b="1">
                <a:latin typeface="Calibri"/>
                <a:ea typeface="+mj-ea"/>
                <a:cs typeface="+mj-cs"/>
              </a:rPr>
              <a:t> </a:t>
            </a:r>
            <a:r>
              <a:rPr lang="fr-BE" sz="2800" b="1" err="1">
                <a:latin typeface="Calibri"/>
                <a:ea typeface="+mj-ea"/>
                <a:cs typeface="+mj-cs"/>
              </a:rPr>
              <a:t>inkomensten</a:t>
            </a:r>
            <a:r>
              <a:rPr lang="fr-BE" sz="2800" b="1">
                <a:latin typeface="Calibri"/>
                <a:ea typeface="+mj-ea"/>
                <a:cs typeface="+mj-cs"/>
              </a:rPr>
              <a:t> </a:t>
            </a:r>
            <a:r>
              <a:rPr lang="fr-BE" sz="2800" err="1">
                <a:latin typeface="Calibri"/>
                <a:ea typeface="+mj-ea"/>
                <a:cs typeface="+mj-cs"/>
              </a:rPr>
              <a:t>voor</a:t>
            </a:r>
            <a:r>
              <a:rPr lang="fr-BE" sz="2800">
                <a:latin typeface="Calibri"/>
                <a:ea typeface="+mj-ea"/>
                <a:cs typeface="+mj-cs"/>
              </a:rPr>
              <a:t> NMBS en </a:t>
            </a:r>
            <a:r>
              <a:rPr lang="fr-BE" sz="2800" err="1">
                <a:latin typeface="Calibri"/>
                <a:ea typeface="+mj-ea"/>
                <a:cs typeface="+mj-cs"/>
              </a:rPr>
              <a:t>Infrabel</a:t>
            </a:r>
            <a:endParaRPr lang="en-US" sz="28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8246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77457"/>
          </a:xfrm>
        </p:spPr>
        <p:txBody>
          <a:bodyPr/>
          <a:lstStyle/>
          <a:p>
            <a:br>
              <a:rPr lang="nl-BE" b="1" dirty="0">
                <a:ea typeface="+mj-lt"/>
                <a:cs typeface="+mj-lt"/>
              </a:rPr>
            </a:br>
            <a:r>
              <a:rPr lang="nl-BE" b="1" dirty="0">
                <a:ea typeface="+mj-lt"/>
                <a:cs typeface="+mj-lt"/>
              </a:rPr>
              <a:t>2021 Europees jaar van de trein</a:t>
            </a:r>
            <a:br>
              <a:rPr lang="nl-BE" b="1" dirty="0">
                <a:ea typeface="+mj-lt"/>
                <a:cs typeface="+mj-lt"/>
              </a:rPr>
            </a:br>
            <a:r>
              <a:rPr lang="nl-BE" dirty="0">
                <a:ea typeface="+mj-lt"/>
                <a:cs typeface="+mj-lt"/>
              </a:rPr>
              <a:t>Belgische en Europese investeringen voor het spoor</a:t>
            </a:r>
            <a:endParaRPr lang="en-US" dirty="0">
              <a:ea typeface="+mj-lt"/>
              <a:cs typeface="+mj-lt"/>
            </a:endParaRPr>
          </a:p>
          <a:p>
            <a:endParaRPr lang="nl-BE" sz="3200" b="1" dirty="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684883" y="3025967"/>
            <a:ext cx="8040476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BE" sz="3200" dirty="0" err="1">
                <a:latin typeface="Calibri"/>
                <a:cs typeface="Arial"/>
              </a:rPr>
              <a:t>Eerste</a:t>
            </a:r>
            <a:r>
              <a:rPr lang="fr-BE" sz="3200" dirty="0">
                <a:latin typeface="Calibri"/>
                <a:cs typeface="Arial"/>
              </a:rPr>
              <a:t> </a:t>
            </a:r>
            <a:r>
              <a:rPr lang="fr-BE" sz="3200" dirty="0" err="1">
                <a:latin typeface="Calibri"/>
                <a:cs typeface="Arial"/>
              </a:rPr>
              <a:t>concrete</a:t>
            </a:r>
            <a:r>
              <a:rPr lang="fr-BE" sz="3200" dirty="0">
                <a:latin typeface="Calibri"/>
                <a:cs typeface="Arial"/>
              </a:rPr>
              <a:t> </a:t>
            </a:r>
            <a:r>
              <a:rPr lang="fr-BE" sz="3200" dirty="0" err="1">
                <a:latin typeface="Calibri"/>
                <a:cs typeface="Arial"/>
              </a:rPr>
              <a:t>stap</a:t>
            </a:r>
            <a:r>
              <a:rPr lang="fr-BE" sz="3200" dirty="0">
                <a:latin typeface="Calibri"/>
                <a:cs typeface="Arial"/>
              </a:rPr>
              <a:t> – </a:t>
            </a:r>
            <a:r>
              <a:rPr lang="fr-BE" sz="3200" b="1" dirty="0">
                <a:latin typeface="Calibri"/>
                <a:cs typeface="Arial"/>
              </a:rPr>
              <a:t>100 </a:t>
            </a:r>
            <a:r>
              <a:rPr lang="fr-BE" sz="3200" b="1" dirty="0" err="1">
                <a:latin typeface="Calibri"/>
                <a:cs typeface="Arial"/>
              </a:rPr>
              <a:t>miljoen</a:t>
            </a:r>
            <a:r>
              <a:rPr lang="fr-BE" sz="3200" dirty="0">
                <a:latin typeface="Calibri"/>
                <a:cs typeface="Arial"/>
              </a:rPr>
              <a:t> </a:t>
            </a:r>
          </a:p>
          <a:p>
            <a:br>
              <a:rPr lang="fr-BE" sz="3200" dirty="0">
                <a:latin typeface="Calibri"/>
                <a:cs typeface="Arial"/>
              </a:rPr>
            </a:br>
            <a:r>
              <a:rPr lang="fr-BE" sz="3200" dirty="0" err="1">
                <a:latin typeface="Calibri"/>
                <a:cs typeface="Arial"/>
              </a:rPr>
              <a:t>Volgende</a:t>
            </a:r>
            <a:r>
              <a:rPr lang="fr-BE" sz="3200" dirty="0">
                <a:latin typeface="Calibri"/>
                <a:cs typeface="Arial"/>
              </a:rPr>
              <a:t> </a:t>
            </a:r>
            <a:r>
              <a:rPr lang="fr-BE" sz="3200" dirty="0" err="1">
                <a:latin typeface="Calibri"/>
                <a:cs typeface="Arial"/>
              </a:rPr>
              <a:t>stappen</a:t>
            </a:r>
            <a:r>
              <a:rPr lang="fr-BE" sz="3200" dirty="0">
                <a:latin typeface="Calibri"/>
                <a:cs typeface="Arial"/>
              </a:rPr>
              <a:t> – </a:t>
            </a:r>
            <a:r>
              <a:rPr lang="fr-BE" sz="3200" b="1" dirty="0" err="1">
                <a:latin typeface="Calibri"/>
                <a:cs typeface="Arial"/>
              </a:rPr>
              <a:t>Next</a:t>
            </a:r>
            <a:r>
              <a:rPr lang="fr-BE" sz="3200" b="1" dirty="0">
                <a:latin typeface="Calibri"/>
                <a:cs typeface="Arial"/>
              </a:rPr>
              <a:t> </a:t>
            </a:r>
            <a:r>
              <a:rPr lang="fr-BE" sz="3200" b="1" dirty="0" err="1">
                <a:latin typeface="Calibri"/>
                <a:cs typeface="Arial"/>
              </a:rPr>
              <a:t>Generation</a:t>
            </a:r>
            <a:r>
              <a:rPr lang="fr-BE" sz="3200" b="1" dirty="0">
                <a:latin typeface="Calibri"/>
                <a:cs typeface="Arial"/>
              </a:rPr>
              <a:t> EU</a:t>
            </a:r>
            <a:endParaRPr lang="en-US" sz="3200" dirty="0">
              <a:latin typeface="Calibri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8B4ECA-DE63-40A7-BF28-07807961B9FE}"/>
              </a:ext>
            </a:extLst>
          </p:cNvPr>
          <p:cNvSpPr txBox="1"/>
          <p:nvPr/>
        </p:nvSpPr>
        <p:spPr>
          <a:xfrm>
            <a:off x="1492786" y="4164377"/>
            <a:ext cx="486394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r-BE" sz="2400" b="1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8922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77457"/>
          </a:xfrm>
        </p:spPr>
        <p:txBody>
          <a:bodyPr/>
          <a:lstStyle/>
          <a:p>
            <a:endParaRPr lang="nl-BE" sz="3200" b="1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684883" y="3025967"/>
            <a:ext cx="804047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r-BE" sz="3200" b="1">
              <a:latin typeface="Calibri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8B4ECA-DE63-40A7-BF28-07807961B9FE}"/>
              </a:ext>
            </a:extLst>
          </p:cNvPr>
          <p:cNvSpPr txBox="1"/>
          <p:nvPr/>
        </p:nvSpPr>
        <p:spPr>
          <a:xfrm>
            <a:off x="1492786" y="4164377"/>
            <a:ext cx="486394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r-BE" sz="2400" b="1">
              <a:latin typeface="Calibri"/>
              <a:cs typeface="Calibri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C25E00AB-158A-44A7-B83B-AF83A06FFD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30" y="351165"/>
            <a:ext cx="6871739" cy="557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2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>
            <a:extLst>
              <a:ext uri="{FF2B5EF4-FFF2-40B4-BE49-F238E27FC236}">
                <a16:creationId xmlns:a16="http://schemas.microsoft.com/office/drawing/2014/main" id="{E57B4D5B-0AF3-496D-AC2B-EC71B5E3A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5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1">
            <a:extLst>
              <a:ext uri="{FF2B5EF4-FFF2-40B4-BE49-F238E27FC236}">
                <a16:creationId xmlns:a16="http://schemas.microsoft.com/office/drawing/2014/main" id="{77763AFF-1512-457A-828D-F1E744DA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/>
          <a:lstStyle/>
          <a:p>
            <a:r>
              <a:rPr lang="nl-BE" altLang="nl-BE" b="1"/>
              <a:t>Algemeen begrotingskader</a:t>
            </a:r>
            <a:endParaRPr lang="nl-BE" altLang="nl-BE" sz="3200" b="1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D8A4F92-04CE-42F0-A3B9-9B425E32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62425"/>
          </a:xfrm>
        </p:spPr>
        <p:txBody>
          <a:bodyPr/>
          <a:lstStyle/>
          <a:p>
            <a:r>
              <a:rPr lang="nl-BE" altLang="en-US" sz="2800" b="1" dirty="0"/>
              <a:t>Dynamisch begrotingsbeleid </a:t>
            </a:r>
            <a:r>
              <a:rPr lang="nl-BE" altLang="en-US" sz="2800" dirty="0"/>
              <a:t>binnen Europees kader</a:t>
            </a:r>
          </a:p>
          <a:p>
            <a:r>
              <a:rPr lang="nl-BE" altLang="en-US" sz="2800" dirty="0"/>
              <a:t>Jaarlijkse </a:t>
            </a:r>
            <a:r>
              <a:rPr lang="nl-BE" altLang="en-US" sz="2800" b="1" dirty="0"/>
              <a:t>vaste budgettaire inspanning </a:t>
            </a:r>
            <a:r>
              <a:rPr lang="nl-BE" altLang="en-US" sz="2800" dirty="0"/>
              <a:t>van 0,2% bbp</a:t>
            </a:r>
          </a:p>
          <a:p>
            <a:r>
              <a:rPr lang="nl-BE" altLang="en-US" sz="2800" dirty="0"/>
              <a:t>Aangevuld met </a:t>
            </a:r>
            <a:r>
              <a:rPr lang="nl-BE" altLang="en-US" sz="2800" b="1" dirty="0"/>
              <a:t>variabele inspanning</a:t>
            </a:r>
            <a:r>
              <a:rPr lang="nl-BE" altLang="en-US" sz="2800" dirty="0"/>
              <a:t>, afhankelijk van economische groei en economisch herstel</a:t>
            </a:r>
          </a:p>
          <a:p>
            <a:r>
              <a:rPr lang="nl-BE" altLang="en-US" sz="2800" dirty="0"/>
              <a:t>Eenmalig budget voor </a:t>
            </a:r>
            <a:r>
              <a:rPr lang="nl-BE" altLang="en-US" sz="2800" b="1" dirty="0"/>
              <a:t>economisch herstel en investeringen</a:t>
            </a:r>
            <a:r>
              <a:rPr lang="nl-BE" altLang="en-US" sz="2800" dirty="0"/>
              <a:t>: 4,7 miljard</a:t>
            </a:r>
          </a:p>
          <a:p>
            <a:r>
              <a:rPr lang="nl-BE" altLang="en-US" sz="2800" dirty="0"/>
              <a:t>Structureel </a:t>
            </a:r>
            <a:r>
              <a:rPr lang="nl-BE" altLang="en-US" sz="2800" b="1" dirty="0"/>
              <a:t>nieuw beleid</a:t>
            </a:r>
            <a:r>
              <a:rPr lang="nl-BE" altLang="en-US" sz="2800" dirty="0"/>
              <a:t>: 3,2 miljard</a:t>
            </a:r>
          </a:p>
          <a:p>
            <a:endParaRPr lang="nl-BE" alt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6D72E-32A7-45D6-99A9-56AB3F21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>
            <a:extLst>
              <a:ext uri="{FF2B5EF4-FFF2-40B4-BE49-F238E27FC236}">
                <a16:creationId xmlns:a16="http://schemas.microsoft.com/office/drawing/2014/main" id="{B3A7125A-E357-458E-B98B-E3ECB257AA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Title 1">
            <a:extLst>
              <a:ext uri="{FF2B5EF4-FFF2-40B4-BE49-F238E27FC236}">
                <a16:creationId xmlns:a16="http://schemas.microsoft.com/office/drawing/2014/main" id="{4EB487DF-5A98-4047-8904-F705E3309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/>
              <a:t>Fiscaliteit – nieuw beleid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C7C88-2CAF-4503-996C-A0F5F87FE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BE" sz="2800" b="1" dirty="0"/>
              <a:t>Wederopbouwreserve </a:t>
            </a:r>
            <a:r>
              <a:rPr lang="nl-BE" sz="2800" dirty="0"/>
              <a:t>(reeds goedgekeurd in de Kamer)</a:t>
            </a:r>
          </a:p>
          <a:p>
            <a:pPr>
              <a:defRPr/>
            </a:pPr>
            <a:r>
              <a:rPr lang="nl-BE" sz="2800" dirty="0"/>
              <a:t>Solvabiliteit van getroffen ondernemingen ondersteunen</a:t>
            </a:r>
          </a:p>
          <a:p>
            <a:pPr>
              <a:defRPr/>
            </a:pPr>
            <a:r>
              <a:rPr lang="nl-BE" sz="2800" dirty="0"/>
              <a:t>Vrijstelling toekomstige winsten (2021-2023) tbv geleden verlies in 2020</a:t>
            </a:r>
          </a:p>
          <a:p>
            <a:pPr>
              <a:defRPr/>
            </a:pPr>
            <a:endParaRPr lang="nl-BE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BE" sz="2800" b="1" dirty="0"/>
              <a:t>Investeringen aanmoedigen</a:t>
            </a:r>
            <a:endParaRPr lang="nl-BE" sz="2800" dirty="0"/>
          </a:p>
          <a:p>
            <a:pPr>
              <a:defRPr/>
            </a:pPr>
            <a:r>
              <a:rPr lang="nl-BE" sz="2800" dirty="0"/>
              <a:t>Investeringsaftrek kmo’s en eenmanszaken: 25% tot 31 dec 2022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FA262C-C4ED-4BF4-A3E2-0ABA62A9C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>
            <a:extLst>
              <a:ext uri="{FF2B5EF4-FFF2-40B4-BE49-F238E27FC236}">
                <a16:creationId xmlns:a16="http://schemas.microsoft.com/office/drawing/2014/main" id="{1B034B25-71F2-4E8A-BE3F-096F6634EF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itle 1">
            <a:extLst>
              <a:ext uri="{FF2B5EF4-FFF2-40B4-BE49-F238E27FC236}">
                <a16:creationId xmlns:a16="http://schemas.microsoft.com/office/drawing/2014/main" id="{38B9930E-8018-4D82-9CBB-B49513F2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/>
              <a:t>Fiscaliteit – nieuw beleid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0C6E6-5642-4BDF-92C4-9F8A83C86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BE" sz="2800" b="1" dirty="0"/>
              <a:t>Opleiding stimuleren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 dirty="0"/>
          </a:p>
          <a:p>
            <a:pPr>
              <a:defRPr/>
            </a:pPr>
            <a:r>
              <a:rPr lang="nl-BE" sz="2800" dirty="0"/>
              <a:t>Fiscaal voordeel bij extra investeringen in opleidingsuren</a:t>
            </a:r>
          </a:p>
          <a:p>
            <a:pPr>
              <a:defRPr/>
            </a:pPr>
            <a:r>
              <a:rPr lang="nl-BE" sz="2800" dirty="0"/>
              <a:t>BV ten belope van 11,75% van bezoldiging niet doorstorten bij 10 dagen opleiding tijdens periode van 30 dagen (en 5 dagen in periode van 75 dagen voor kmo’s)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73BE68-3A15-4A46-924C-03A28CBCE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3">
            <a:extLst>
              <a:ext uri="{FF2B5EF4-FFF2-40B4-BE49-F238E27FC236}">
                <a16:creationId xmlns:a16="http://schemas.microsoft.com/office/drawing/2014/main" id="{81C27C9C-D993-4D94-89DC-53FAB47F9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1">
            <a:extLst>
              <a:ext uri="{FF2B5EF4-FFF2-40B4-BE49-F238E27FC236}">
                <a16:creationId xmlns:a16="http://schemas.microsoft.com/office/drawing/2014/main" id="{C2E3176A-EE2F-4DCA-8ACF-70C499B30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/>
              <a:t>Fiscaliteit – nieuw beleid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18B1B-291E-4FFD-8457-38889524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BE" sz="2800" b="1" dirty="0"/>
              <a:t>Gezinnen ondersteunen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 dirty="0"/>
          </a:p>
          <a:p>
            <a:pPr>
              <a:defRPr/>
            </a:pPr>
            <a:r>
              <a:rPr lang="nl-BE" sz="2800" dirty="0"/>
              <a:t>Verhoging belastingvrije som mantelzorgers</a:t>
            </a:r>
          </a:p>
          <a:p>
            <a:pPr>
              <a:defRPr/>
            </a:pPr>
            <a:r>
              <a:rPr lang="nl-BE" sz="2800" dirty="0"/>
              <a:t>Verhoging belastingvermindering kinderopvang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BE" sz="2800" b="1" dirty="0"/>
              <a:t>Btw afbraak en wederopbouw</a:t>
            </a:r>
          </a:p>
          <a:p>
            <a:pPr>
              <a:defRPr/>
            </a:pPr>
            <a:r>
              <a:rPr lang="nl-BE" sz="2800" dirty="0"/>
              <a:t>Uitbreiding verlaagd btw-tarief tot hele grondgebied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1F2CA-601E-496F-BE42-A2D16FE83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/>
              <a:t>Fiscaliteit – fraudebestrijding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BE" sz="2800" b="1" dirty="0"/>
              <a:t>Actieplan</a:t>
            </a:r>
          </a:p>
          <a:p>
            <a:pPr>
              <a:defRPr/>
            </a:pPr>
            <a:r>
              <a:rPr lang="nl-BE" sz="2800" dirty="0"/>
              <a:t>Saldi toegevoegd aan CAP</a:t>
            </a:r>
          </a:p>
          <a:p>
            <a:pPr>
              <a:defRPr/>
            </a:pPr>
            <a:r>
              <a:rPr lang="nl-BE" sz="2800" dirty="0"/>
              <a:t>College voor fraudebestrijding zal actieplan uitwerken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>
            <a:extLst>
              <a:ext uri="{FF2B5EF4-FFF2-40B4-BE49-F238E27FC236}">
                <a16:creationId xmlns:a16="http://schemas.microsoft.com/office/drawing/2014/main" id="{E57B4D5B-0AF3-496D-AC2B-EC71B5E3A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5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1">
            <a:extLst>
              <a:ext uri="{FF2B5EF4-FFF2-40B4-BE49-F238E27FC236}">
                <a16:creationId xmlns:a16="http://schemas.microsoft.com/office/drawing/2014/main" id="{77763AFF-1512-457A-828D-F1E744DA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/>
          <a:lstStyle/>
          <a:p>
            <a:r>
              <a:rPr lang="nl-BE" b="1">
                <a:ea typeface="+mj-lt"/>
                <a:cs typeface="+mj-lt"/>
              </a:rPr>
              <a:t>Het geboorteverlof verdubbelt</a:t>
            </a:r>
            <a:endParaRPr 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D8A4F92-04CE-42F0-A3B9-9B425E32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62425"/>
          </a:xfrm>
        </p:spPr>
        <p:txBody>
          <a:bodyPr/>
          <a:lstStyle/>
          <a:p>
            <a:r>
              <a:rPr lang="nl-BE" sz="2800" dirty="0">
                <a:ea typeface="+mn-lt"/>
                <a:cs typeface="+mn-lt"/>
              </a:rPr>
              <a:t>Het geboorteverlof wordt uitgebreid </a:t>
            </a:r>
            <a:r>
              <a:rPr lang="nl-BE" sz="2800" b="1" dirty="0">
                <a:ea typeface="+mn-lt"/>
                <a:cs typeface="+mn-lt"/>
              </a:rPr>
              <a:t>van 10 tot 15 dagen vanaf 1 januari 2021</a:t>
            </a:r>
            <a:endParaRPr lang="en-US" dirty="0"/>
          </a:p>
          <a:p>
            <a:r>
              <a:rPr lang="nl-BE" sz="2800" b="1" dirty="0">
                <a:ea typeface="+mn-lt"/>
                <a:cs typeface="+mn-lt"/>
              </a:rPr>
              <a:t>Vanaf 1 januari 2023 </a:t>
            </a:r>
            <a:r>
              <a:rPr lang="nl-BE" sz="2800" dirty="0">
                <a:ea typeface="+mn-lt"/>
                <a:cs typeface="+mn-lt"/>
              </a:rPr>
              <a:t>zal het geboorteverlof </a:t>
            </a:r>
            <a:r>
              <a:rPr lang="nl-BE" sz="2800" b="1" dirty="0">
                <a:ea typeface="+mn-lt"/>
                <a:cs typeface="+mn-lt"/>
              </a:rPr>
              <a:t>verdubbelen tot 20 dagen</a:t>
            </a:r>
            <a:endParaRPr lang="nl-BE" dirty="0"/>
          </a:p>
          <a:p>
            <a:r>
              <a:rPr lang="nl-BE" sz="2800" dirty="0">
                <a:ea typeface="+mn-lt"/>
                <a:cs typeface="+mn-lt"/>
              </a:rPr>
              <a:t>Voor alle werknemers, zelfstandigen en ambtenaren</a:t>
            </a:r>
            <a:endParaRPr lang="nl-BE" dirty="0"/>
          </a:p>
          <a:p>
            <a:r>
              <a:rPr lang="nl-BE" sz="2800" dirty="0">
                <a:ea typeface="+mn-lt"/>
                <a:cs typeface="+mn-lt"/>
              </a:rPr>
              <a:t>De vader of partner kan </a:t>
            </a:r>
            <a:r>
              <a:rPr lang="nl-BE" sz="2800" b="1" dirty="0">
                <a:ea typeface="+mn-lt"/>
                <a:cs typeface="+mn-lt"/>
              </a:rPr>
              <a:t>meer tijd samen met </a:t>
            </a:r>
            <a:br>
              <a:rPr lang="nl-BE" sz="2800" b="1" dirty="0">
                <a:ea typeface="+mn-lt"/>
                <a:cs typeface="+mn-lt"/>
              </a:rPr>
            </a:br>
            <a:r>
              <a:rPr lang="nl-BE" sz="2800" b="1" dirty="0">
                <a:ea typeface="+mn-lt"/>
                <a:cs typeface="+mn-lt"/>
              </a:rPr>
              <a:t>het pasgeboren kind </a:t>
            </a:r>
            <a:r>
              <a:rPr lang="nl-BE" sz="2800" dirty="0">
                <a:ea typeface="+mn-lt"/>
                <a:cs typeface="+mn-lt"/>
              </a:rPr>
              <a:t>doorbrengen</a:t>
            </a:r>
            <a:endParaRPr lang="nl-BE" dirty="0"/>
          </a:p>
          <a:p>
            <a:endParaRPr lang="nl-BE" altLang="en-US" sz="2800" dirty="0">
              <a:cs typeface="Calibri"/>
            </a:endParaRPr>
          </a:p>
          <a:p>
            <a:endParaRPr lang="nl-BE" alt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6D72E-32A7-45D6-99A9-56AB3F21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90961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>
            <a:extLst>
              <a:ext uri="{FF2B5EF4-FFF2-40B4-BE49-F238E27FC236}">
                <a16:creationId xmlns:a16="http://schemas.microsoft.com/office/drawing/2014/main" id="{E57B4D5B-0AF3-496D-AC2B-EC71B5E3A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5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1">
            <a:extLst>
              <a:ext uri="{FF2B5EF4-FFF2-40B4-BE49-F238E27FC236}">
                <a16:creationId xmlns:a16="http://schemas.microsoft.com/office/drawing/2014/main" id="{77763AFF-1512-457A-828D-F1E744DA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368" y="294469"/>
            <a:ext cx="8919147" cy="1143000"/>
          </a:xfrm>
        </p:spPr>
        <p:txBody>
          <a:bodyPr/>
          <a:lstStyle/>
          <a:p>
            <a:r>
              <a:rPr lang="nl-BE" b="1">
                <a:ea typeface="+mj-lt"/>
                <a:cs typeface="+mj-lt"/>
              </a:rPr>
              <a:t>Verhoging van het minimumpensioen voor zelfstandigen</a:t>
            </a:r>
            <a:endParaRPr 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D8A4F92-04CE-42F0-A3B9-9B425E32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62425"/>
          </a:xfrm>
        </p:spPr>
        <p:txBody>
          <a:bodyPr/>
          <a:lstStyle/>
          <a:p>
            <a:endParaRPr lang="nl-BE" sz="2800">
              <a:cs typeface="Calibri"/>
            </a:endParaRPr>
          </a:p>
          <a:p>
            <a:r>
              <a:rPr lang="nl-BE" sz="2800" b="1">
                <a:ea typeface="+mn-lt"/>
                <a:cs typeface="+mn-lt"/>
              </a:rPr>
              <a:t>Verhoging </a:t>
            </a:r>
            <a:r>
              <a:rPr lang="nl-BE" sz="2800">
                <a:ea typeface="+mn-lt"/>
                <a:cs typeface="+mn-lt"/>
              </a:rPr>
              <a:t>van 2,65% per 1 januari </a:t>
            </a:r>
            <a:endParaRPr lang="nl-BE" altLang="en-US" sz="2800">
              <a:cs typeface="Calibri"/>
            </a:endParaRPr>
          </a:p>
          <a:p>
            <a:r>
              <a:rPr lang="fr-BE" sz="2800" err="1">
                <a:ea typeface="+mn-lt"/>
                <a:cs typeface="+mn-lt"/>
              </a:rPr>
              <a:t>Voor</a:t>
            </a:r>
            <a:r>
              <a:rPr lang="fr-BE" sz="2800">
                <a:ea typeface="+mn-lt"/>
                <a:cs typeface="+mn-lt"/>
              </a:rPr>
              <a:t> </a:t>
            </a:r>
            <a:r>
              <a:rPr lang="fr-BE" sz="2800" err="1">
                <a:ea typeface="+mn-lt"/>
                <a:cs typeface="+mn-lt"/>
              </a:rPr>
              <a:t>een</a:t>
            </a:r>
            <a:r>
              <a:rPr lang="fr-BE" sz="2800" b="1">
                <a:ea typeface="+mn-lt"/>
                <a:cs typeface="+mn-lt"/>
              </a:rPr>
              <a:t> </a:t>
            </a:r>
            <a:r>
              <a:rPr lang="fr-BE" sz="2800" b="1" err="1">
                <a:ea typeface="+mn-lt"/>
                <a:cs typeface="+mn-lt"/>
              </a:rPr>
              <a:t>volledige</a:t>
            </a:r>
            <a:r>
              <a:rPr lang="fr-BE" sz="2800" b="1">
                <a:ea typeface="+mn-lt"/>
                <a:cs typeface="+mn-lt"/>
              </a:rPr>
              <a:t> carrière:</a:t>
            </a:r>
            <a:r>
              <a:rPr lang="nl-BE" sz="2800" b="1">
                <a:ea typeface="+mn-lt"/>
                <a:cs typeface="+mn-lt"/>
              </a:rPr>
              <a:t> </a:t>
            </a:r>
            <a:endParaRPr lang="nl-BE"/>
          </a:p>
          <a:p>
            <a:pPr lvl="1"/>
            <a:r>
              <a:rPr lang="fr-BE" err="1">
                <a:ea typeface="+mn-lt"/>
                <a:cs typeface="+mn-lt"/>
              </a:rPr>
              <a:t>Alleenstaande</a:t>
            </a:r>
            <a:r>
              <a:rPr lang="fr-BE">
                <a:ea typeface="+mn-lt"/>
                <a:cs typeface="+mn-lt"/>
              </a:rPr>
              <a:t>: 1.291,69 € </a:t>
            </a:r>
            <a:r>
              <a:rPr lang="fr-BE" err="1">
                <a:ea typeface="+mn-lt"/>
                <a:cs typeface="+mn-lt"/>
              </a:rPr>
              <a:t>tot</a:t>
            </a:r>
            <a:r>
              <a:rPr lang="fr-BE">
                <a:ea typeface="+mn-lt"/>
                <a:cs typeface="+mn-lt"/>
              </a:rPr>
              <a:t> 1.325,92 € (+ 34,23 €)</a:t>
            </a:r>
            <a:r>
              <a:rPr lang="nl-BE">
                <a:ea typeface="+mn-lt"/>
                <a:cs typeface="+mn-lt"/>
              </a:rPr>
              <a:t> </a:t>
            </a:r>
          </a:p>
          <a:p>
            <a:pPr lvl="1"/>
            <a:r>
              <a:rPr lang="fr-BE" err="1">
                <a:ea typeface="+mn-lt"/>
                <a:cs typeface="+mn-lt"/>
              </a:rPr>
              <a:t>Gezin</a:t>
            </a:r>
            <a:r>
              <a:rPr lang="fr-BE">
                <a:ea typeface="+mn-lt"/>
                <a:cs typeface="+mn-lt"/>
              </a:rPr>
              <a:t>: 1.614,10 € </a:t>
            </a:r>
            <a:r>
              <a:rPr lang="fr-BE" err="1">
                <a:ea typeface="+mn-lt"/>
                <a:cs typeface="+mn-lt"/>
              </a:rPr>
              <a:t>tot</a:t>
            </a:r>
            <a:r>
              <a:rPr lang="fr-BE">
                <a:ea typeface="+mn-lt"/>
                <a:cs typeface="+mn-lt"/>
              </a:rPr>
              <a:t> 1.656,88 € (+ 42,78 €)</a:t>
            </a:r>
            <a:r>
              <a:rPr lang="nl-BE">
                <a:ea typeface="+mn-lt"/>
                <a:cs typeface="+mn-lt"/>
              </a:rPr>
              <a:t> </a:t>
            </a:r>
            <a:endParaRPr lang="nl-BE"/>
          </a:p>
          <a:p>
            <a:endParaRPr lang="nl-BE" altLang="en-US" sz="2800">
              <a:cs typeface="Calibri"/>
            </a:endParaRPr>
          </a:p>
          <a:p>
            <a:endParaRPr lang="nl-BE" altLang="en-US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6D72E-32A7-45D6-99A9-56AB3F21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27860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B635FF78567043B2131A966CFB2C40" ma:contentTypeVersion="7" ma:contentTypeDescription="Een nieuw document maken." ma:contentTypeScope="" ma:versionID="e08edca660e08d61241eab0c7c527218">
  <xsd:schema xmlns:xsd="http://www.w3.org/2001/XMLSchema" xmlns:xs="http://www.w3.org/2001/XMLSchema" xmlns:p="http://schemas.microsoft.com/office/2006/metadata/properties" xmlns:ns2="72e8e818-0a79-4f2d-83fd-af602ada22c2" targetNamespace="http://schemas.microsoft.com/office/2006/metadata/properties" ma:root="true" ma:fieldsID="003cd7817c1ab4103f6fea326bb44b29" ns2:_="">
    <xsd:import namespace="72e8e818-0a79-4f2d-83fd-af602ada22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e8e818-0a79-4f2d-83fd-af602ada22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929282-A430-4B4B-B3FC-AC5156B7B454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72e8e818-0a79-4f2d-83fd-af602ada22c2"/>
    <ds:schemaRef ds:uri="http://purl.org/dc/terms/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F6EA42C-DF66-4D5F-B546-154C8AAA44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E301AC-42FC-4B6B-B5FD-00B8B51F7137}">
  <ds:schemaRefs>
    <ds:schemaRef ds:uri="72e8e818-0a79-4f2d-83fd-af602ada22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474</Words>
  <Application>Microsoft Office PowerPoint</Application>
  <PresentationFormat>On-screen Show (4:3)</PresentationFormat>
  <Paragraphs>141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 </vt:lpstr>
      <vt:lpstr> </vt:lpstr>
      <vt:lpstr>Algemeen begrotingskader</vt:lpstr>
      <vt:lpstr>Fiscaliteit – nieuw beleid (1)</vt:lpstr>
      <vt:lpstr>Fiscaliteit – nieuw beleid (2)</vt:lpstr>
      <vt:lpstr>Fiscaliteit – nieuw beleid (3)</vt:lpstr>
      <vt:lpstr>Fiscaliteit – fraudebestrijding</vt:lpstr>
      <vt:lpstr>Het geboorteverlof verdubbelt</vt:lpstr>
      <vt:lpstr>Verhoging van het minimumpensioen voor zelfstandigen</vt:lpstr>
      <vt:lpstr>Investeringen in gezondheidszorg</vt:lpstr>
      <vt:lpstr>Sterke sociale zekerheid</vt:lpstr>
      <vt:lpstr>Pro Memorie</vt:lpstr>
      <vt:lpstr> </vt:lpstr>
      <vt:lpstr>Actieplan ter bestrijding van gendergerelateerd en intrafamiliaal geweld </vt:lpstr>
      <vt:lpstr>Actieplan ter bestrijding van gendergerelateerd en intrafamiliaal geweld </vt:lpstr>
      <vt:lpstr>Actieplan ter bestrijding van gendergerelateerd en intrafamiliaal geweld </vt:lpstr>
      <vt:lpstr> </vt:lpstr>
      <vt:lpstr>Het BOOST Plan draagt bij aan de doelstellingen van de federale regering  op vlak van mobiliteit</vt:lpstr>
      <vt:lpstr>Meer betrouwbare, stiptere en toegankelijkere treinen door doelgerichte investeringen in ieders belang </vt:lpstr>
      <vt:lpstr>Een sterker spoornet  </vt:lpstr>
      <vt:lpstr> 2021 Europees jaar van de trein Belgische en Europese investeringen voor het spoor </vt:lpstr>
      <vt:lpstr>PowerPoint Presentation</vt:lpstr>
    </vt:vector>
  </TitlesOfParts>
  <Company>Shared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Trothen Thomas</dc:creator>
  <cp:lastModifiedBy>Thijs Céline</cp:lastModifiedBy>
  <cp:revision>34</cp:revision>
  <cp:lastPrinted>2020-11-20T10:48:17Z</cp:lastPrinted>
  <dcterms:created xsi:type="dcterms:W3CDTF">2012-07-17T15:49:37Z</dcterms:created>
  <dcterms:modified xsi:type="dcterms:W3CDTF">2020-11-20T15:04:46Z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0x010100ACB635FF78567043B2131A966CFB2C40</vt:lpwstr>
  </property>
</Properties>
</file>