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256" r:id="rId5"/>
    <p:sldId id="296" r:id="rId6"/>
    <p:sldId id="258" r:id="rId7"/>
    <p:sldId id="266" r:id="rId8"/>
    <p:sldId id="272" r:id="rId9"/>
    <p:sldId id="273" r:id="rId10"/>
    <p:sldId id="274" r:id="rId11"/>
    <p:sldId id="288" r:id="rId12"/>
    <p:sldId id="289" r:id="rId13"/>
    <p:sldId id="297" r:id="rId14"/>
    <p:sldId id="298" r:id="rId15"/>
    <p:sldId id="300" r:id="rId16"/>
    <p:sldId id="291" r:id="rId17"/>
    <p:sldId id="292" r:id="rId18"/>
    <p:sldId id="293" r:id="rId19"/>
    <p:sldId id="294" r:id="rId20"/>
    <p:sldId id="278" r:id="rId21"/>
    <p:sldId id="276" r:id="rId22"/>
    <p:sldId id="279" r:id="rId23"/>
    <p:sldId id="280" r:id="rId24"/>
    <p:sldId id="282" r:id="rId25"/>
    <p:sldId id="299" r:id="rId26"/>
  </p:sldIdLst>
  <p:sldSz cx="9144000" cy="6858000" type="screen4x3"/>
  <p:notesSz cx="6797675" cy="9926638"/>
  <p:defaultTextStyle>
    <a:defPPr>
      <a:defRPr lang="nl-B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3C472A-D1BA-3D68-2016-D0BE5BC40889}" v="2" dt="2020-11-19T18:45:35.313"/>
    <p1510:client id="{1D38711C-3CD8-001E-9591-36683CEE1380}" v="9" dt="2020-11-20T09:29:03.320"/>
    <p1510:client id="{238980F6-3431-B5D0-C58B-B5C79BC06C06}" v="3" dt="2020-11-19T19:26:32.685"/>
    <p1510:client id="{2BF5F473-C89D-0B39-16A3-C3DCA0C6E397}" v="34" dt="2020-11-20T09:55:10.044"/>
    <p1510:client id="{8471A697-76EE-1215-A9C3-7FD3246D54F1}" v="14" dt="2020-11-19T20:04:13.563"/>
    <p1510:client id="{A07B993D-C827-ADFD-85F2-CCECCE9B0B03}" v="309" dt="2020-11-20T08:56:49.411"/>
    <p1510:client id="{AB9D5266-2976-9047-8A09-CCF6358267C4}" v="127" dt="2020-11-20T11:28:36.344"/>
    <p1510:client id="{BD12E62F-9B13-3EB2-1C86-B543883E2AA1}" v="448" dt="2020-11-19T18:44:26.765"/>
    <p1510:client id="{DCCA640F-1B6A-D0EB-D44B-D91A1115319E}" v="69" dt="2020-11-19T18:12:40.4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81"/>
  </p:normalViewPr>
  <p:slideViewPr>
    <p:cSldViewPr snapToGrid="0" snapToObjects="1">
      <p:cViewPr varScale="1">
        <p:scale>
          <a:sx n="81" d="100"/>
          <a:sy n="81" d="100"/>
        </p:scale>
        <p:origin x="149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B6D1C21A-F550-4972-9959-E481D643478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322A41B-AEF0-41A7-850E-EAA9A1A228B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6C3C8DC-9728-45E0-9F46-70745A57C0C3}" type="datetimeFigureOut">
              <a:rPr lang="nl-BE"/>
              <a:pPr>
                <a:defRPr/>
              </a:pPr>
              <a:t>20/11/2020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4F9DEE7-EDB0-42A3-BAFD-B9077E10BFA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5300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28BDC90-FBAB-46EB-A3DF-340C7D1FDB3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5300"/>
          </a:xfrm>
          <a:prstGeom prst="rect">
            <a:avLst/>
          </a:prstGeom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18EBDC5-4C19-4737-B96F-85260DEF7CB1}" type="slidenum">
              <a:rPr lang="nl-BE" altLang="nl-BE"/>
              <a:pPr>
                <a:defRPr/>
              </a:pPr>
              <a:t>‹N°›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E2216982-076C-40A4-B976-709DAEBC7E5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2681" tIns="46341" rIns="92681" bIns="46341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E8CDB6F-6AEF-4E17-A633-A9527889365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2681" tIns="46341" rIns="92681" bIns="46341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0727DFA-8593-48AC-862A-E4745079283E}" type="datetimeFigureOut">
              <a:rPr lang="en-US"/>
              <a:pPr>
                <a:defRPr/>
              </a:pPr>
              <a:t>11/20/2020</a:t>
            </a:fld>
            <a:endParaRPr lang="en-US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6716BFA2-48C4-4877-BC80-9E6149E3703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81" tIns="46341" rIns="92681" bIns="46341" rtlCol="0" anchor="ctr"/>
          <a:lstStyle/>
          <a:p>
            <a:pPr lvl="0"/>
            <a:endParaRPr lang="en-US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AD804AE3-CE74-4721-A549-EE3D0494F5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16463"/>
            <a:ext cx="5437187" cy="4467225"/>
          </a:xfrm>
          <a:prstGeom prst="rect">
            <a:avLst/>
          </a:prstGeom>
        </p:spPr>
        <p:txBody>
          <a:bodyPr vert="horz" lIns="92681" tIns="46341" rIns="92681" bIns="46341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ED0A925-86D8-4822-B036-1097F06CFD9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5300"/>
          </a:xfrm>
          <a:prstGeom prst="rect">
            <a:avLst/>
          </a:prstGeom>
        </p:spPr>
        <p:txBody>
          <a:bodyPr vert="horz" lIns="92681" tIns="46341" rIns="92681" bIns="46341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818141-85FD-4E7F-BD28-36E55271E63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5300"/>
          </a:xfrm>
          <a:prstGeom prst="rect">
            <a:avLst/>
          </a:prstGeom>
        </p:spPr>
        <p:txBody>
          <a:bodyPr vert="horz" wrap="square" lIns="92681" tIns="46341" rIns="92681" bIns="4634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2B7D917-3FCB-4E8E-92AD-5A2C7A6A01A9}" type="slidenum">
              <a:rPr lang="en-US" altLang="nl-BE"/>
              <a:pPr>
                <a:defRPr/>
              </a:pPr>
              <a:t>‹N°›</a:t>
            </a:fld>
            <a:endParaRPr lang="en-US" alt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jdelijke aanduiding voor dia-afbeelding 1">
            <a:extLst>
              <a:ext uri="{FF2B5EF4-FFF2-40B4-BE49-F238E27FC236}">
                <a16:creationId xmlns:a16="http://schemas.microsoft.com/office/drawing/2014/main" id="{3D228B4E-DD5E-464B-867E-6849F5C909F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6" name="Tijdelijke aanduiding voor notities 2">
            <a:extLst>
              <a:ext uri="{FF2B5EF4-FFF2-40B4-BE49-F238E27FC236}">
                <a16:creationId xmlns:a16="http://schemas.microsoft.com/office/drawing/2014/main" id="{E561F288-1BE9-45EF-A2DE-5F438D0C36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altLang="nl-BE"/>
          </a:p>
        </p:txBody>
      </p:sp>
      <p:sp>
        <p:nvSpPr>
          <p:cNvPr id="16387" name="Tijdelijke aanduiding voor dianummer 3">
            <a:extLst>
              <a:ext uri="{FF2B5EF4-FFF2-40B4-BE49-F238E27FC236}">
                <a16:creationId xmlns:a16="http://schemas.microsoft.com/office/drawing/2014/main" id="{9267F4BF-6AAC-415E-B584-EBD6F942E5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F9C3F3B-68A5-4B7B-A1B7-670FED23A512}" type="slidenum">
              <a:rPr lang="en-US" altLang="nl-BE" smtClean="0"/>
              <a:pPr>
                <a:spcBef>
                  <a:spcPct val="0"/>
                </a:spcBef>
              </a:pPr>
              <a:t>1</a:t>
            </a:fld>
            <a:endParaRPr lang="en-US" altLang="nl-B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>
            <a:extLst>
              <a:ext uri="{FF2B5EF4-FFF2-40B4-BE49-F238E27FC236}">
                <a16:creationId xmlns:a16="http://schemas.microsoft.com/office/drawing/2014/main" id="{DCE05C9E-CD73-40C4-A6E4-C06A24331E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Notes Placeholder 2">
            <a:extLst>
              <a:ext uri="{FF2B5EF4-FFF2-40B4-BE49-F238E27FC236}">
                <a16:creationId xmlns:a16="http://schemas.microsoft.com/office/drawing/2014/main" id="{60C0E6A5-7B51-4D62-9AEC-DD83BA5A60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altLang="nl-BE"/>
          </a:p>
        </p:txBody>
      </p:sp>
      <p:sp>
        <p:nvSpPr>
          <p:cNvPr id="26627" name="Slide Number Placeholder 3">
            <a:extLst>
              <a:ext uri="{FF2B5EF4-FFF2-40B4-BE49-F238E27FC236}">
                <a16:creationId xmlns:a16="http://schemas.microsoft.com/office/drawing/2014/main" id="{F6C490C6-0781-4D65-934F-704FB03D0D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601A38-DEEB-4F33-9069-2E591F4DEC75}" type="slidenum">
              <a:rPr lang="en-US" altLang="nl-BE" smtClean="0">
                <a:latin typeface="Calibri" panose="020F0502020204030204" pitchFamily="34" charset="0"/>
              </a:rPr>
              <a:pPr/>
              <a:t>10</a:t>
            </a:fld>
            <a:endParaRPr lang="en-US" altLang="nl-BE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2239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>
            <a:extLst>
              <a:ext uri="{FF2B5EF4-FFF2-40B4-BE49-F238E27FC236}">
                <a16:creationId xmlns:a16="http://schemas.microsoft.com/office/drawing/2014/main" id="{DCE05C9E-CD73-40C4-A6E4-C06A24331E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Notes Placeholder 2">
            <a:extLst>
              <a:ext uri="{FF2B5EF4-FFF2-40B4-BE49-F238E27FC236}">
                <a16:creationId xmlns:a16="http://schemas.microsoft.com/office/drawing/2014/main" id="{60C0E6A5-7B51-4D62-9AEC-DD83BA5A60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altLang="nl-BE"/>
          </a:p>
        </p:txBody>
      </p:sp>
      <p:sp>
        <p:nvSpPr>
          <p:cNvPr id="26627" name="Slide Number Placeholder 3">
            <a:extLst>
              <a:ext uri="{FF2B5EF4-FFF2-40B4-BE49-F238E27FC236}">
                <a16:creationId xmlns:a16="http://schemas.microsoft.com/office/drawing/2014/main" id="{F6C490C6-0781-4D65-934F-704FB03D0D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601A38-DEEB-4F33-9069-2E591F4DEC75}" type="slidenum">
              <a:rPr lang="en-US" altLang="nl-BE" smtClean="0">
                <a:latin typeface="Calibri" panose="020F0502020204030204" pitchFamily="34" charset="0"/>
              </a:rPr>
              <a:pPr/>
              <a:t>11</a:t>
            </a:fld>
            <a:endParaRPr lang="en-US" altLang="nl-BE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0484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>
            <a:extLst>
              <a:ext uri="{FF2B5EF4-FFF2-40B4-BE49-F238E27FC236}">
                <a16:creationId xmlns:a16="http://schemas.microsoft.com/office/drawing/2014/main" id="{DCE05C9E-CD73-40C4-A6E4-C06A24331E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Notes Placeholder 2">
            <a:extLst>
              <a:ext uri="{FF2B5EF4-FFF2-40B4-BE49-F238E27FC236}">
                <a16:creationId xmlns:a16="http://schemas.microsoft.com/office/drawing/2014/main" id="{60C0E6A5-7B51-4D62-9AEC-DD83BA5A60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altLang="nl-BE"/>
          </a:p>
        </p:txBody>
      </p:sp>
      <p:sp>
        <p:nvSpPr>
          <p:cNvPr id="26627" name="Slide Number Placeholder 3">
            <a:extLst>
              <a:ext uri="{FF2B5EF4-FFF2-40B4-BE49-F238E27FC236}">
                <a16:creationId xmlns:a16="http://schemas.microsoft.com/office/drawing/2014/main" id="{F6C490C6-0781-4D65-934F-704FB03D0D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601A38-DEEB-4F33-9069-2E591F4DEC75}" type="slidenum">
              <a:rPr lang="en-US" altLang="nl-BE" smtClean="0">
                <a:latin typeface="Calibri" panose="020F0502020204030204" pitchFamily="34" charset="0"/>
              </a:rPr>
              <a:pPr/>
              <a:t>12</a:t>
            </a:fld>
            <a:endParaRPr lang="en-US" altLang="nl-BE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1935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jdelijke aanduiding voor dia-afbeelding 1">
            <a:extLst>
              <a:ext uri="{FF2B5EF4-FFF2-40B4-BE49-F238E27FC236}">
                <a16:creationId xmlns:a16="http://schemas.microsoft.com/office/drawing/2014/main" id="{3D228B4E-DD5E-464B-867E-6849F5C909F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6" name="Tijdelijke aanduiding voor notities 2">
            <a:extLst>
              <a:ext uri="{FF2B5EF4-FFF2-40B4-BE49-F238E27FC236}">
                <a16:creationId xmlns:a16="http://schemas.microsoft.com/office/drawing/2014/main" id="{E561F288-1BE9-45EF-A2DE-5F438D0C36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altLang="nl-BE"/>
          </a:p>
        </p:txBody>
      </p:sp>
      <p:sp>
        <p:nvSpPr>
          <p:cNvPr id="16387" name="Tijdelijke aanduiding voor dianummer 3">
            <a:extLst>
              <a:ext uri="{FF2B5EF4-FFF2-40B4-BE49-F238E27FC236}">
                <a16:creationId xmlns:a16="http://schemas.microsoft.com/office/drawing/2014/main" id="{9267F4BF-6AAC-415E-B584-EBD6F942E5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F9C3F3B-68A5-4B7B-A1B7-670FED23A512}" type="slidenum">
              <a:rPr lang="en-US" altLang="nl-BE" smtClean="0"/>
              <a:pPr>
                <a:spcBef>
                  <a:spcPct val="0"/>
                </a:spcBef>
              </a:pPr>
              <a:t>13</a:t>
            </a:fld>
            <a:endParaRPr lang="en-US" altLang="nl-BE"/>
          </a:p>
        </p:txBody>
      </p:sp>
    </p:spTree>
    <p:extLst>
      <p:ext uri="{BB962C8B-B14F-4D97-AF65-F5344CB8AC3E}">
        <p14:creationId xmlns:p14="http://schemas.microsoft.com/office/powerpoint/2010/main" val="17214679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>
            <a:extLst>
              <a:ext uri="{FF2B5EF4-FFF2-40B4-BE49-F238E27FC236}">
                <a16:creationId xmlns:a16="http://schemas.microsoft.com/office/drawing/2014/main" id="{DCE05C9E-CD73-40C4-A6E4-C06A24331E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Notes Placeholder 2">
            <a:extLst>
              <a:ext uri="{FF2B5EF4-FFF2-40B4-BE49-F238E27FC236}">
                <a16:creationId xmlns:a16="http://schemas.microsoft.com/office/drawing/2014/main" id="{60C0E6A5-7B51-4D62-9AEC-DD83BA5A60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altLang="nl-BE"/>
          </a:p>
        </p:txBody>
      </p:sp>
      <p:sp>
        <p:nvSpPr>
          <p:cNvPr id="26627" name="Slide Number Placeholder 3">
            <a:extLst>
              <a:ext uri="{FF2B5EF4-FFF2-40B4-BE49-F238E27FC236}">
                <a16:creationId xmlns:a16="http://schemas.microsoft.com/office/drawing/2014/main" id="{F6C490C6-0781-4D65-934F-704FB03D0D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601A38-DEEB-4F33-9069-2E591F4DEC75}" type="slidenum">
              <a:rPr lang="en-US" altLang="nl-BE" smtClean="0">
                <a:latin typeface="Calibri" panose="020F0502020204030204" pitchFamily="34" charset="0"/>
              </a:rPr>
              <a:pPr/>
              <a:t>14</a:t>
            </a:fld>
            <a:endParaRPr lang="en-US" altLang="nl-BE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6341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>
            <a:extLst>
              <a:ext uri="{FF2B5EF4-FFF2-40B4-BE49-F238E27FC236}">
                <a16:creationId xmlns:a16="http://schemas.microsoft.com/office/drawing/2014/main" id="{DCE05C9E-CD73-40C4-A6E4-C06A24331E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Notes Placeholder 2">
            <a:extLst>
              <a:ext uri="{FF2B5EF4-FFF2-40B4-BE49-F238E27FC236}">
                <a16:creationId xmlns:a16="http://schemas.microsoft.com/office/drawing/2014/main" id="{60C0E6A5-7B51-4D62-9AEC-DD83BA5A60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altLang="nl-BE"/>
          </a:p>
        </p:txBody>
      </p:sp>
      <p:sp>
        <p:nvSpPr>
          <p:cNvPr id="26627" name="Slide Number Placeholder 3">
            <a:extLst>
              <a:ext uri="{FF2B5EF4-FFF2-40B4-BE49-F238E27FC236}">
                <a16:creationId xmlns:a16="http://schemas.microsoft.com/office/drawing/2014/main" id="{F6C490C6-0781-4D65-934F-704FB03D0D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601A38-DEEB-4F33-9069-2E591F4DEC75}" type="slidenum">
              <a:rPr lang="en-US" altLang="nl-BE" smtClean="0">
                <a:latin typeface="Calibri" panose="020F0502020204030204" pitchFamily="34" charset="0"/>
              </a:rPr>
              <a:pPr/>
              <a:t>15</a:t>
            </a:fld>
            <a:endParaRPr lang="en-US" altLang="nl-BE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066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>
            <a:extLst>
              <a:ext uri="{FF2B5EF4-FFF2-40B4-BE49-F238E27FC236}">
                <a16:creationId xmlns:a16="http://schemas.microsoft.com/office/drawing/2014/main" id="{DCE05C9E-CD73-40C4-A6E4-C06A24331E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Notes Placeholder 2">
            <a:extLst>
              <a:ext uri="{FF2B5EF4-FFF2-40B4-BE49-F238E27FC236}">
                <a16:creationId xmlns:a16="http://schemas.microsoft.com/office/drawing/2014/main" id="{60C0E6A5-7B51-4D62-9AEC-DD83BA5A60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altLang="nl-BE"/>
          </a:p>
        </p:txBody>
      </p:sp>
      <p:sp>
        <p:nvSpPr>
          <p:cNvPr id="26627" name="Slide Number Placeholder 3">
            <a:extLst>
              <a:ext uri="{FF2B5EF4-FFF2-40B4-BE49-F238E27FC236}">
                <a16:creationId xmlns:a16="http://schemas.microsoft.com/office/drawing/2014/main" id="{F6C490C6-0781-4D65-934F-704FB03D0D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601A38-DEEB-4F33-9069-2E591F4DEC75}" type="slidenum">
              <a:rPr lang="en-US" altLang="nl-BE" smtClean="0">
                <a:latin typeface="Calibri" panose="020F0502020204030204" pitchFamily="34" charset="0"/>
              </a:rPr>
              <a:pPr/>
              <a:t>16</a:t>
            </a:fld>
            <a:endParaRPr lang="en-US" altLang="nl-BE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9608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jdelijke aanduiding voor dia-afbeelding 1">
            <a:extLst>
              <a:ext uri="{FF2B5EF4-FFF2-40B4-BE49-F238E27FC236}">
                <a16:creationId xmlns:a16="http://schemas.microsoft.com/office/drawing/2014/main" id="{3D228B4E-DD5E-464B-867E-6849F5C909F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6" name="Tijdelijke aanduiding voor notities 2">
            <a:extLst>
              <a:ext uri="{FF2B5EF4-FFF2-40B4-BE49-F238E27FC236}">
                <a16:creationId xmlns:a16="http://schemas.microsoft.com/office/drawing/2014/main" id="{E561F288-1BE9-45EF-A2DE-5F438D0C36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altLang="nl-BE"/>
          </a:p>
        </p:txBody>
      </p:sp>
      <p:sp>
        <p:nvSpPr>
          <p:cNvPr id="16387" name="Tijdelijke aanduiding voor dianummer 3">
            <a:extLst>
              <a:ext uri="{FF2B5EF4-FFF2-40B4-BE49-F238E27FC236}">
                <a16:creationId xmlns:a16="http://schemas.microsoft.com/office/drawing/2014/main" id="{9267F4BF-6AAC-415E-B584-EBD6F942E5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F9C3F3B-68A5-4B7B-A1B7-670FED23A512}" type="slidenum">
              <a:rPr lang="en-US" altLang="nl-BE" smtClean="0"/>
              <a:pPr>
                <a:spcBef>
                  <a:spcPct val="0"/>
                </a:spcBef>
              </a:pPr>
              <a:t>17</a:t>
            </a:fld>
            <a:endParaRPr lang="en-US" altLang="nl-BE"/>
          </a:p>
        </p:txBody>
      </p:sp>
    </p:spTree>
    <p:extLst>
      <p:ext uri="{BB962C8B-B14F-4D97-AF65-F5344CB8AC3E}">
        <p14:creationId xmlns:p14="http://schemas.microsoft.com/office/powerpoint/2010/main" val="41614444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>
            <a:extLst>
              <a:ext uri="{FF2B5EF4-FFF2-40B4-BE49-F238E27FC236}">
                <a16:creationId xmlns:a16="http://schemas.microsoft.com/office/drawing/2014/main" id="{DCE05C9E-CD73-40C4-A6E4-C06A24331E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Notes Placeholder 2">
            <a:extLst>
              <a:ext uri="{FF2B5EF4-FFF2-40B4-BE49-F238E27FC236}">
                <a16:creationId xmlns:a16="http://schemas.microsoft.com/office/drawing/2014/main" id="{60C0E6A5-7B51-4D62-9AEC-DD83BA5A60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altLang="nl-BE"/>
          </a:p>
        </p:txBody>
      </p:sp>
      <p:sp>
        <p:nvSpPr>
          <p:cNvPr id="26627" name="Slide Number Placeholder 3">
            <a:extLst>
              <a:ext uri="{FF2B5EF4-FFF2-40B4-BE49-F238E27FC236}">
                <a16:creationId xmlns:a16="http://schemas.microsoft.com/office/drawing/2014/main" id="{F6C490C6-0781-4D65-934F-704FB03D0D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601A38-DEEB-4F33-9069-2E591F4DEC75}" type="slidenum">
              <a:rPr lang="en-US" altLang="nl-BE" smtClean="0">
                <a:latin typeface="Calibri" panose="020F0502020204030204" pitchFamily="34" charset="0"/>
              </a:rPr>
              <a:pPr/>
              <a:t>18</a:t>
            </a:fld>
            <a:endParaRPr lang="en-US" altLang="nl-BE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0609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>
            <a:extLst>
              <a:ext uri="{FF2B5EF4-FFF2-40B4-BE49-F238E27FC236}">
                <a16:creationId xmlns:a16="http://schemas.microsoft.com/office/drawing/2014/main" id="{DCE05C9E-CD73-40C4-A6E4-C06A24331E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Notes Placeholder 2">
            <a:extLst>
              <a:ext uri="{FF2B5EF4-FFF2-40B4-BE49-F238E27FC236}">
                <a16:creationId xmlns:a16="http://schemas.microsoft.com/office/drawing/2014/main" id="{60C0E6A5-7B51-4D62-9AEC-DD83BA5A60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altLang="nl-BE"/>
          </a:p>
        </p:txBody>
      </p:sp>
      <p:sp>
        <p:nvSpPr>
          <p:cNvPr id="26627" name="Slide Number Placeholder 3">
            <a:extLst>
              <a:ext uri="{FF2B5EF4-FFF2-40B4-BE49-F238E27FC236}">
                <a16:creationId xmlns:a16="http://schemas.microsoft.com/office/drawing/2014/main" id="{F6C490C6-0781-4D65-934F-704FB03D0D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601A38-DEEB-4F33-9069-2E591F4DEC75}" type="slidenum">
              <a:rPr lang="en-US" altLang="nl-BE" smtClean="0">
                <a:latin typeface="Calibri" panose="020F0502020204030204" pitchFamily="34" charset="0"/>
              </a:rPr>
              <a:pPr/>
              <a:t>19</a:t>
            </a:fld>
            <a:endParaRPr lang="en-US" altLang="nl-BE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029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jdelijke aanduiding voor dia-afbeelding 1">
            <a:extLst>
              <a:ext uri="{FF2B5EF4-FFF2-40B4-BE49-F238E27FC236}">
                <a16:creationId xmlns:a16="http://schemas.microsoft.com/office/drawing/2014/main" id="{3D228B4E-DD5E-464B-867E-6849F5C909F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6" name="Tijdelijke aanduiding voor notities 2">
            <a:extLst>
              <a:ext uri="{FF2B5EF4-FFF2-40B4-BE49-F238E27FC236}">
                <a16:creationId xmlns:a16="http://schemas.microsoft.com/office/drawing/2014/main" id="{E561F288-1BE9-45EF-A2DE-5F438D0C36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altLang="nl-BE"/>
          </a:p>
        </p:txBody>
      </p:sp>
      <p:sp>
        <p:nvSpPr>
          <p:cNvPr id="16387" name="Tijdelijke aanduiding voor dianummer 3">
            <a:extLst>
              <a:ext uri="{FF2B5EF4-FFF2-40B4-BE49-F238E27FC236}">
                <a16:creationId xmlns:a16="http://schemas.microsoft.com/office/drawing/2014/main" id="{9267F4BF-6AAC-415E-B584-EBD6F942E5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F9C3F3B-68A5-4B7B-A1B7-670FED23A512}" type="slidenum">
              <a:rPr lang="en-US" altLang="nl-BE" smtClean="0"/>
              <a:pPr>
                <a:spcBef>
                  <a:spcPct val="0"/>
                </a:spcBef>
              </a:pPr>
              <a:t>2</a:t>
            </a:fld>
            <a:endParaRPr lang="en-US" altLang="nl-BE"/>
          </a:p>
        </p:txBody>
      </p:sp>
    </p:spTree>
    <p:extLst>
      <p:ext uri="{BB962C8B-B14F-4D97-AF65-F5344CB8AC3E}">
        <p14:creationId xmlns:p14="http://schemas.microsoft.com/office/powerpoint/2010/main" val="7086197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>
            <a:extLst>
              <a:ext uri="{FF2B5EF4-FFF2-40B4-BE49-F238E27FC236}">
                <a16:creationId xmlns:a16="http://schemas.microsoft.com/office/drawing/2014/main" id="{DCE05C9E-CD73-40C4-A6E4-C06A24331E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Notes Placeholder 2">
            <a:extLst>
              <a:ext uri="{FF2B5EF4-FFF2-40B4-BE49-F238E27FC236}">
                <a16:creationId xmlns:a16="http://schemas.microsoft.com/office/drawing/2014/main" id="{60C0E6A5-7B51-4D62-9AEC-DD83BA5A60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altLang="nl-BE"/>
          </a:p>
        </p:txBody>
      </p:sp>
      <p:sp>
        <p:nvSpPr>
          <p:cNvPr id="26627" name="Slide Number Placeholder 3">
            <a:extLst>
              <a:ext uri="{FF2B5EF4-FFF2-40B4-BE49-F238E27FC236}">
                <a16:creationId xmlns:a16="http://schemas.microsoft.com/office/drawing/2014/main" id="{F6C490C6-0781-4D65-934F-704FB03D0D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601A38-DEEB-4F33-9069-2E591F4DEC75}" type="slidenum">
              <a:rPr lang="en-US" altLang="nl-BE" smtClean="0">
                <a:latin typeface="Calibri" panose="020F0502020204030204" pitchFamily="34" charset="0"/>
              </a:rPr>
              <a:pPr/>
              <a:t>20</a:t>
            </a:fld>
            <a:endParaRPr lang="en-US" altLang="nl-BE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2575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>
            <a:extLst>
              <a:ext uri="{FF2B5EF4-FFF2-40B4-BE49-F238E27FC236}">
                <a16:creationId xmlns:a16="http://schemas.microsoft.com/office/drawing/2014/main" id="{DCE05C9E-CD73-40C4-A6E4-C06A24331E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Notes Placeholder 2">
            <a:extLst>
              <a:ext uri="{FF2B5EF4-FFF2-40B4-BE49-F238E27FC236}">
                <a16:creationId xmlns:a16="http://schemas.microsoft.com/office/drawing/2014/main" id="{60C0E6A5-7B51-4D62-9AEC-DD83BA5A60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altLang="nl-BE"/>
          </a:p>
        </p:txBody>
      </p:sp>
      <p:sp>
        <p:nvSpPr>
          <p:cNvPr id="26627" name="Slide Number Placeholder 3">
            <a:extLst>
              <a:ext uri="{FF2B5EF4-FFF2-40B4-BE49-F238E27FC236}">
                <a16:creationId xmlns:a16="http://schemas.microsoft.com/office/drawing/2014/main" id="{F6C490C6-0781-4D65-934F-704FB03D0D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601A38-DEEB-4F33-9069-2E591F4DEC75}" type="slidenum">
              <a:rPr lang="en-US" altLang="nl-BE" smtClean="0">
                <a:latin typeface="Calibri" panose="020F0502020204030204" pitchFamily="34" charset="0"/>
              </a:rPr>
              <a:pPr/>
              <a:t>21</a:t>
            </a:fld>
            <a:endParaRPr lang="en-US" altLang="nl-BE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5890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>
            <a:extLst>
              <a:ext uri="{FF2B5EF4-FFF2-40B4-BE49-F238E27FC236}">
                <a16:creationId xmlns:a16="http://schemas.microsoft.com/office/drawing/2014/main" id="{DCE05C9E-CD73-40C4-A6E4-C06A24331E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Notes Placeholder 2">
            <a:extLst>
              <a:ext uri="{FF2B5EF4-FFF2-40B4-BE49-F238E27FC236}">
                <a16:creationId xmlns:a16="http://schemas.microsoft.com/office/drawing/2014/main" id="{60C0E6A5-7B51-4D62-9AEC-DD83BA5A60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altLang="nl-BE"/>
          </a:p>
        </p:txBody>
      </p:sp>
      <p:sp>
        <p:nvSpPr>
          <p:cNvPr id="26627" name="Slide Number Placeholder 3">
            <a:extLst>
              <a:ext uri="{FF2B5EF4-FFF2-40B4-BE49-F238E27FC236}">
                <a16:creationId xmlns:a16="http://schemas.microsoft.com/office/drawing/2014/main" id="{F6C490C6-0781-4D65-934F-704FB03D0D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601A38-DEEB-4F33-9069-2E591F4DEC75}" type="slidenum">
              <a:rPr lang="en-US" altLang="nl-BE" smtClean="0">
                <a:latin typeface="Calibri" panose="020F0502020204030204" pitchFamily="34" charset="0"/>
              </a:rPr>
              <a:pPr/>
              <a:t>22</a:t>
            </a:fld>
            <a:endParaRPr lang="en-US" altLang="nl-BE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9760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>
            <a:extLst>
              <a:ext uri="{FF2B5EF4-FFF2-40B4-BE49-F238E27FC236}">
                <a16:creationId xmlns:a16="http://schemas.microsoft.com/office/drawing/2014/main" id="{8E05562C-EB25-4B09-9A4F-FEB9FE987C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4" name="Notes Placeholder 2">
            <a:extLst>
              <a:ext uri="{FF2B5EF4-FFF2-40B4-BE49-F238E27FC236}">
                <a16:creationId xmlns:a16="http://schemas.microsoft.com/office/drawing/2014/main" id="{F3AF44C2-9820-4D1D-A9CF-5E406E392E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altLang="nl-BE"/>
          </a:p>
        </p:txBody>
      </p:sp>
      <p:sp>
        <p:nvSpPr>
          <p:cNvPr id="18435" name="Slide Number Placeholder 3">
            <a:extLst>
              <a:ext uri="{FF2B5EF4-FFF2-40B4-BE49-F238E27FC236}">
                <a16:creationId xmlns:a16="http://schemas.microsoft.com/office/drawing/2014/main" id="{9B46A915-C316-4DCC-8CCD-6F5309B035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6AD1D1-76A8-4DD9-BBC6-EF37FE990CCF}" type="slidenum">
              <a:rPr lang="en-US" altLang="nl-BE" smtClean="0">
                <a:latin typeface="Calibri" panose="020F0502020204030204" pitchFamily="34" charset="0"/>
              </a:rPr>
              <a:pPr/>
              <a:t>3</a:t>
            </a:fld>
            <a:endParaRPr lang="en-US" altLang="nl-BE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>
            <a:extLst>
              <a:ext uri="{FF2B5EF4-FFF2-40B4-BE49-F238E27FC236}">
                <a16:creationId xmlns:a16="http://schemas.microsoft.com/office/drawing/2014/main" id="{6C19F3A7-0672-4009-9A2C-522418801A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2" name="Notes Placeholder 2">
            <a:extLst>
              <a:ext uri="{FF2B5EF4-FFF2-40B4-BE49-F238E27FC236}">
                <a16:creationId xmlns:a16="http://schemas.microsoft.com/office/drawing/2014/main" id="{2B9565AF-71E9-4D71-A2C9-4F0E9D1CAF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altLang="nl-BE"/>
          </a:p>
        </p:txBody>
      </p:sp>
      <p:sp>
        <p:nvSpPr>
          <p:cNvPr id="20483" name="Slide Number Placeholder 3">
            <a:extLst>
              <a:ext uri="{FF2B5EF4-FFF2-40B4-BE49-F238E27FC236}">
                <a16:creationId xmlns:a16="http://schemas.microsoft.com/office/drawing/2014/main" id="{47F5F81C-4982-4113-BBF8-EBFD7C7FDB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DBE66BD-C9BE-4821-A71C-4B31EEABEB11}" type="slidenum">
              <a:rPr lang="en-US" altLang="nl-BE" smtClean="0">
                <a:latin typeface="Calibri" panose="020F0502020204030204" pitchFamily="34" charset="0"/>
              </a:rPr>
              <a:pPr/>
              <a:t>4</a:t>
            </a:fld>
            <a:endParaRPr lang="en-US" altLang="nl-BE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>
            <a:extLst>
              <a:ext uri="{FF2B5EF4-FFF2-40B4-BE49-F238E27FC236}">
                <a16:creationId xmlns:a16="http://schemas.microsoft.com/office/drawing/2014/main" id="{7B014096-083C-4A1D-9F59-D65E293F19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0" name="Notes Placeholder 2">
            <a:extLst>
              <a:ext uri="{FF2B5EF4-FFF2-40B4-BE49-F238E27FC236}">
                <a16:creationId xmlns:a16="http://schemas.microsoft.com/office/drawing/2014/main" id="{779D73BF-1BBA-402E-8C45-CEF973AF64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altLang="nl-BE"/>
          </a:p>
        </p:txBody>
      </p:sp>
      <p:sp>
        <p:nvSpPr>
          <p:cNvPr id="22531" name="Slide Number Placeholder 3">
            <a:extLst>
              <a:ext uri="{FF2B5EF4-FFF2-40B4-BE49-F238E27FC236}">
                <a16:creationId xmlns:a16="http://schemas.microsoft.com/office/drawing/2014/main" id="{69EE4EB4-6778-4D3C-A75F-5D382C964F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3E237C1-496F-47C7-8DAC-AC76F4786598}" type="slidenum">
              <a:rPr lang="en-US" altLang="nl-BE" smtClean="0">
                <a:latin typeface="Calibri" panose="020F0502020204030204" pitchFamily="34" charset="0"/>
              </a:rPr>
              <a:pPr/>
              <a:t>5</a:t>
            </a:fld>
            <a:endParaRPr lang="en-US" altLang="nl-BE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>
            <a:extLst>
              <a:ext uri="{FF2B5EF4-FFF2-40B4-BE49-F238E27FC236}">
                <a16:creationId xmlns:a16="http://schemas.microsoft.com/office/drawing/2014/main" id="{987E2153-0A78-4355-A460-23DEE7DD6E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Notes Placeholder 2">
            <a:extLst>
              <a:ext uri="{FF2B5EF4-FFF2-40B4-BE49-F238E27FC236}">
                <a16:creationId xmlns:a16="http://schemas.microsoft.com/office/drawing/2014/main" id="{C833BE0C-8988-4E6C-B7D5-CB04EF49C7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altLang="nl-BE"/>
          </a:p>
        </p:txBody>
      </p:sp>
      <p:sp>
        <p:nvSpPr>
          <p:cNvPr id="24579" name="Slide Number Placeholder 3">
            <a:extLst>
              <a:ext uri="{FF2B5EF4-FFF2-40B4-BE49-F238E27FC236}">
                <a16:creationId xmlns:a16="http://schemas.microsoft.com/office/drawing/2014/main" id="{EEC146EE-0D13-4346-B2CF-F8071D6FC7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DA636AE-72E8-4EAF-AEFB-AF3F34EFEBF0}" type="slidenum">
              <a:rPr lang="en-US" altLang="nl-BE" smtClean="0">
                <a:latin typeface="Calibri" panose="020F0502020204030204" pitchFamily="34" charset="0"/>
              </a:rPr>
              <a:pPr/>
              <a:t>6</a:t>
            </a:fld>
            <a:endParaRPr lang="en-US" altLang="nl-BE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>
            <a:extLst>
              <a:ext uri="{FF2B5EF4-FFF2-40B4-BE49-F238E27FC236}">
                <a16:creationId xmlns:a16="http://schemas.microsoft.com/office/drawing/2014/main" id="{DCE05C9E-CD73-40C4-A6E4-C06A24331E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Notes Placeholder 2">
            <a:extLst>
              <a:ext uri="{FF2B5EF4-FFF2-40B4-BE49-F238E27FC236}">
                <a16:creationId xmlns:a16="http://schemas.microsoft.com/office/drawing/2014/main" id="{60C0E6A5-7B51-4D62-9AEC-DD83BA5A60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altLang="nl-BE"/>
          </a:p>
        </p:txBody>
      </p:sp>
      <p:sp>
        <p:nvSpPr>
          <p:cNvPr id="26627" name="Slide Number Placeholder 3">
            <a:extLst>
              <a:ext uri="{FF2B5EF4-FFF2-40B4-BE49-F238E27FC236}">
                <a16:creationId xmlns:a16="http://schemas.microsoft.com/office/drawing/2014/main" id="{F6C490C6-0781-4D65-934F-704FB03D0D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601A38-DEEB-4F33-9069-2E591F4DEC75}" type="slidenum">
              <a:rPr lang="en-US" altLang="nl-BE" smtClean="0">
                <a:latin typeface="Calibri" panose="020F0502020204030204" pitchFamily="34" charset="0"/>
              </a:rPr>
              <a:pPr/>
              <a:t>7</a:t>
            </a:fld>
            <a:endParaRPr lang="en-US" altLang="nl-BE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>
            <a:extLst>
              <a:ext uri="{FF2B5EF4-FFF2-40B4-BE49-F238E27FC236}">
                <a16:creationId xmlns:a16="http://schemas.microsoft.com/office/drawing/2014/main" id="{8E05562C-EB25-4B09-9A4F-FEB9FE987C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4" name="Notes Placeholder 2">
            <a:extLst>
              <a:ext uri="{FF2B5EF4-FFF2-40B4-BE49-F238E27FC236}">
                <a16:creationId xmlns:a16="http://schemas.microsoft.com/office/drawing/2014/main" id="{F3AF44C2-9820-4D1D-A9CF-5E406E392E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altLang="nl-BE"/>
          </a:p>
        </p:txBody>
      </p:sp>
      <p:sp>
        <p:nvSpPr>
          <p:cNvPr id="18435" name="Slide Number Placeholder 3">
            <a:extLst>
              <a:ext uri="{FF2B5EF4-FFF2-40B4-BE49-F238E27FC236}">
                <a16:creationId xmlns:a16="http://schemas.microsoft.com/office/drawing/2014/main" id="{9B46A915-C316-4DCC-8CCD-6F5309B035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6AD1D1-76A8-4DD9-BBC6-EF37FE990CCF}" type="slidenum">
              <a:rPr lang="en-US" altLang="nl-BE" smtClean="0">
                <a:latin typeface="Calibri" panose="020F0502020204030204" pitchFamily="34" charset="0"/>
              </a:rPr>
              <a:pPr/>
              <a:t>8</a:t>
            </a:fld>
            <a:endParaRPr lang="en-US" altLang="nl-BE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5953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>
            <a:extLst>
              <a:ext uri="{FF2B5EF4-FFF2-40B4-BE49-F238E27FC236}">
                <a16:creationId xmlns:a16="http://schemas.microsoft.com/office/drawing/2014/main" id="{8E05562C-EB25-4B09-9A4F-FEB9FE987C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4" name="Notes Placeholder 2">
            <a:extLst>
              <a:ext uri="{FF2B5EF4-FFF2-40B4-BE49-F238E27FC236}">
                <a16:creationId xmlns:a16="http://schemas.microsoft.com/office/drawing/2014/main" id="{F3AF44C2-9820-4D1D-A9CF-5E406E392E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altLang="nl-BE"/>
          </a:p>
        </p:txBody>
      </p:sp>
      <p:sp>
        <p:nvSpPr>
          <p:cNvPr id="18435" name="Slide Number Placeholder 3">
            <a:extLst>
              <a:ext uri="{FF2B5EF4-FFF2-40B4-BE49-F238E27FC236}">
                <a16:creationId xmlns:a16="http://schemas.microsoft.com/office/drawing/2014/main" id="{9B46A915-C316-4DCC-8CCD-6F5309B035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6AD1D1-76A8-4DD9-BBC6-EF37FE990CCF}" type="slidenum">
              <a:rPr lang="en-US" altLang="nl-BE" smtClean="0">
                <a:latin typeface="Calibri" panose="020F0502020204030204" pitchFamily="34" charset="0"/>
              </a:rPr>
              <a:pPr/>
              <a:t>9</a:t>
            </a:fld>
            <a:endParaRPr lang="en-US" altLang="nl-BE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428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AF6643-6CEA-45F0-A4F4-4B58BB28B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409C1-63ED-4349-8CDC-BF786401E189}" type="datetime1">
              <a:rPr lang="nl-BE"/>
              <a:pPr>
                <a:defRPr/>
              </a:pPr>
              <a:t>20/11/2020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9F6973-9C8C-416E-B6B4-94A480F89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7E5B2-4D1A-4948-BD14-085B7E715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B4499-F08B-4885-9EEE-0EA4437FA00D}" type="slidenum">
              <a:rPr lang="nl-BE" altLang="nl-BE"/>
              <a:pPr>
                <a:defRPr/>
              </a:pPr>
              <a:t>‹N°›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1549661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212E3C-6ACE-496F-8AF2-E0E3F0C43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B1388-0C9D-48A4-843E-34039C574E64}" type="datetime1">
              <a:rPr lang="nl-BE"/>
              <a:pPr>
                <a:defRPr/>
              </a:pPr>
              <a:t>20/11/2020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30F855-490D-47F2-8FBB-C16BD9962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ACEAA6-0B7B-47D1-8785-84994F613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7D6C4-C5B9-4500-9D79-17EC8946589A}" type="slidenum">
              <a:rPr lang="nl-BE" altLang="nl-BE"/>
              <a:pPr>
                <a:defRPr/>
              </a:pPr>
              <a:t>‹N°›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2869366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20070E-DC92-4BA2-95D7-3277D64ED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1EE72-B1E0-4196-871B-ABE7579B4A79}" type="datetime1">
              <a:rPr lang="nl-BE"/>
              <a:pPr>
                <a:defRPr/>
              </a:pPr>
              <a:t>20/11/2020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768B1-E21B-41C8-96EA-7A68296E5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4499A-7795-41F6-B53B-F456EB784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5881D-0F80-407C-82E2-D63799607148}" type="slidenum">
              <a:rPr lang="nl-BE" altLang="nl-BE"/>
              <a:pPr>
                <a:defRPr/>
              </a:pPr>
              <a:t>‹N°›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2925665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699314-4610-41D4-BD08-2F4A0E9B7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4C306-07D0-4467-9599-9A801B6DC4E5}" type="datetime1">
              <a:rPr lang="nl-BE"/>
              <a:pPr>
                <a:defRPr/>
              </a:pPr>
              <a:t>20/11/2020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967B5D-DF79-4FC3-A5E4-BA0090A14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5772B-3274-4715-A078-9F567886A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1C052-8290-462C-9EA9-852AEB8B8C0D}" type="slidenum">
              <a:rPr lang="nl-BE" altLang="nl-BE"/>
              <a:pPr>
                <a:defRPr/>
              </a:pPr>
              <a:t>‹N°›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3904683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4A349-A398-4BDB-B860-CACED1CE5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5D093-A25B-442C-926E-EFCCCC574081}" type="datetime1">
              <a:rPr lang="nl-BE"/>
              <a:pPr>
                <a:defRPr/>
              </a:pPr>
              <a:t>20/11/2020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0AAA9E-2EA9-4CEB-9970-4D6BABDD8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1FE825-59D0-43BB-9D8A-9F1A742C0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9F939-6580-4A55-B37C-D81EF5FFEDEB}" type="slidenum">
              <a:rPr lang="nl-BE" altLang="nl-BE"/>
              <a:pPr>
                <a:defRPr/>
              </a:pPr>
              <a:t>‹N°›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1174424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1ED279D-1EE8-45E2-9772-9D7ED650F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56973-D784-417C-8927-CEA91E600769}" type="datetime1">
              <a:rPr lang="nl-BE"/>
              <a:pPr>
                <a:defRPr/>
              </a:pPr>
              <a:t>20/11/2020</a:t>
            </a:fld>
            <a:endParaRPr lang="nl-B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C7B3156-AD61-405A-BC70-C6F5F5F34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803A2B9-BBBB-4593-B4FE-0207DA0A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EEFD5-F74B-4B0C-8ED4-AB441E257C53}" type="slidenum">
              <a:rPr lang="nl-BE" altLang="nl-BE"/>
              <a:pPr>
                <a:defRPr/>
              </a:pPr>
              <a:t>‹N°›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553414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91BF3C6-DEC6-4513-8DB8-B24C2D840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A051B-2783-4C43-8BA9-18C4B250CD5F}" type="datetime1">
              <a:rPr lang="nl-BE"/>
              <a:pPr>
                <a:defRPr/>
              </a:pPr>
              <a:t>20/11/2020</a:t>
            </a:fld>
            <a:endParaRPr lang="nl-B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DD10159-A0B2-4435-A1D0-AFDCC915C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6553C6C-5575-4E00-8E4E-DAD7CC82C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EA0D1-E27B-45EA-9364-799E6EBC6DA2}" type="slidenum">
              <a:rPr lang="nl-BE" altLang="nl-BE"/>
              <a:pPr>
                <a:defRPr/>
              </a:pPr>
              <a:t>‹N°›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865774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702BB27-13BE-4382-BBA5-2A6473EA9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E93F4-E7B9-41D1-BCC2-F36CFAEB074F}" type="datetime1">
              <a:rPr lang="nl-BE"/>
              <a:pPr>
                <a:defRPr/>
              </a:pPr>
              <a:t>20/11/2020</a:t>
            </a:fld>
            <a:endParaRPr lang="nl-BE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F714F20-6419-456D-8254-261957E52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4CD180B-3CB0-42A8-BBDE-2F919C542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780C2-0819-496D-8159-B1A956640983}" type="slidenum">
              <a:rPr lang="nl-BE" altLang="nl-BE"/>
              <a:pPr>
                <a:defRPr/>
              </a:pPr>
              <a:t>‹N°›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2442937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43C6981-1D5D-4D6C-A7C6-B42FF3FD2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E80DC-FE83-4D7C-9333-CA2B93197FCD}" type="datetime1">
              <a:rPr lang="nl-BE"/>
              <a:pPr>
                <a:defRPr/>
              </a:pPr>
              <a:t>20/11/2020</a:t>
            </a:fld>
            <a:endParaRPr lang="nl-BE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0B7E7B4-044E-48D9-A5F4-E1E7931D1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8E0EEFB-8E3B-4546-BC1F-A6ABF4EE4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E51EE-A9BB-4F6E-93C0-3FCEA8E0B6D3}" type="slidenum">
              <a:rPr lang="nl-BE" altLang="nl-BE"/>
              <a:pPr>
                <a:defRPr/>
              </a:pPr>
              <a:t>‹N°›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2610025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0FE2BB7-CE47-448C-AC61-125CBD089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6B8AC-44D1-4898-A0B8-1BC66FD733B2}" type="datetime1">
              <a:rPr lang="nl-BE"/>
              <a:pPr>
                <a:defRPr/>
              </a:pPr>
              <a:t>20/11/2020</a:t>
            </a:fld>
            <a:endParaRPr lang="nl-B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6F81FDC-55E2-4966-A41E-B57B0B964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CFA0A04-0DB5-4B29-8DAE-221A6B201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6B38F-43C0-4CD5-B028-1F6E89B80100}" type="slidenum">
              <a:rPr lang="nl-BE" altLang="nl-BE"/>
              <a:pPr>
                <a:defRPr/>
              </a:pPr>
              <a:t>‹N°›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4291076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9452DF1-3803-43C7-8649-C1323EBFC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95744-5203-4B85-A5A8-3AA3AE9E1419}" type="datetime1">
              <a:rPr lang="nl-BE"/>
              <a:pPr>
                <a:defRPr/>
              </a:pPr>
              <a:t>20/11/2020</a:t>
            </a:fld>
            <a:endParaRPr lang="nl-B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1711CBA-DDF8-4D27-8B85-8BAECF2FD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BA3238F-0489-4DE9-9334-228DFA154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D0F6D-9614-4D9C-A44E-3F39FB97D04B}" type="slidenum">
              <a:rPr lang="nl-BE" altLang="nl-BE"/>
              <a:pPr>
                <a:defRPr/>
              </a:pPr>
              <a:t>‹N°›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942732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8531530A-B0B4-4D80-BD6F-97F6E5F61C9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BE"/>
              <a:t>Click to edit Master title style</a:t>
            </a:r>
            <a:endParaRPr lang="nl-BE" altLang="nl-BE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873643A1-A8B3-48CF-BB5C-0BF2BDAD90A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BE"/>
              <a:t>Click to edit Master text styles</a:t>
            </a:r>
          </a:p>
          <a:p>
            <a:pPr lvl="1"/>
            <a:r>
              <a:rPr lang="en-US" altLang="nl-BE"/>
              <a:t>Second level</a:t>
            </a:r>
          </a:p>
          <a:p>
            <a:pPr lvl="2"/>
            <a:r>
              <a:rPr lang="en-US" altLang="nl-BE"/>
              <a:t>Third level</a:t>
            </a:r>
          </a:p>
          <a:p>
            <a:pPr lvl="3"/>
            <a:r>
              <a:rPr lang="en-US" altLang="nl-BE"/>
              <a:t>Fourth level</a:t>
            </a:r>
          </a:p>
          <a:p>
            <a:pPr lvl="4"/>
            <a:r>
              <a:rPr lang="en-US" altLang="nl-BE"/>
              <a:t>Fifth level</a:t>
            </a:r>
            <a:endParaRPr lang="nl-BE" alt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3A54D3-7125-4840-81ED-43C11972F3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EAE6347-2CBB-44A9-9FF0-375BF3EBFED3}" type="datetime1">
              <a:rPr lang="nl-BE"/>
              <a:pPr>
                <a:defRPr/>
              </a:pPr>
              <a:t>20/11/2020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B0708E-F820-4AE9-8B69-EA680BF0BA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09CBD5-4C06-4639-B7D2-0DF9479769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F491233-DA38-4FA5-9EE0-05F30B5D9CF8}" type="slidenum">
              <a:rPr lang="nl-BE" altLang="nl-BE"/>
              <a:pPr>
                <a:defRPr/>
              </a:pPr>
              <a:t>‹N°›</a:t>
            </a:fld>
            <a:endParaRPr lang="nl-BE" alt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violencessexuelles.be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.jpeg"/><Relationship Id="rId7" Type="http://schemas.openxmlformats.org/officeDocument/2006/relationships/image" Target="../media/image8.sv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>
            <a:extLst>
              <a:ext uri="{FF2B5EF4-FFF2-40B4-BE49-F238E27FC236}">
                <a16:creationId xmlns:a16="http://schemas.microsoft.com/office/drawing/2014/main" id="{54F847F7-10DF-48D3-9B97-E155B1B2CD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5" y="704537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2" name="Title 1">
            <a:extLst>
              <a:ext uri="{FF2B5EF4-FFF2-40B4-BE49-F238E27FC236}">
                <a16:creationId xmlns:a16="http://schemas.microsoft.com/office/drawing/2014/main" id="{BC38D365-C707-4000-90E5-806AD91293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052513"/>
            <a:ext cx="9144000" cy="2376487"/>
          </a:xfrm>
        </p:spPr>
        <p:txBody>
          <a:bodyPr/>
          <a:lstStyle/>
          <a:p>
            <a:pPr eaLnBrk="1" hangingPunct="1"/>
            <a:br>
              <a:rPr lang="nl-BE" altLang="nl-BE" sz="3200"/>
            </a:br>
            <a:endParaRPr lang="nl-BE" altLang="nl-BE" sz="3200"/>
          </a:p>
        </p:txBody>
      </p:sp>
      <p:sp>
        <p:nvSpPr>
          <p:cNvPr id="15363" name="Subtitle 2">
            <a:extLst>
              <a:ext uri="{FF2B5EF4-FFF2-40B4-BE49-F238E27FC236}">
                <a16:creationId xmlns:a16="http://schemas.microsoft.com/office/drawing/2014/main" id="{2148C77C-C634-4122-AEEA-E45945B0F1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7088" y="1484313"/>
            <a:ext cx="7705725" cy="4154487"/>
          </a:xfrm>
        </p:spPr>
        <p:txBody>
          <a:bodyPr/>
          <a:lstStyle/>
          <a:p>
            <a:pPr eaLnBrk="1" hangingPunct="1"/>
            <a:endParaRPr lang="nl-BE" altLang="nl-BE" sz="4400" dirty="0">
              <a:solidFill>
                <a:srgbClr val="898989"/>
              </a:solidFill>
            </a:endParaRPr>
          </a:p>
          <a:p>
            <a:r>
              <a:rPr lang="nl-BE" altLang="nl-BE" sz="4400" b="1" dirty="0">
                <a:solidFill>
                  <a:schemeClr val="tx1"/>
                </a:solidFill>
              </a:rPr>
              <a:t>Conseil des ministres</a:t>
            </a:r>
            <a:endParaRPr lang="nl-BE" dirty="0">
              <a:solidFill>
                <a:schemeClr val="tx1"/>
              </a:solidFill>
            </a:endParaRPr>
          </a:p>
          <a:p>
            <a:pPr eaLnBrk="1" hangingPunct="1"/>
            <a:endParaRPr lang="nl-BE" altLang="nl-BE" sz="4400" dirty="0">
              <a:solidFill>
                <a:srgbClr val="898989"/>
              </a:solidFill>
            </a:endParaRPr>
          </a:p>
          <a:p>
            <a:pPr eaLnBrk="1" hangingPunct="1"/>
            <a:r>
              <a:rPr lang="nl-BE" altLang="nl-BE" dirty="0">
                <a:solidFill>
                  <a:srgbClr val="898989"/>
                </a:solidFill>
              </a:rPr>
              <a:t>20 novembre 2020</a:t>
            </a:r>
            <a:endParaRPr lang="nl-BE" altLang="nl-BE" dirty="0">
              <a:solidFill>
                <a:srgbClr val="898989"/>
              </a:solidFill>
              <a:cs typeface="Calibri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C3D0A25-85E6-4199-AB41-125935857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BE"/>
              <a:t>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3">
            <a:extLst>
              <a:ext uri="{FF2B5EF4-FFF2-40B4-BE49-F238E27FC236}">
                <a16:creationId xmlns:a16="http://schemas.microsoft.com/office/drawing/2014/main" id="{726033C1-B34D-406D-BB7F-A057601C54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183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Title 1">
            <a:extLst>
              <a:ext uri="{FF2B5EF4-FFF2-40B4-BE49-F238E27FC236}">
                <a16:creationId xmlns:a16="http://schemas.microsoft.com/office/drawing/2014/main" id="{66A72707-29EA-4514-8F9F-CE8AA5B5C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err="1">
                <a:ea typeface="+mj-lt"/>
                <a:cs typeface="+mj-lt"/>
              </a:rPr>
              <a:t>Investissements</a:t>
            </a:r>
            <a:r>
              <a:rPr lang="nl-BE" b="1">
                <a:ea typeface="+mj-lt"/>
                <a:cs typeface="+mj-lt"/>
              </a:rPr>
              <a:t> dans </a:t>
            </a:r>
            <a:br>
              <a:rPr lang="nl-BE" b="1">
                <a:ea typeface="+mj-lt"/>
                <a:cs typeface="+mj-lt"/>
              </a:rPr>
            </a:br>
            <a:r>
              <a:rPr lang="nl-BE" b="1">
                <a:ea typeface="+mj-lt"/>
                <a:cs typeface="+mj-lt"/>
              </a:rPr>
              <a:t>les </a:t>
            </a:r>
            <a:r>
              <a:rPr lang="nl-BE" b="1" err="1">
                <a:ea typeface="+mj-lt"/>
                <a:cs typeface="+mj-lt"/>
              </a:rPr>
              <a:t>soins</a:t>
            </a:r>
            <a:r>
              <a:rPr lang="nl-BE" b="1">
                <a:ea typeface="+mj-lt"/>
                <a:cs typeface="+mj-lt"/>
              </a:rPr>
              <a:t> de santé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C2205-37EE-4472-B7DC-50448B25A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861050"/>
          </a:xfrm>
        </p:spPr>
        <p:txBody>
          <a:bodyPr/>
          <a:lstStyle/>
          <a:p>
            <a:pPr marL="0" indent="0">
              <a:buNone/>
              <a:defRPr/>
            </a:pPr>
            <a:endParaRPr lang="nl-BE" sz="2800" b="1" dirty="0">
              <a:cs typeface="Calibri"/>
            </a:endParaRPr>
          </a:p>
          <a:p>
            <a:pPr>
              <a:defRPr/>
            </a:pPr>
            <a:r>
              <a:rPr lang="fr-BE" sz="2800" dirty="0">
                <a:ea typeface="+mn-lt"/>
                <a:cs typeface="+mn-lt"/>
              </a:rPr>
              <a:t>Les </a:t>
            </a:r>
            <a:r>
              <a:rPr lang="fr-BE" sz="2800" b="1" dirty="0">
                <a:ea typeface="+mn-lt"/>
                <a:cs typeface="+mn-lt"/>
              </a:rPr>
              <a:t>objectifs budgétaires globaux </a:t>
            </a:r>
            <a:r>
              <a:rPr lang="fr-BE" sz="2800" dirty="0">
                <a:ea typeface="+mn-lt"/>
                <a:cs typeface="+mn-lt"/>
              </a:rPr>
              <a:t>pour les soins de santé sont fixés à 30.073.560.000 euros pour 2021.</a:t>
            </a:r>
            <a:r>
              <a:rPr lang="nl-BE" sz="2800" dirty="0">
                <a:ea typeface="+mn-lt"/>
                <a:cs typeface="+mn-lt"/>
              </a:rPr>
              <a:t> </a:t>
            </a:r>
          </a:p>
          <a:p>
            <a:pPr>
              <a:defRPr/>
            </a:pPr>
            <a:r>
              <a:rPr lang="fr-BE" sz="2800" dirty="0">
                <a:ea typeface="+mn-lt"/>
                <a:cs typeface="+mn-lt"/>
              </a:rPr>
              <a:t>A partir de 2022, une </a:t>
            </a:r>
            <a:r>
              <a:rPr lang="fr-BE" sz="2800" b="1" dirty="0">
                <a:ea typeface="+mn-lt"/>
                <a:cs typeface="+mn-lt"/>
              </a:rPr>
              <a:t>norme de croissance </a:t>
            </a:r>
            <a:r>
              <a:rPr lang="fr-BE" sz="2800" dirty="0">
                <a:ea typeface="+mn-lt"/>
                <a:cs typeface="+mn-lt"/>
              </a:rPr>
              <a:t>de 2,5% sera appliquée.</a:t>
            </a:r>
            <a:r>
              <a:rPr lang="nl-BE" sz="2800" dirty="0">
                <a:ea typeface="+mn-lt"/>
                <a:cs typeface="+mn-lt"/>
              </a:rPr>
              <a:t> </a:t>
            </a:r>
            <a:endParaRPr lang="nl-BE" dirty="0"/>
          </a:p>
          <a:p>
            <a:pPr>
              <a:defRPr/>
            </a:pPr>
            <a:r>
              <a:rPr lang="nl-BE" sz="2800" dirty="0">
                <a:ea typeface="+mn-lt"/>
                <a:cs typeface="+mn-lt"/>
              </a:rPr>
              <a:t>Pour l’année 2022, </a:t>
            </a:r>
            <a:r>
              <a:rPr lang="nl-BE" sz="2800" b="1" dirty="0">
                <a:ea typeface="+mn-lt"/>
                <a:cs typeface="+mn-lt"/>
              </a:rPr>
              <a:t>une augmentation </a:t>
            </a:r>
            <a:r>
              <a:rPr lang="nl-BE" sz="2800" dirty="0">
                <a:ea typeface="+mn-lt"/>
                <a:cs typeface="+mn-lt"/>
              </a:rPr>
              <a:t>de l’objectif budgétaire annuel global de 250 millions d’euros sera en plus prévue, en exécution de l’accord social. </a:t>
            </a:r>
            <a:endParaRPr lang="nl-BE" dirty="0"/>
          </a:p>
          <a:p>
            <a:pPr>
              <a:defRPr/>
            </a:pPr>
            <a:endParaRPr lang="nl-BE" sz="2800" dirty="0">
              <a:ea typeface="+mn-lt"/>
              <a:cs typeface="+mn-lt"/>
            </a:endParaRPr>
          </a:p>
          <a:p>
            <a:pPr marL="0" indent="0">
              <a:buNone/>
              <a:defRPr/>
            </a:pPr>
            <a:endParaRPr lang="nl-BE" sz="2800" dirty="0">
              <a:cs typeface="Calibri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BE" sz="28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BE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7B64F8-2138-4A46-9DE7-B8D7A7771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71911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3">
            <a:extLst>
              <a:ext uri="{FF2B5EF4-FFF2-40B4-BE49-F238E27FC236}">
                <a16:creationId xmlns:a16="http://schemas.microsoft.com/office/drawing/2014/main" id="{726033C1-B34D-406D-BB7F-A057601C54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183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Title 1">
            <a:extLst>
              <a:ext uri="{FF2B5EF4-FFF2-40B4-BE49-F238E27FC236}">
                <a16:creationId xmlns:a16="http://schemas.microsoft.com/office/drawing/2014/main" id="{66A72707-29EA-4514-8F9F-CE8AA5B5C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err="1">
                <a:ea typeface="+mj-lt"/>
                <a:cs typeface="+mj-lt"/>
              </a:rPr>
              <a:t>Une</a:t>
            </a:r>
            <a:r>
              <a:rPr lang="nl-BE" b="1">
                <a:ea typeface="+mj-lt"/>
                <a:cs typeface="+mj-lt"/>
              </a:rPr>
              <a:t> </a:t>
            </a:r>
            <a:r>
              <a:rPr lang="nl-BE" b="1" err="1">
                <a:ea typeface="+mj-lt"/>
                <a:cs typeface="+mj-lt"/>
              </a:rPr>
              <a:t>sécurité</a:t>
            </a:r>
            <a:r>
              <a:rPr lang="nl-BE" b="1">
                <a:ea typeface="+mj-lt"/>
                <a:cs typeface="+mj-lt"/>
              </a:rPr>
              <a:t> sociale forte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C2205-37EE-4472-B7DC-50448B25A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861050"/>
          </a:xfrm>
        </p:spPr>
        <p:txBody>
          <a:bodyPr/>
          <a:lstStyle/>
          <a:p>
            <a:pPr marL="0" indent="0">
              <a:buNone/>
              <a:defRPr/>
            </a:pPr>
            <a:endParaRPr lang="nl-BE" sz="2800" b="1" dirty="0">
              <a:cs typeface="Calibri"/>
            </a:endParaRPr>
          </a:p>
          <a:p>
            <a:pPr>
              <a:defRPr/>
            </a:pPr>
            <a:r>
              <a:rPr lang="nl-BE" sz="2800" dirty="0"/>
              <a:t>Un</a:t>
            </a:r>
            <a:r>
              <a:rPr lang="nl-BE" sz="2800" b="1" dirty="0"/>
              <a:t> financement suffisant et stable</a:t>
            </a:r>
            <a:r>
              <a:rPr lang="nl-BE" sz="2800" dirty="0"/>
              <a:t> de la sécurité sociale, notamment par l'extension de la dotation d'équilibre et la mise à disposition d'un financement alternatif suffisant dans les années de crise 2020 et 2021.</a:t>
            </a:r>
            <a:endParaRPr lang="nl-BE" sz="2800" dirty="0">
              <a:ea typeface="+mn-lt"/>
              <a:cs typeface="+mn-lt"/>
            </a:endParaRPr>
          </a:p>
          <a:p>
            <a:pPr marL="0" indent="0">
              <a:buNone/>
              <a:defRPr/>
            </a:pPr>
            <a:endParaRPr lang="nl-BE" sz="2800" dirty="0">
              <a:cs typeface="Calibri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BE" sz="28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BE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7B64F8-2138-4A46-9DE7-B8D7A7771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224529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3">
            <a:extLst>
              <a:ext uri="{FF2B5EF4-FFF2-40B4-BE49-F238E27FC236}">
                <a16:creationId xmlns:a16="http://schemas.microsoft.com/office/drawing/2014/main" id="{726033C1-B34D-406D-BB7F-A057601C54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183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Title 1">
            <a:extLst>
              <a:ext uri="{FF2B5EF4-FFF2-40B4-BE49-F238E27FC236}">
                <a16:creationId xmlns:a16="http://schemas.microsoft.com/office/drawing/2014/main" id="{66A72707-29EA-4514-8F9F-CE8AA5B5C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>
                <a:ea typeface="+mj-lt"/>
                <a:cs typeface="+mj-lt"/>
              </a:rPr>
              <a:t>Pour mémoire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C2205-37EE-4472-B7DC-50448B25A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861050"/>
          </a:xfrm>
        </p:spPr>
        <p:txBody>
          <a:bodyPr/>
          <a:lstStyle/>
          <a:p>
            <a:pPr marL="0" indent="0">
              <a:buNone/>
            </a:pPr>
            <a:r>
              <a:rPr lang="fr-BE" sz="2800" dirty="0"/>
              <a:t>D'autres mesures suivent </a:t>
            </a:r>
            <a:r>
              <a:rPr lang="fr-BE" sz="2800" b="1" dirty="0"/>
              <a:t>une voie différente </a:t>
            </a:r>
            <a:r>
              <a:rPr lang="fr-BE" sz="2800" dirty="0"/>
              <a:t>(AR ou projet de loi distinct)</a:t>
            </a:r>
          </a:p>
          <a:p>
            <a:r>
              <a:rPr lang="fr-BE" sz="2800" dirty="0"/>
              <a:t>Augmentation des pensions minimales pour les salariés, indépendants et fonctionnaires</a:t>
            </a:r>
          </a:p>
          <a:p>
            <a:r>
              <a:rPr lang="fr-BE" sz="2800" dirty="0"/>
              <a:t>Augmentation du revenu d'intégration</a:t>
            </a:r>
          </a:p>
          <a:p>
            <a:r>
              <a:rPr lang="fr-BE" sz="2800" dirty="0"/>
              <a:t>Suppression du coefficient de correction pour le calcul de la pension des travailleurs indépendants</a:t>
            </a:r>
          </a:p>
          <a:p>
            <a:r>
              <a:rPr lang="fr-BE" sz="2800" dirty="0"/>
              <a:t>Arrêt de la procédure de régularisation au 31 décembre 2023</a:t>
            </a:r>
          </a:p>
          <a:p>
            <a:pPr marL="0" indent="0">
              <a:buNone/>
              <a:defRPr/>
            </a:pPr>
            <a:endParaRPr lang="nl-BE" sz="2800" dirty="0">
              <a:cs typeface="Calibri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BE" sz="28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BE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7B64F8-2138-4A46-9DE7-B8D7A7771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15371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>
            <a:extLst>
              <a:ext uri="{FF2B5EF4-FFF2-40B4-BE49-F238E27FC236}">
                <a16:creationId xmlns:a16="http://schemas.microsoft.com/office/drawing/2014/main" id="{54F847F7-10DF-48D3-9B97-E155B1B2CD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6656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2" name="Title 1">
            <a:extLst>
              <a:ext uri="{FF2B5EF4-FFF2-40B4-BE49-F238E27FC236}">
                <a16:creationId xmlns:a16="http://schemas.microsoft.com/office/drawing/2014/main" id="{BC38D365-C707-4000-90E5-806AD91293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052513"/>
            <a:ext cx="9144000" cy="2376487"/>
          </a:xfrm>
        </p:spPr>
        <p:txBody>
          <a:bodyPr/>
          <a:lstStyle/>
          <a:p>
            <a:pPr eaLnBrk="1" hangingPunct="1"/>
            <a:br>
              <a:rPr lang="nl-BE" altLang="nl-BE" sz="3200"/>
            </a:br>
            <a:endParaRPr lang="nl-BE" altLang="nl-BE" sz="3200"/>
          </a:p>
        </p:txBody>
      </p:sp>
      <p:sp>
        <p:nvSpPr>
          <p:cNvPr id="15363" name="Subtitle 2">
            <a:extLst>
              <a:ext uri="{FF2B5EF4-FFF2-40B4-BE49-F238E27FC236}">
                <a16:creationId xmlns:a16="http://schemas.microsoft.com/office/drawing/2014/main" id="{2148C77C-C634-4122-AEEA-E45945B0F1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4054" y="1052513"/>
            <a:ext cx="7815892" cy="4154487"/>
          </a:xfrm>
        </p:spPr>
        <p:txBody>
          <a:bodyPr/>
          <a:lstStyle/>
          <a:p>
            <a:endParaRPr lang="fr-FR" sz="4400" b="1" dirty="0">
              <a:solidFill>
                <a:schemeClr val="tx1"/>
              </a:solidFill>
            </a:endParaRPr>
          </a:p>
          <a:p>
            <a:r>
              <a:rPr lang="fr-FR" sz="4400" dirty="0">
                <a:solidFill>
                  <a:schemeClr val="tx1"/>
                </a:solidFill>
              </a:rPr>
              <a:t>Plan d’action fédéral de lutte </a:t>
            </a:r>
            <a:r>
              <a:rPr lang="fr-FR" sz="4400" b="1" dirty="0">
                <a:solidFill>
                  <a:schemeClr val="tx1"/>
                </a:solidFill>
              </a:rPr>
              <a:t>contre les violences de genre et intrafamiliales</a:t>
            </a:r>
            <a:r>
              <a:rPr lang="fr-FR" sz="4400" dirty="0">
                <a:solidFill>
                  <a:schemeClr val="tx1"/>
                </a:solidFill>
              </a:rPr>
              <a:t> à la suite de la 2ème vague COVID-19</a:t>
            </a:r>
            <a:endParaRPr lang="nl-BE" sz="4400" dirty="0">
              <a:solidFill>
                <a:schemeClr val="tx1"/>
              </a:solidFill>
              <a:cs typeface="Calibri"/>
            </a:endParaRPr>
          </a:p>
          <a:p>
            <a:pPr eaLnBrk="1" hangingPunct="1"/>
            <a:endParaRPr lang="nl-BE" altLang="nl-BE" dirty="0">
              <a:solidFill>
                <a:srgbClr val="898989"/>
              </a:solidFill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C3D0A25-85E6-4199-AB41-125935857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BE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36501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3">
            <a:extLst>
              <a:ext uri="{FF2B5EF4-FFF2-40B4-BE49-F238E27FC236}">
                <a16:creationId xmlns:a16="http://schemas.microsoft.com/office/drawing/2014/main" id="{726033C1-B34D-406D-BB7F-A057601C54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183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Title 1">
            <a:extLst>
              <a:ext uri="{FF2B5EF4-FFF2-40B4-BE49-F238E27FC236}">
                <a16:creationId xmlns:a16="http://schemas.microsoft.com/office/drawing/2014/main" id="{66A72707-29EA-4514-8F9F-CE8AA5B5C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043" y="274638"/>
            <a:ext cx="8686799" cy="1877457"/>
          </a:xfrm>
        </p:spPr>
        <p:txBody>
          <a:bodyPr/>
          <a:lstStyle/>
          <a:p>
            <a:r>
              <a:rPr lang="fr-FR" b="1" dirty="0"/>
              <a:t>Contre les violences de genre et intrafamiliales</a:t>
            </a:r>
            <a:endParaRPr lang="nl-BE" b="1" dirty="0"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C2205-37EE-4472-B7DC-50448B25A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8610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nl-BE" sz="2800" b="1"/>
          </a:p>
          <a:p>
            <a:pPr marL="0" indent="0" algn="just">
              <a:buNone/>
              <a:defRPr/>
            </a:pPr>
            <a:br>
              <a:rPr lang="nl-BE" sz="2800">
                <a:cs typeface="Calibri"/>
              </a:rPr>
            </a:br>
            <a:br>
              <a:rPr lang="nl-BE" sz="2800">
                <a:cs typeface="Calibri"/>
              </a:rPr>
            </a:br>
            <a:br>
              <a:rPr lang="nl-BE" sz="2800">
                <a:cs typeface="Calibri"/>
              </a:rPr>
            </a:br>
            <a:endParaRPr lang="nl-BE" sz="2800">
              <a:cs typeface="+mn-lt"/>
            </a:endParaRPr>
          </a:p>
          <a:p>
            <a:pPr marL="0" indent="0">
              <a:buNone/>
              <a:defRPr/>
            </a:pPr>
            <a:endParaRPr lang="nl-BE" sz="28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7B64F8-2138-4A46-9DE7-B8D7A7771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B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6F1100-01A8-4A42-8943-7EA5150E44CF}"/>
              </a:ext>
            </a:extLst>
          </p:cNvPr>
          <p:cNvSpPr txBox="1"/>
          <p:nvPr/>
        </p:nvSpPr>
        <p:spPr>
          <a:xfrm>
            <a:off x="583130" y="2060327"/>
            <a:ext cx="7829350" cy="427809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800" dirty="0">
                <a:latin typeface="+mn-lt"/>
              </a:rPr>
              <a:t>Dans la première vague, </a:t>
            </a:r>
            <a:r>
              <a:rPr lang="fr-FR" sz="2800" b="1" dirty="0">
                <a:latin typeface="+mn-lt"/>
              </a:rPr>
              <a:t>augmentation significative</a:t>
            </a:r>
            <a:r>
              <a:rPr lang="fr-FR" sz="2800" dirty="0">
                <a:latin typeface="+mn-lt"/>
              </a:rPr>
              <a:t> des signalements de violence domestique </a:t>
            </a:r>
            <a:br>
              <a:rPr lang="fr-FR" sz="2800" dirty="0">
                <a:latin typeface="+mn-lt"/>
              </a:rPr>
            </a:br>
            <a:endParaRPr lang="fr-FR" sz="28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800" b="1" dirty="0">
                <a:latin typeface="+mn-lt"/>
              </a:rPr>
              <a:t>Collaboration </a:t>
            </a:r>
            <a:r>
              <a:rPr lang="fr-FR" sz="2800" dirty="0">
                <a:latin typeface="+mn-lt"/>
              </a:rPr>
              <a:t>entre le gouvernement fédéral, les entités fédérées et la société civile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8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800" b="1" dirty="0">
                <a:latin typeface="+mn-lt"/>
              </a:rPr>
              <a:t>Empêcher </a:t>
            </a:r>
            <a:r>
              <a:rPr lang="fr-FR" sz="2800" dirty="0">
                <a:latin typeface="+mn-lt"/>
              </a:rPr>
              <a:t>que les victimes soient laissées pour compte pendant cette 2</a:t>
            </a:r>
            <a:r>
              <a:rPr lang="fr-FR" sz="2800" baseline="30000" dirty="0">
                <a:latin typeface="+mn-lt"/>
              </a:rPr>
              <a:t>ième</a:t>
            </a:r>
            <a:r>
              <a:rPr lang="fr-FR" sz="2800" dirty="0">
                <a:latin typeface="+mn-lt"/>
              </a:rPr>
              <a:t>  vague</a:t>
            </a:r>
            <a:endParaRPr lang="nl-NL" sz="2800" dirty="0">
              <a:latin typeface="+mn-lt"/>
              <a:cs typeface="Calibri"/>
            </a:endParaRPr>
          </a:p>
          <a:p>
            <a:pPr algn="ctr"/>
            <a:endParaRPr lang="fr-BE" sz="2000" b="1" dirty="0">
              <a:latin typeface="Calibri"/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233683-053D-4A9E-8A47-301D948A4D95}"/>
              </a:ext>
            </a:extLst>
          </p:cNvPr>
          <p:cNvSpPr txBox="1"/>
          <p:nvPr/>
        </p:nvSpPr>
        <p:spPr>
          <a:xfrm>
            <a:off x="2328231" y="3429918"/>
            <a:ext cx="582792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fr-BE" sz="2000" b="1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961486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3">
            <a:extLst>
              <a:ext uri="{FF2B5EF4-FFF2-40B4-BE49-F238E27FC236}">
                <a16:creationId xmlns:a16="http://schemas.microsoft.com/office/drawing/2014/main" id="{726033C1-B34D-406D-BB7F-A057601C54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183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Title 1">
            <a:extLst>
              <a:ext uri="{FF2B5EF4-FFF2-40B4-BE49-F238E27FC236}">
                <a16:creationId xmlns:a16="http://schemas.microsoft.com/office/drawing/2014/main" id="{66A72707-29EA-4514-8F9F-CE8AA5B5C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044" y="274638"/>
            <a:ext cx="8686800" cy="1877457"/>
          </a:xfrm>
        </p:spPr>
        <p:txBody>
          <a:bodyPr/>
          <a:lstStyle/>
          <a:p>
            <a:r>
              <a:rPr lang="fr-FR" b="1" dirty="0"/>
              <a:t>Contre les violences de genre et intrafamiliales</a:t>
            </a:r>
            <a:endParaRPr lang="nl-BE" b="1" dirty="0"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C2205-37EE-4472-B7DC-50448B25A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861050"/>
          </a:xfrm>
        </p:spPr>
        <p:txBody>
          <a:bodyPr/>
          <a:lstStyle/>
          <a:p>
            <a:pPr marL="0" indent="0" algn="just">
              <a:buNone/>
              <a:defRPr/>
            </a:pPr>
            <a:br>
              <a:rPr lang="nl-BE" sz="2800">
                <a:cs typeface="Calibri"/>
              </a:rPr>
            </a:br>
            <a:br>
              <a:rPr lang="nl-BE" sz="2800">
                <a:cs typeface="Calibri"/>
              </a:rPr>
            </a:br>
            <a:endParaRPr lang="nl-BE" sz="2800">
              <a:cs typeface="+mn-lt"/>
            </a:endParaRPr>
          </a:p>
          <a:p>
            <a:pPr marL="0" indent="0">
              <a:buNone/>
              <a:defRPr/>
            </a:pPr>
            <a:endParaRPr lang="nl-BE" sz="28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7B64F8-2138-4A46-9DE7-B8D7A7771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B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6F1100-01A8-4A42-8943-7EA5150E44CF}"/>
              </a:ext>
            </a:extLst>
          </p:cNvPr>
          <p:cNvSpPr txBox="1"/>
          <p:nvPr/>
        </p:nvSpPr>
        <p:spPr>
          <a:xfrm>
            <a:off x="457200" y="2091090"/>
            <a:ext cx="7058140" cy="390876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800" b="1" dirty="0">
                <a:latin typeface="+mn-lt"/>
              </a:rPr>
              <a:t>Recherche scientifique</a:t>
            </a:r>
            <a:r>
              <a:rPr lang="fr-FR" sz="2800" dirty="0">
                <a:latin typeface="+mn-lt"/>
              </a:rPr>
              <a:t> sur l'impact de la problématique, en particulier sur les groupes vulnérables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BE" sz="2800" b="1" dirty="0">
              <a:latin typeface="+mn-lt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800" b="1" dirty="0">
                <a:latin typeface="+mn-lt"/>
              </a:rPr>
              <a:t>Étendre </a:t>
            </a:r>
            <a:r>
              <a:rPr lang="fr-FR" sz="2800" dirty="0">
                <a:latin typeface="+mn-lt"/>
              </a:rPr>
              <a:t>et augmenter les ressources de la ligne de chat </a:t>
            </a:r>
            <a:r>
              <a:rPr lang="fr-FR" sz="2800" dirty="0">
                <a:latin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https://www.violencessexuelles.be/</a:t>
            </a:r>
            <a:endParaRPr lang="fr-BE" sz="2800" b="1" dirty="0">
              <a:latin typeface="+mn-lt"/>
              <a:cs typeface="Arial"/>
            </a:endParaRPr>
          </a:p>
          <a:p>
            <a:br>
              <a:rPr lang="fr-FR" sz="2800" dirty="0">
                <a:latin typeface="+mn-lt"/>
              </a:rPr>
            </a:br>
            <a:endParaRPr lang="fr-BE" sz="2400" dirty="0">
              <a:latin typeface="+mn-lt"/>
              <a:cs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233683-053D-4A9E-8A47-301D948A4D95}"/>
              </a:ext>
            </a:extLst>
          </p:cNvPr>
          <p:cNvSpPr txBox="1"/>
          <p:nvPr/>
        </p:nvSpPr>
        <p:spPr>
          <a:xfrm>
            <a:off x="2328231" y="3429918"/>
            <a:ext cx="582792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fr-BE" sz="2000" b="1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271617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3">
            <a:extLst>
              <a:ext uri="{FF2B5EF4-FFF2-40B4-BE49-F238E27FC236}">
                <a16:creationId xmlns:a16="http://schemas.microsoft.com/office/drawing/2014/main" id="{726033C1-B34D-406D-BB7F-A057601C54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183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Title 1">
            <a:extLst>
              <a:ext uri="{FF2B5EF4-FFF2-40B4-BE49-F238E27FC236}">
                <a16:creationId xmlns:a16="http://schemas.microsoft.com/office/drawing/2014/main" id="{66A72707-29EA-4514-8F9F-CE8AA5B5C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589" y="274638"/>
            <a:ext cx="8508211" cy="1877457"/>
          </a:xfrm>
        </p:spPr>
        <p:txBody>
          <a:bodyPr/>
          <a:lstStyle/>
          <a:p>
            <a:r>
              <a:rPr lang="fr-FR" b="1" dirty="0"/>
              <a:t>Contre les violences de genre et intrafamiliales</a:t>
            </a:r>
            <a:endParaRPr lang="nl-BE" b="1" dirty="0"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C2205-37EE-4472-B7DC-50448B25A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8610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nl-BE" sz="2800" b="1"/>
          </a:p>
          <a:p>
            <a:pPr marL="0" indent="0" algn="just">
              <a:buNone/>
              <a:defRPr/>
            </a:pPr>
            <a:br>
              <a:rPr lang="nl-BE" sz="2800">
                <a:cs typeface="Calibri"/>
              </a:rPr>
            </a:br>
            <a:br>
              <a:rPr lang="nl-BE" sz="2800">
                <a:cs typeface="Calibri"/>
              </a:rPr>
            </a:br>
            <a:br>
              <a:rPr lang="nl-BE" sz="2800">
                <a:cs typeface="Calibri"/>
              </a:rPr>
            </a:br>
            <a:endParaRPr lang="nl-BE" sz="2800">
              <a:cs typeface="+mn-lt"/>
            </a:endParaRPr>
          </a:p>
          <a:p>
            <a:pPr marL="0" indent="0">
              <a:buNone/>
              <a:defRPr/>
            </a:pPr>
            <a:endParaRPr lang="nl-BE" sz="28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7B64F8-2138-4A46-9DE7-B8D7A7771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B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6F1100-01A8-4A42-8943-7EA5150E44CF}"/>
              </a:ext>
            </a:extLst>
          </p:cNvPr>
          <p:cNvSpPr txBox="1"/>
          <p:nvPr/>
        </p:nvSpPr>
        <p:spPr>
          <a:xfrm>
            <a:off x="482904" y="2152095"/>
            <a:ext cx="8203895" cy="477053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2000" b="1" dirty="0">
                <a:latin typeface="+mn-lt"/>
              </a:rPr>
              <a:t>Directives pour la police et la justice</a:t>
            </a:r>
            <a:endParaRPr lang="fr-FR" sz="2000" b="1" dirty="0">
              <a:latin typeface="+mn-lt"/>
              <a:cs typeface="Calibri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>
                <a:latin typeface="+mn-lt"/>
              </a:rPr>
              <a:t>Continuer à considérer les violences intrafamiliales comme une </a:t>
            </a:r>
            <a:r>
              <a:rPr lang="fr-FR" sz="2000" b="1" dirty="0">
                <a:latin typeface="+mn-lt"/>
              </a:rPr>
              <a:t>priorité</a:t>
            </a:r>
            <a:endParaRPr lang="fr-FR" sz="2000" b="1" dirty="0">
              <a:latin typeface="+mn-lt"/>
              <a:cs typeface="Calibri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>
                <a:latin typeface="+mn-lt"/>
              </a:rPr>
              <a:t>Attitude </a:t>
            </a:r>
            <a:r>
              <a:rPr lang="fr-FR" sz="2000" b="1" dirty="0">
                <a:latin typeface="+mn-lt"/>
              </a:rPr>
              <a:t>proactive</a:t>
            </a:r>
            <a:r>
              <a:rPr lang="fr-FR" sz="2000" dirty="0">
                <a:latin typeface="+mn-lt"/>
              </a:rPr>
              <a:t>: recontacter systématiquement les victimes connues</a:t>
            </a:r>
            <a:endParaRPr lang="fr-FR" sz="2000" dirty="0">
              <a:latin typeface="+mn-lt"/>
              <a:cs typeface="Calibri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>
                <a:latin typeface="+mn-lt"/>
              </a:rPr>
              <a:t>Accueillir et guider les victimes de manière appropriée</a:t>
            </a:r>
            <a:endParaRPr lang="fr-FR" sz="2000" dirty="0">
              <a:latin typeface="+mn-lt"/>
              <a:cs typeface="Calibri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BE" sz="2000" dirty="0">
                <a:latin typeface="+mn-lt"/>
              </a:rPr>
              <a:t>Inviter les parquets à appliquer plus systématiquement et plus rigoureusement l'interdiction temporaire de résidence aux auteurs de violences intrafamiliales</a:t>
            </a:r>
            <a:br>
              <a:rPr lang="fr-BE" sz="2000" dirty="0">
                <a:latin typeface="+mn-lt"/>
              </a:rPr>
            </a:br>
            <a:endParaRPr lang="fr-FR" sz="2000" dirty="0">
              <a:latin typeface="+mn-lt"/>
              <a:cs typeface="Calibri"/>
            </a:endParaRPr>
          </a:p>
          <a:p>
            <a:r>
              <a:rPr lang="fr-FR" sz="2000" b="1" dirty="0">
                <a:latin typeface="+mn-lt"/>
              </a:rPr>
              <a:t>Informer </a:t>
            </a:r>
            <a:r>
              <a:rPr lang="fr-FR" sz="2000" dirty="0">
                <a:latin typeface="+mn-lt"/>
              </a:rPr>
              <a:t>les médecins de l'existence et du fonctionnement des codes de signalement des violences conjugales et sexuelles et des risques accrus durant le confinement.</a:t>
            </a:r>
            <a:endParaRPr lang="nl-BE" sz="2000" dirty="0">
              <a:latin typeface="+mn-lt"/>
            </a:endParaRPr>
          </a:p>
          <a:p>
            <a:pPr marL="342900" indent="-342900">
              <a:buFont typeface="Arial"/>
              <a:buChar char="•"/>
            </a:pPr>
            <a:endParaRPr lang="fr-BE" sz="2400" dirty="0">
              <a:latin typeface="Calibri"/>
              <a:cs typeface="Arial"/>
            </a:endParaRPr>
          </a:p>
          <a:p>
            <a:pPr algn="ctr"/>
            <a:endParaRPr lang="fr-BE" sz="2000" b="1" dirty="0">
              <a:latin typeface="Calibri"/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233683-053D-4A9E-8A47-301D948A4D95}"/>
              </a:ext>
            </a:extLst>
          </p:cNvPr>
          <p:cNvSpPr txBox="1"/>
          <p:nvPr/>
        </p:nvSpPr>
        <p:spPr>
          <a:xfrm>
            <a:off x="2328231" y="3429918"/>
            <a:ext cx="582792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fr-BE" sz="2000" b="1">
              <a:cs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8B4ECA-DE63-40A7-BF28-07807961B9FE}"/>
              </a:ext>
            </a:extLst>
          </p:cNvPr>
          <p:cNvSpPr txBox="1"/>
          <p:nvPr/>
        </p:nvSpPr>
        <p:spPr>
          <a:xfrm>
            <a:off x="2677099" y="4366353"/>
            <a:ext cx="4863946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fr-BE" sz="2000" b="1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4798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>
            <a:extLst>
              <a:ext uri="{FF2B5EF4-FFF2-40B4-BE49-F238E27FC236}">
                <a16:creationId xmlns:a16="http://schemas.microsoft.com/office/drawing/2014/main" id="{54F847F7-10DF-48D3-9B97-E155B1B2CD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6695"/>
            <a:ext cx="9144000" cy="6671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2" name="Title 1">
            <a:extLst>
              <a:ext uri="{FF2B5EF4-FFF2-40B4-BE49-F238E27FC236}">
                <a16:creationId xmlns:a16="http://schemas.microsoft.com/office/drawing/2014/main" id="{BC38D365-C707-4000-90E5-806AD91293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052513"/>
            <a:ext cx="9144000" cy="2376487"/>
          </a:xfrm>
        </p:spPr>
        <p:txBody>
          <a:bodyPr/>
          <a:lstStyle/>
          <a:p>
            <a:pPr eaLnBrk="1" hangingPunct="1"/>
            <a:br>
              <a:rPr lang="nl-BE" altLang="nl-BE" sz="3200"/>
            </a:br>
            <a:endParaRPr lang="nl-BE" altLang="nl-BE" sz="3200"/>
          </a:p>
        </p:txBody>
      </p:sp>
      <p:sp>
        <p:nvSpPr>
          <p:cNvPr id="15363" name="Subtitle 2">
            <a:extLst>
              <a:ext uri="{FF2B5EF4-FFF2-40B4-BE49-F238E27FC236}">
                <a16:creationId xmlns:a16="http://schemas.microsoft.com/office/drawing/2014/main" id="{2148C77C-C634-4122-AEEA-E45945B0F1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7088" y="1484313"/>
            <a:ext cx="7705725" cy="4154487"/>
          </a:xfrm>
        </p:spPr>
        <p:txBody>
          <a:bodyPr/>
          <a:lstStyle/>
          <a:p>
            <a:pPr eaLnBrk="1" hangingPunct="1"/>
            <a:endParaRPr lang="nl-BE" altLang="nl-BE" sz="4400">
              <a:solidFill>
                <a:srgbClr val="898989"/>
              </a:solidFill>
            </a:endParaRPr>
          </a:p>
          <a:p>
            <a:r>
              <a:rPr lang="fr-FR" sz="4400">
                <a:solidFill>
                  <a:schemeClr val="tx1"/>
                </a:solidFill>
              </a:rPr>
              <a:t>Un </a:t>
            </a:r>
            <a:r>
              <a:rPr lang="fr-FR" sz="4400" b="1">
                <a:solidFill>
                  <a:schemeClr val="tx1"/>
                </a:solidFill>
              </a:rPr>
              <a:t>BOOST </a:t>
            </a:r>
            <a:r>
              <a:rPr lang="fr-FR" sz="4400">
                <a:solidFill>
                  <a:schemeClr val="tx1"/>
                </a:solidFill>
              </a:rPr>
              <a:t>pour le rail</a:t>
            </a:r>
            <a:br>
              <a:rPr lang="fr-FR" sz="4400">
                <a:solidFill>
                  <a:schemeClr val="tx1"/>
                </a:solidFill>
              </a:rPr>
            </a:br>
            <a:br>
              <a:rPr lang="nl-BE" altLang="nl-BE">
                <a:solidFill>
                  <a:srgbClr val="898989"/>
                </a:solidFill>
              </a:rPr>
            </a:br>
            <a:endParaRPr lang="nl-BE" altLang="nl-BE">
              <a:solidFill>
                <a:srgbClr val="898989"/>
              </a:solidFill>
              <a:cs typeface="Calibri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C3D0A25-85E6-4199-AB41-125935857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BE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8699131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3">
            <a:extLst>
              <a:ext uri="{FF2B5EF4-FFF2-40B4-BE49-F238E27FC236}">
                <a16:creationId xmlns:a16="http://schemas.microsoft.com/office/drawing/2014/main" id="{726033C1-B34D-406D-BB7F-A057601C54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183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Title 1">
            <a:extLst>
              <a:ext uri="{FF2B5EF4-FFF2-40B4-BE49-F238E27FC236}">
                <a16:creationId xmlns:a16="http://schemas.microsoft.com/office/drawing/2014/main" id="{66A72707-29EA-4514-8F9F-CE8AA5B5C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fr-BE" sz="3200"/>
            </a:br>
            <a:r>
              <a:rPr lang="fr-BE" sz="3200"/>
              <a:t>Le </a:t>
            </a:r>
            <a:r>
              <a:rPr lang="fr-BE" sz="3600" b="1"/>
              <a:t>Plan BOOST </a:t>
            </a:r>
            <a:r>
              <a:rPr lang="fr-BE" sz="3200"/>
              <a:t>contribuera aux objectifs du </a:t>
            </a:r>
            <a:br>
              <a:rPr lang="fr-BE" sz="3200"/>
            </a:br>
            <a:r>
              <a:rPr lang="fr-BE" sz="3200"/>
              <a:t>gouvernement fédéral en matière de </a:t>
            </a:r>
            <a:r>
              <a:rPr lang="fr-BE" sz="3600" b="1"/>
              <a:t>Mobilité</a:t>
            </a:r>
            <a:endParaRPr lang="en-US" sz="32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C2205-37EE-4472-B7DC-50448B25A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79899" y="1600200"/>
            <a:ext cx="9223899" cy="58610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nl-BE" sz="2800" b="1"/>
          </a:p>
          <a:p>
            <a:pPr marL="0" indent="0" algn="just">
              <a:buNone/>
              <a:defRPr/>
            </a:pPr>
            <a:br>
              <a:rPr lang="nl-BE" sz="2800">
                <a:cs typeface="Calibri"/>
              </a:rPr>
            </a:br>
            <a:br>
              <a:rPr lang="nl-BE" sz="2800">
                <a:cs typeface="Calibri"/>
              </a:rPr>
            </a:br>
            <a:br>
              <a:rPr lang="nl-BE" sz="2800">
                <a:cs typeface="Calibri"/>
              </a:rPr>
            </a:br>
            <a:endParaRPr lang="nl-BE" sz="2800">
              <a:cs typeface="+mn-lt"/>
            </a:endParaRPr>
          </a:p>
          <a:p>
            <a:pPr marL="0" lv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fr-BE" sz="2800" b="1"/>
              <a:t>+100% de transports ferroviaires de marchandises pour 2030</a:t>
            </a:r>
          </a:p>
          <a:p>
            <a:pPr marL="0" lv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fr-BE" sz="2800" b="1"/>
              <a:t>-50% de tués sur nos routes pour 2030</a:t>
            </a:r>
          </a:p>
          <a:p>
            <a:pPr marL="0" lv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fr-BE" sz="2800" b="1"/>
              <a:t>-55% d’émissions de CO² pour 2040</a:t>
            </a:r>
          </a:p>
          <a:p>
            <a:pPr marL="0" indent="0">
              <a:buNone/>
              <a:defRPr/>
            </a:pPr>
            <a:endParaRPr lang="nl-BE" sz="2800">
              <a:cs typeface="Calibri"/>
            </a:endParaRPr>
          </a:p>
          <a:p>
            <a:pPr marL="0" indent="0">
              <a:buNone/>
              <a:defRPr/>
            </a:pPr>
            <a:endParaRPr lang="nl-BE" sz="28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7B64F8-2138-4A46-9DE7-B8D7A7771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BE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FD2C9D23-EE29-4A71-AC77-A63DF7BB19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5511" y="2263908"/>
            <a:ext cx="714375" cy="714375"/>
          </a:xfrm>
          <a:prstGeom prst="rect">
            <a:avLst/>
          </a:prstGeo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EDB5E363-7014-4150-871F-CE372B7AA7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32996" y="2263908"/>
            <a:ext cx="704850" cy="714375"/>
          </a:xfrm>
          <a:prstGeom prst="rect">
            <a:avLst/>
          </a:prstGeom>
        </p:spPr>
      </p:pic>
      <p:pic>
        <p:nvPicPr>
          <p:cNvPr id="7" name="Picture 7">
            <a:extLst>
              <a:ext uri="{FF2B5EF4-FFF2-40B4-BE49-F238E27FC236}">
                <a16:creationId xmlns:a16="http://schemas.microsoft.com/office/drawing/2014/main" id="{42D30F0C-CA9A-4CF6-A186-FE8AB0194AA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06041" y="2263908"/>
            <a:ext cx="714375" cy="71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628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3">
            <a:extLst>
              <a:ext uri="{FF2B5EF4-FFF2-40B4-BE49-F238E27FC236}">
                <a16:creationId xmlns:a16="http://schemas.microsoft.com/office/drawing/2014/main" id="{726033C1-B34D-406D-BB7F-A057601C54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183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Title 1">
            <a:extLst>
              <a:ext uri="{FF2B5EF4-FFF2-40B4-BE49-F238E27FC236}">
                <a16:creationId xmlns:a16="http://schemas.microsoft.com/office/drawing/2014/main" id="{66A72707-29EA-4514-8F9F-CE8AA5B5C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29384"/>
            <a:ext cx="8229600" cy="1877457"/>
          </a:xfrm>
        </p:spPr>
        <p:txBody>
          <a:bodyPr/>
          <a:lstStyle/>
          <a:p>
            <a:br>
              <a:rPr lang="fr-FR" sz="3200" dirty="0">
                <a:latin typeface="+mn-lt"/>
              </a:rPr>
            </a:br>
            <a:br>
              <a:rPr lang="fr-FR" sz="3200" dirty="0">
                <a:latin typeface="+mn-lt"/>
              </a:rPr>
            </a:br>
            <a:br>
              <a:rPr lang="fr-FR" sz="3200" dirty="0">
                <a:latin typeface="+mn-lt"/>
              </a:rPr>
            </a:br>
            <a:r>
              <a:rPr lang="fr-FR" sz="3200" dirty="0">
                <a:latin typeface="+mn-lt"/>
              </a:rPr>
              <a:t>+ de trains, </a:t>
            </a:r>
            <a:r>
              <a:rPr lang="fr-FR" sz="3200" b="1" dirty="0">
                <a:latin typeface="+mn-lt"/>
              </a:rPr>
              <a:t>fiables</a:t>
            </a:r>
            <a:r>
              <a:rPr lang="fr-FR" sz="3200" dirty="0">
                <a:latin typeface="+mn-lt"/>
              </a:rPr>
              <a:t>, </a:t>
            </a:r>
            <a:r>
              <a:rPr lang="fr-FR" sz="3200" b="1" dirty="0">
                <a:latin typeface="+mn-lt"/>
              </a:rPr>
              <a:t>ponctuels et accessibles</a:t>
            </a:r>
            <a:br>
              <a:rPr lang="fr-FR" sz="3200" b="1" dirty="0">
                <a:latin typeface="+mn-lt"/>
              </a:rPr>
            </a:br>
            <a:r>
              <a:rPr lang="fr-FR" sz="3200" dirty="0">
                <a:latin typeface="+mn-lt"/>
              </a:rPr>
              <a:t>via des investissements ciblés au bénéfice de tous</a:t>
            </a:r>
            <a:br>
              <a:rPr lang="fr-FR" sz="3200" dirty="0">
                <a:latin typeface="+mn-lt"/>
              </a:rPr>
            </a:br>
            <a:endParaRPr lang="nl-BE" sz="3200" b="1" dirty="0">
              <a:latin typeface="+mn-lt"/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C2205-37EE-4472-B7DC-50448B25A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0540"/>
            <a:ext cx="8686800" cy="58610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nl-BE" sz="2800" b="1" dirty="0"/>
          </a:p>
          <a:p>
            <a:pPr marL="0" indent="0" algn="just">
              <a:buNone/>
              <a:defRPr/>
            </a:pPr>
            <a:br>
              <a:rPr lang="nl-BE" sz="2800" dirty="0">
                <a:cs typeface="Calibri"/>
              </a:rPr>
            </a:br>
            <a:endParaRPr lang="nl-BE" sz="2800" dirty="0">
              <a:cs typeface="Calibri"/>
            </a:endParaRPr>
          </a:p>
          <a:p>
            <a:pPr marL="0" indent="0" algn="just">
              <a:buNone/>
              <a:defRPr/>
            </a:pPr>
            <a:br>
              <a:rPr lang="nl-BE" sz="2800" dirty="0">
                <a:cs typeface="Calibri"/>
              </a:rPr>
            </a:br>
            <a:br>
              <a:rPr lang="nl-BE" sz="2800" dirty="0">
                <a:cs typeface="Calibri"/>
              </a:rPr>
            </a:br>
            <a:endParaRPr lang="nl-BE" sz="2800" dirty="0">
              <a:cs typeface="Calibri"/>
            </a:endParaRPr>
          </a:p>
          <a:p>
            <a:pPr marL="0" indent="0" algn="just">
              <a:buNone/>
              <a:defRPr/>
            </a:pPr>
            <a:endParaRPr lang="nl-BE" sz="2800" dirty="0">
              <a:cs typeface="+mn-lt"/>
            </a:endParaRPr>
          </a:p>
          <a:p>
            <a:pPr marL="0" indent="0">
              <a:buNone/>
              <a:defRPr/>
            </a:pPr>
            <a:endParaRPr lang="nl-BE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7B64F8-2138-4A46-9DE7-B8D7A7771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BE"/>
          </a:p>
        </p:txBody>
      </p:sp>
      <p:pic>
        <p:nvPicPr>
          <p:cNvPr id="9" name="Graphic 14" descr="Train Tracks">
            <a:extLst>
              <a:ext uri="{FF2B5EF4-FFF2-40B4-BE49-F238E27FC236}">
                <a16:creationId xmlns:a16="http://schemas.microsoft.com/office/drawing/2014/main" id="{BF7D255D-1F0B-48C8-A4D9-2A1E6B7053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69461" y="2915029"/>
            <a:ext cx="685800" cy="685800"/>
          </a:xfrm>
          <a:prstGeom prst="rect">
            <a:avLst/>
          </a:prstGeom>
        </p:spPr>
      </p:pic>
      <p:pic>
        <p:nvPicPr>
          <p:cNvPr id="10" name="Graphique 4" descr="Horloge">
            <a:extLst>
              <a:ext uri="{FF2B5EF4-FFF2-40B4-BE49-F238E27FC236}">
                <a16:creationId xmlns:a16="http://schemas.microsoft.com/office/drawing/2014/main" id="{F6B9BAE2-28FA-4646-980D-09774E9547A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053321" y="2915029"/>
            <a:ext cx="685800" cy="685800"/>
          </a:xfrm>
          <a:prstGeom prst="rect">
            <a:avLst/>
          </a:prstGeom>
        </p:spPr>
      </p:pic>
      <p:pic>
        <p:nvPicPr>
          <p:cNvPr id="11" name="Graphique 2" descr="Coffre-fort">
            <a:extLst>
              <a:ext uri="{FF2B5EF4-FFF2-40B4-BE49-F238E27FC236}">
                <a16:creationId xmlns:a16="http://schemas.microsoft.com/office/drawing/2014/main" id="{E2B87017-6717-4AD4-909E-E25D8E7E523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101789" y="2915029"/>
            <a:ext cx="685800" cy="685800"/>
          </a:xfrm>
          <a:prstGeom prst="rect">
            <a:avLst/>
          </a:prstGeom>
        </p:spPr>
      </p:pic>
      <p:pic>
        <p:nvPicPr>
          <p:cNvPr id="12" name="Graphic 7" descr="Universal access">
            <a:extLst>
              <a:ext uri="{FF2B5EF4-FFF2-40B4-BE49-F238E27FC236}">
                <a16:creationId xmlns:a16="http://schemas.microsoft.com/office/drawing/2014/main" id="{175FDF25-0EF0-4E81-BCB4-3CFD4381134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154970" y="2915029"/>
            <a:ext cx="685800" cy="685800"/>
          </a:xfrm>
          <a:prstGeom prst="rect">
            <a:avLst/>
          </a:prstGeom>
        </p:spPr>
      </p:pic>
      <p:sp>
        <p:nvSpPr>
          <p:cNvPr id="6" name="Rechthoek 5">
            <a:extLst>
              <a:ext uri="{FF2B5EF4-FFF2-40B4-BE49-F238E27FC236}">
                <a16:creationId xmlns:a16="http://schemas.microsoft.com/office/drawing/2014/main" id="{3F499607-2B3F-4668-B25B-695AA2696278}"/>
              </a:ext>
            </a:extLst>
          </p:cNvPr>
          <p:cNvSpPr/>
          <p:nvPr/>
        </p:nvSpPr>
        <p:spPr>
          <a:xfrm>
            <a:off x="681459" y="3700224"/>
            <a:ext cx="15963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BE" b="1">
                <a:solidFill>
                  <a:schemeClr val="tx2"/>
                </a:solidFill>
                <a:latin typeface="+mn-lt"/>
              </a:rPr>
              <a:t>Modernisation</a:t>
            </a:r>
            <a:endParaRPr lang="nl-BE">
              <a:latin typeface="+mn-lt"/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1E04C541-9D68-447E-BD71-7ABF1B812EC9}"/>
              </a:ext>
            </a:extLst>
          </p:cNvPr>
          <p:cNvSpPr txBox="1">
            <a:spLocks/>
          </p:cNvSpPr>
          <p:nvPr/>
        </p:nvSpPr>
        <p:spPr>
          <a:xfrm>
            <a:off x="2890118" y="3568422"/>
            <a:ext cx="1468817" cy="68580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BE" sz="1800" b="1">
                <a:solidFill>
                  <a:schemeClr val="tx2"/>
                </a:solidFill>
              </a:rPr>
              <a:t>Digitalisation</a:t>
            </a:r>
            <a:endParaRPr lang="fr-FR" sz="1800" b="1">
              <a:solidFill>
                <a:schemeClr val="tx2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B72ABE11-687D-4C63-A905-D20B98C6AD60}"/>
              </a:ext>
            </a:extLst>
          </p:cNvPr>
          <p:cNvSpPr/>
          <p:nvPr/>
        </p:nvSpPr>
        <p:spPr>
          <a:xfrm>
            <a:off x="4710776" y="3726656"/>
            <a:ext cx="1352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fr-BE" b="1">
                <a:solidFill>
                  <a:schemeClr val="tx2"/>
                </a:solidFill>
                <a:latin typeface="+mn-lt"/>
              </a:rPr>
              <a:t>Sécurisation</a:t>
            </a:r>
            <a:endParaRPr lang="fr-FR" b="1">
              <a:solidFill>
                <a:schemeClr val="tx2"/>
              </a:solidFill>
              <a:latin typeface="+mn-lt"/>
            </a:endParaRP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AF77FF7A-832F-410A-8D55-1639AC166E90}"/>
              </a:ext>
            </a:extLst>
          </p:cNvPr>
          <p:cNvSpPr/>
          <p:nvPr/>
        </p:nvSpPr>
        <p:spPr>
          <a:xfrm>
            <a:off x="6883407" y="3700224"/>
            <a:ext cx="13552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fr-BE" b="1">
                <a:solidFill>
                  <a:schemeClr val="tx2"/>
                </a:solidFill>
                <a:latin typeface="+mn-lt"/>
              </a:rPr>
              <a:t>Accessibilité</a:t>
            </a:r>
            <a:endParaRPr lang="fr-FR" b="1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76473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>
            <a:extLst>
              <a:ext uri="{FF2B5EF4-FFF2-40B4-BE49-F238E27FC236}">
                <a16:creationId xmlns:a16="http://schemas.microsoft.com/office/drawing/2014/main" id="{54F847F7-10DF-48D3-9B97-E155B1B2CD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5" y="719527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2" name="Title 1">
            <a:extLst>
              <a:ext uri="{FF2B5EF4-FFF2-40B4-BE49-F238E27FC236}">
                <a16:creationId xmlns:a16="http://schemas.microsoft.com/office/drawing/2014/main" id="{BC38D365-C707-4000-90E5-806AD91293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052513"/>
            <a:ext cx="9144000" cy="2376487"/>
          </a:xfrm>
        </p:spPr>
        <p:txBody>
          <a:bodyPr/>
          <a:lstStyle/>
          <a:p>
            <a:pPr eaLnBrk="1" hangingPunct="1"/>
            <a:br>
              <a:rPr lang="nl-BE" altLang="nl-BE" sz="3200"/>
            </a:br>
            <a:endParaRPr lang="nl-BE" altLang="nl-BE" sz="3200"/>
          </a:p>
        </p:txBody>
      </p:sp>
      <p:sp>
        <p:nvSpPr>
          <p:cNvPr id="15363" name="Subtitle 2">
            <a:extLst>
              <a:ext uri="{FF2B5EF4-FFF2-40B4-BE49-F238E27FC236}">
                <a16:creationId xmlns:a16="http://schemas.microsoft.com/office/drawing/2014/main" id="{2148C77C-C634-4122-AEEA-E45945B0F1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7088" y="1484313"/>
            <a:ext cx="7705725" cy="4154487"/>
          </a:xfrm>
        </p:spPr>
        <p:txBody>
          <a:bodyPr/>
          <a:lstStyle/>
          <a:p>
            <a:pPr eaLnBrk="1" hangingPunct="1"/>
            <a:endParaRPr lang="nl-BE" altLang="nl-BE" sz="4400">
              <a:solidFill>
                <a:srgbClr val="898989"/>
              </a:solidFill>
            </a:endParaRPr>
          </a:p>
          <a:p>
            <a:pPr eaLnBrk="1" hangingPunct="1"/>
            <a:r>
              <a:rPr lang="nl-BE" altLang="nl-BE" sz="4400" b="1" err="1">
                <a:solidFill>
                  <a:schemeClr val="tx1"/>
                </a:solidFill>
              </a:rPr>
              <a:t>Loi-programme</a:t>
            </a:r>
            <a:endParaRPr lang="nl-BE" altLang="nl-BE" sz="4400" b="1" err="1">
              <a:solidFill>
                <a:schemeClr val="tx1"/>
              </a:solidFill>
              <a:cs typeface="Calibri"/>
            </a:endParaRPr>
          </a:p>
          <a:p>
            <a:pPr eaLnBrk="1" hangingPunct="1"/>
            <a:endParaRPr lang="nl-BE" altLang="nl-BE">
              <a:solidFill>
                <a:srgbClr val="898989"/>
              </a:solidFill>
              <a:cs typeface="Calibri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C3D0A25-85E6-4199-AB41-125935857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BE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450397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3">
            <a:extLst>
              <a:ext uri="{FF2B5EF4-FFF2-40B4-BE49-F238E27FC236}">
                <a16:creationId xmlns:a16="http://schemas.microsoft.com/office/drawing/2014/main" id="{726033C1-B34D-406D-BB7F-A057601C54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183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Title 1">
            <a:extLst>
              <a:ext uri="{FF2B5EF4-FFF2-40B4-BE49-F238E27FC236}">
                <a16:creationId xmlns:a16="http://schemas.microsoft.com/office/drawing/2014/main" id="{66A72707-29EA-4514-8F9F-CE8AA5B5C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68933"/>
          </a:xfrm>
        </p:spPr>
        <p:txBody>
          <a:bodyPr/>
          <a:lstStyle/>
          <a:p>
            <a:r>
              <a:rPr lang="fr-FR" dirty="0">
                <a:latin typeface="+mn-lt"/>
              </a:rPr>
              <a:t>Un réseau </a:t>
            </a:r>
            <a:r>
              <a:rPr lang="fr-FR" sz="4800" b="1" dirty="0">
                <a:latin typeface="+mn-lt"/>
              </a:rPr>
              <a:t>renforcé</a:t>
            </a:r>
            <a:endParaRPr lang="nl-BE" sz="3200" dirty="0">
              <a:latin typeface="+mn-lt"/>
              <a:cs typeface="Calibri"/>
            </a:endParaRPr>
          </a:p>
          <a:p>
            <a:endParaRPr lang="nl-BE" sz="3200" b="1" dirty="0"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C2205-37EE-4472-B7DC-50448B25A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8610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nl-BE" sz="2800" b="1" dirty="0"/>
          </a:p>
          <a:p>
            <a:pPr marL="0" indent="0" algn="just">
              <a:buNone/>
              <a:defRPr/>
            </a:pPr>
            <a:br>
              <a:rPr lang="nl-BE" sz="2800" dirty="0">
                <a:cs typeface="Calibri"/>
              </a:rPr>
            </a:br>
            <a:br>
              <a:rPr lang="nl-BE" sz="2800" dirty="0">
                <a:cs typeface="Calibri"/>
              </a:rPr>
            </a:br>
            <a:br>
              <a:rPr lang="nl-BE" sz="2800" dirty="0">
                <a:cs typeface="Calibri"/>
              </a:rPr>
            </a:br>
            <a:endParaRPr lang="nl-BE" sz="2800" dirty="0">
              <a:cs typeface="+mn-lt"/>
            </a:endParaRPr>
          </a:p>
          <a:p>
            <a:pPr marL="0" indent="0">
              <a:buNone/>
              <a:defRPr/>
            </a:pPr>
            <a:endParaRPr lang="nl-BE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7B64F8-2138-4A46-9DE7-B8D7A7771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BE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5DF63D51-771A-4928-823B-FE8305C67B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1575" y="2117361"/>
            <a:ext cx="704850" cy="695325"/>
          </a:xfrm>
          <a:prstGeom prst="rect">
            <a:avLst/>
          </a:prstGeo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29A05E24-6190-420C-B1A4-925ECB846AF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2808" y="2928306"/>
            <a:ext cx="790575" cy="781050"/>
          </a:xfrm>
          <a:prstGeom prst="rect">
            <a:avLst/>
          </a:prstGeom>
        </p:spPr>
      </p:pic>
      <p:pic>
        <p:nvPicPr>
          <p:cNvPr id="7" name="Picture 7">
            <a:extLst>
              <a:ext uri="{FF2B5EF4-FFF2-40B4-BE49-F238E27FC236}">
                <a16:creationId xmlns:a16="http://schemas.microsoft.com/office/drawing/2014/main" id="{34639805-1CE4-4BE1-A2C1-CC8A74C4573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30433" y="4045314"/>
            <a:ext cx="695325" cy="69532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26F1100-01A8-4A42-8943-7EA5150E44CF}"/>
              </a:ext>
            </a:extLst>
          </p:cNvPr>
          <p:cNvSpPr txBox="1"/>
          <p:nvPr/>
        </p:nvSpPr>
        <p:spPr>
          <a:xfrm>
            <a:off x="2282327" y="2172159"/>
            <a:ext cx="5515779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BE" sz="2400" dirty="0">
                <a:latin typeface="+mn-lt"/>
              </a:rPr>
              <a:t>Rendre le réseau plus robuste au profit de la ponctualité et du fret</a:t>
            </a:r>
            <a:endParaRPr lang="en-US" dirty="0">
              <a:latin typeface="+mn-lt"/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233683-053D-4A9E-8A47-301D948A4D95}"/>
              </a:ext>
            </a:extLst>
          </p:cNvPr>
          <p:cNvSpPr txBox="1"/>
          <p:nvPr/>
        </p:nvSpPr>
        <p:spPr>
          <a:xfrm>
            <a:off x="2282327" y="3090231"/>
            <a:ext cx="5221994" cy="169277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BE" sz="2400" dirty="0">
                <a:latin typeface="+mn-lt"/>
              </a:rPr>
              <a:t>Augmenter la croissance du trafic &amp; l’attractivité des services </a:t>
            </a:r>
            <a:br>
              <a:rPr lang="fr-BE" sz="2800" b="1" dirty="0">
                <a:solidFill>
                  <a:schemeClr val="tx2"/>
                </a:solidFill>
              </a:rPr>
            </a:br>
            <a:br>
              <a:rPr lang="fr-BE" sz="2800" b="1" dirty="0">
                <a:solidFill>
                  <a:schemeClr val="tx2"/>
                </a:solidFill>
              </a:rPr>
            </a:br>
            <a:endParaRPr lang="en-US" sz="2800" dirty="0">
              <a:cs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8B4ECA-DE63-40A7-BF28-07807961B9FE}"/>
              </a:ext>
            </a:extLst>
          </p:cNvPr>
          <p:cNvSpPr txBox="1"/>
          <p:nvPr/>
        </p:nvSpPr>
        <p:spPr>
          <a:xfrm>
            <a:off x="2218063" y="4090931"/>
            <a:ext cx="4863946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BE" sz="2400" dirty="0">
                <a:latin typeface="+mn-lt"/>
              </a:rPr>
              <a:t>Augmenter les recettes propres pour </a:t>
            </a:r>
            <a:r>
              <a:rPr lang="fr-BE" sz="2400" dirty="0" err="1">
                <a:latin typeface="+mn-lt"/>
              </a:rPr>
              <a:t>Infrabel</a:t>
            </a:r>
            <a:r>
              <a:rPr lang="fr-BE" sz="2400" dirty="0">
                <a:latin typeface="+mn-lt"/>
              </a:rPr>
              <a:t> &amp; SNCB</a:t>
            </a:r>
            <a:endParaRPr lang="en-US" sz="2400" dirty="0">
              <a:latin typeface="+mn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82461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3">
            <a:extLst>
              <a:ext uri="{FF2B5EF4-FFF2-40B4-BE49-F238E27FC236}">
                <a16:creationId xmlns:a16="http://schemas.microsoft.com/office/drawing/2014/main" id="{726033C1-B34D-406D-BB7F-A057601C54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183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Title 1">
            <a:extLst>
              <a:ext uri="{FF2B5EF4-FFF2-40B4-BE49-F238E27FC236}">
                <a16:creationId xmlns:a16="http://schemas.microsoft.com/office/drawing/2014/main" id="{66A72707-29EA-4514-8F9F-CE8AA5B5C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542" y="274638"/>
            <a:ext cx="8932984" cy="1877457"/>
          </a:xfrm>
        </p:spPr>
        <p:txBody>
          <a:bodyPr/>
          <a:lstStyle/>
          <a:p>
            <a:br>
              <a:rPr lang="nl-BE" b="1" dirty="0">
                <a:ea typeface="+mj-lt"/>
                <a:cs typeface="+mj-lt"/>
              </a:rPr>
            </a:br>
            <a:r>
              <a:rPr lang="fr-FR" b="1" dirty="0"/>
              <a:t>2021</a:t>
            </a:r>
            <a:r>
              <a:rPr lang="fr-FR" dirty="0"/>
              <a:t> année européenne du rail</a:t>
            </a:r>
            <a:br>
              <a:rPr lang="fr-FR" dirty="0"/>
            </a:br>
            <a:r>
              <a:rPr lang="fr-FR" dirty="0"/>
              <a:t>Des investissements belges et européens</a:t>
            </a:r>
            <a:br>
              <a:rPr lang="fr-FR" dirty="0">
                <a:solidFill>
                  <a:schemeClr val="tx2"/>
                </a:solidFill>
              </a:rPr>
            </a:br>
            <a:endParaRPr lang="nl-BE" b="1" dirty="0"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C2205-37EE-4472-B7DC-50448B25A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8610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nl-BE" sz="2800" b="1"/>
          </a:p>
          <a:p>
            <a:pPr marL="0" indent="0" algn="just">
              <a:buNone/>
              <a:defRPr/>
            </a:pPr>
            <a:br>
              <a:rPr lang="nl-BE" sz="2800">
                <a:cs typeface="Calibri"/>
              </a:rPr>
            </a:br>
            <a:br>
              <a:rPr lang="nl-BE" sz="2800">
                <a:cs typeface="Calibri"/>
              </a:rPr>
            </a:br>
            <a:br>
              <a:rPr lang="nl-BE" sz="2800">
                <a:cs typeface="Calibri"/>
              </a:rPr>
            </a:br>
            <a:endParaRPr lang="nl-BE" sz="2800">
              <a:cs typeface="+mn-lt"/>
            </a:endParaRPr>
          </a:p>
          <a:p>
            <a:pPr marL="0" indent="0">
              <a:buNone/>
              <a:defRPr/>
            </a:pPr>
            <a:endParaRPr lang="nl-BE" sz="28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7B64F8-2138-4A46-9DE7-B8D7A7771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B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6F1100-01A8-4A42-8943-7EA5150E44CF}"/>
              </a:ext>
            </a:extLst>
          </p:cNvPr>
          <p:cNvSpPr txBox="1"/>
          <p:nvPr/>
        </p:nvSpPr>
        <p:spPr>
          <a:xfrm>
            <a:off x="621437" y="2958571"/>
            <a:ext cx="8065363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2800" dirty="0">
                <a:latin typeface="+mn-lt"/>
              </a:rPr>
              <a:t>Premier pas concret – </a:t>
            </a:r>
            <a:r>
              <a:rPr lang="fr-FR" sz="2800" b="1" dirty="0">
                <a:latin typeface="+mn-lt"/>
              </a:rPr>
              <a:t>100 millions</a:t>
            </a:r>
          </a:p>
          <a:p>
            <a:br>
              <a:rPr lang="fr-FR" sz="2800" b="1" dirty="0">
                <a:latin typeface="+mn-lt"/>
              </a:rPr>
            </a:br>
            <a:r>
              <a:rPr lang="fr-FR" sz="2800" dirty="0">
                <a:latin typeface="+mn-lt"/>
              </a:rPr>
              <a:t>Prochaines étapes – </a:t>
            </a:r>
            <a:r>
              <a:rPr lang="fr-FR" sz="2800" b="1" dirty="0" err="1">
                <a:latin typeface="+mn-lt"/>
              </a:rPr>
              <a:t>Next</a:t>
            </a:r>
            <a:r>
              <a:rPr lang="fr-FR" sz="2800" b="1" dirty="0">
                <a:latin typeface="+mn-lt"/>
              </a:rPr>
              <a:t> </a:t>
            </a:r>
            <a:r>
              <a:rPr lang="fr-FR" sz="2800" b="1" dirty="0" err="1">
                <a:latin typeface="+mn-lt"/>
              </a:rPr>
              <a:t>Generation</a:t>
            </a:r>
            <a:r>
              <a:rPr lang="fr-FR" sz="2800" b="1" dirty="0">
                <a:latin typeface="+mn-lt"/>
              </a:rPr>
              <a:t> UE</a:t>
            </a:r>
            <a:endParaRPr lang="en-US" sz="2800" dirty="0">
              <a:latin typeface="+mn-lt"/>
              <a:cs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8B4ECA-DE63-40A7-BF28-07807961B9FE}"/>
              </a:ext>
            </a:extLst>
          </p:cNvPr>
          <p:cNvSpPr txBox="1"/>
          <p:nvPr/>
        </p:nvSpPr>
        <p:spPr>
          <a:xfrm>
            <a:off x="1439520" y="4114175"/>
            <a:ext cx="486394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fr-BE" sz="2400" b="1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399125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3">
            <a:extLst>
              <a:ext uri="{FF2B5EF4-FFF2-40B4-BE49-F238E27FC236}">
                <a16:creationId xmlns:a16="http://schemas.microsoft.com/office/drawing/2014/main" id="{726033C1-B34D-406D-BB7F-A057601C54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183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Title 1">
            <a:extLst>
              <a:ext uri="{FF2B5EF4-FFF2-40B4-BE49-F238E27FC236}">
                <a16:creationId xmlns:a16="http://schemas.microsoft.com/office/drawing/2014/main" id="{66A72707-29EA-4514-8F9F-CE8AA5B5C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77457"/>
          </a:xfrm>
        </p:spPr>
        <p:txBody>
          <a:bodyPr/>
          <a:lstStyle/>
          <a:p>
            <a:endParaRPr lang="nl-BE" sz="3200" b="1"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C2205-37EE-4472-B7DC-50448B25A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8610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nl-BE" sz="2800" b="1"/>
          </a:p>
          <a:p>
            <a:pPr marL="0" indent="0">
              <a:buNone/>
              <a:defRPr/>
            </a:pPr>
            <a:endParaRPr lang="nl-BE" sz="28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7B64F8-2138-4A46-9DE7-B8D7A7771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B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6F1100-01A8-4A42-8943-7EA5150E44CF}"/>
              </a:ext>
            </a:extLst>
          </p:cNvPr>
          <p:cNvSpPr txBox="1"/>
          <p:nvPr/>
        </p:nvSpPr>
        <p:spPr>
          <a:xfrm>
            <a:off x="684883" y="3025967"/>
            <a:ext cx="8040476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fr-BE" sz="3200" b="1">
              <a:latin typeface="Calibri"/>
              <a:cs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8B4ECA-DE63-40A7-BF28-07807961B9FE}"/>
              </a:ext>
            </a:extLst>
          </p:cNvPr>
          <p:cNvSpPr txBox="1"/>
          <p:nvPr/>
        </p:nvSpPr>
        <p:spPr>
          <a:xfrm>
            <a:off x="1492786" y="4164377"/>
            <a:ext cx="486394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fr-BE" sz="2400" b="1">
              <a:latin typeface="Calibri"/>
              <a:cs typeface="Calibri"/>
            </a:endParaRPr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C25E00AB-158A-44A7-B83B-AF83A06FFD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6130" y="351165"/>
            <a:ext cx="6871739" cy="5571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168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3">
            <a:extLst>
              <a:ext uri="{FF2B5EF4-FFF2-40B4-BE49-F238E27FC236}">
                <a16:creationId xmlns:a16="http://schemas.microsoft.com/office/drawing/2014/main" id="{E57B4D5B-0AF3-496D-AC2B-EC71B5E3A8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8513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0" name="Title 1">
            <a:extLst>
              <a:ext uri="{FF2B5EF4-FFF2-40B4-BE49-F238E27FC236}">
                <a16:creationId xmlns:a16="http://schemas.microsoft.com/office/drawing/2014/main" id="{77763AFF-1512-457A-828D-F1E744DAC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7013"/>
            <a:ext cx="8229600" cy="1143000"/>
          </a:xfrm>
        </p:spPr>
        <p:txBody>
          <a:bodyPr/>
          <a:lstStyle/>
          <a:p>
            <a:r>
              <a:rPr lang="nl-BE" b="1" err="1">
                <a:ea typeface="+mj-lt"/>
                <a:cs typeface="+mj-lt"/>
              </a:rPr>
              <a:t>Cadre</a:t>
            </a:r>
            <a:r>
              <a:rPr lang="nl-BE" b="1">
                <a:ea typeface="+mj-lt"/>
                <a:cs typeface="+mj-lt"/>
              </a:rPr>
              <a:t> </a:t>
            </a:r>
            <a:r>
              <a:rPr lang="nl-BE" b="1" err="1">
                <a:ea typeface="+mj-lt"/>
                <a:cs typeface="+mj-lt"/>
              </a:rPr>
              <a:t>budgétaire</a:t>
            </a:r>
            <a:r>
              <a:rPr lang="nl-BE" b="1">
                <a:ea typeface="+mj-lt"/>
                <a:cs typeface="+mj-lt"/>
              </a:rPr>
              <a:t> </a:t>
            </a:r>
            <a:r>
              <a:rPr lang="nl-BE" b="1" err="1">
                <a:ea typeface="+mj-lt"/>
                <a:cs typeface="+mj-lt"/>
              </a:rPr>
              <a:t>général</a:t>
            </a:r>
            <a:endParaRPr lang="en-US" err="1"/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DD8A4F92-04CE-42F0-A3B9-9B425E32A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162425"/>
          </a:xfrm>
        </p:spPr>
        <p:txBody>
          <a:bodyPr/>
          <a:lstStyle/>
          <a:p>
            <a:r>
              <a:rPr lang="nl-BE" sz="2800" b="1" err="1">
                <a:ea typeface="+mn-lt"/>
                <a:cs typeface="+mn-lt"/>
              </a:rPr>
              <a:t>Politique</a:t>
            </a:r>
            <a:r>
              <a:rPr lang="nl-BE" sz="2800" b="1">
                <a:ea typeface="+mn-lt"/>
                <a:cs typeface="+mn-lt"/>
              </a:rPr>
              <a:t> </a:t>
            </a:r>
            <a:r>
              <a:rPr lang="nl-BE" sz="2800" b="1" err="1">
                <a:ea typeface="+mn-lt"/>
                <a:cs typeface="+mn-lt"/>
              </a:rPr>
              <a:t>budgétaire</a:t>
            </a:r>
            <a:r>
              <a:rPr lang="nl-BE" sz="2800" b="1">
                <a:ea typeface="+mn-lt"/>
                <a:cs typeface="+mn-lt"/>
              </a:rPr>
              <a:t> </a:t>
            </a:r>
            <a:r>
              <a:rPr lang="nl-BE" sz="2800" b="1" err="1">
                <a:ea typeface="+mn-lt"/>
                <a:cs typeface="+mn-lt"/>
              </a:rPr>
              <a:t>dynamique</a:t>
            </a:r>
            <a:r>
              <a:rPr lang="nl-BE" sz="2800" b="1">
                <a:ea typeface="+mn-lt"/>
                <a:cs typeface="+mn-lt"/>
              </a:rPr>
              <a:t> </a:t>
            </a:r>
            <a:r>
              <a:rPr lang="nl-BE" sz="2800">
                <a:ea typeface="+mn-lt"/>
                <a:cs typeface="+mn-lt"/>
              </a:rPr>
              <a:t>au sein du </a:t>
            </a:r>
            <a:r>
              <a:rPr lang="nl-BE" sz="2800" err="1">
                <a:ea typeface="+mn-lt"/>
                <a:cs typeface="+mn-lt"/>
              </a:rPr>
              <a:t>cadre</a:t>
            </a:r>
            <a:r>
              <a:rPr lang="nl-BE" sz="2800">
                <a:ea typeface="+mn-lt"/>
                <a:cs typeface="+mn-lt"/>
              </a:rPr>
              <a:t> </a:t>
            </a:r>
            <a:r>
              <a:rPr lang="nl-BE" sz="2800" err="1">
                <a:ea typeface="+mn-lt"/>
                <a:cs typeface="+mn-lt"/>
              </a:rPr>
              <a:t>européen</a:t>
            </a:r>
            <a:endParaRPr lang="nl-BE" altLang="en-US" sz="2800" err="1"/>
          </a:p>
          <a:p>
            <a:r>
              <a:rPr lang="nl-BE" sz="2800" b="1">
                <a:ea typeface="+mn-lt"/>
                <a:cs typeface="+mn-lt"/>
              </a:rPr>
              <a:t>Effort </a:t>
            </a:r>
            <a:r>
              <a:rPr lang="nl-BE" sz="2800" b="1" err="1">
                <a:ea typeface="+mn-lt"/>
                <a:cs typeface="+mn-lt"/>
              </a:rPr>
              <a:t>budgétaire</a:t>
            </a:r>
            <a:r>
              <a:rPr lang="nl-BE" sz="2800" b="1">
                <a:ea typeface="+mn-lt"/>
                <a:cs typeface="+mn-lt"/>
              </a:rPr>
              <a:t> fixe </a:t>
            </a:r>
            <a:r>
              <a:rPr lang="nl-BE" sz="2800">
                <a:ea typeface="+mn-lt"/>
                <a:cs typeface="+mn-lt"/>
              </a:rPr>
              <a:t>annuel de 0,2 % du PIB</a:t>
            </a:r>
            <a:endParaRPr lang="nl-BE"/>
          </a:p>
          <a:p>
            <a:r>
              <a:rPr lang="nl-BE" sz="2800">
                <a:ea typeface="+mn-lt"/>
                <a:cs typeface="+mn-lt"/>
              </a:rPr>
              <a:t>Assorti </a:t>
            </a:r>
            <a:r>
              <a:rPr lang="nl-BE" sz="2800" err="1">
                <a:ea typeface="+mn-lt"/>
                <a:cs typeface="+mn-lt"/>
              </a:rPr>
              <a:t>d’un</a:t>
            </a:r>
            <a:r>
              <a:rPr lang="nl-BE" sz="2800">
                <a:ea typeface="+mn-lt"/>
                <a:cs typeface="+mn-lt"/>
              </a:rPr>
              <a:t> </a:t>
            </a:r>
            <a:r>
              <a:rPr lang="nl-BE" sz="2800" b="1">
                <a:ea typeface="+mn-lt"/>
                <a:cs typeface="+mn-lt"/>
              </a:rPr>
              <a:t>effort </a:t>
            </a:r>
            <a:r>
              <a:rPr lang="nl-BE" sz="2800" b="1" err="1">
                <a:ea typeface="+mn-lt"/>
                <a:cs typeface="+mn-lt"/>
              </a:rPr>
              <a:t>variable</a:t>
            </a:r>
            <a:r>
              <a:rPr lang="nl-BE" sz="2800">
                <a:ea typeface="+mn-lt"/>
                <a:cs typeface="+mn-lt"/>
              </a:rPr>
              <a:t>, </a:t>
            </a:r>
            <a:r>
              <a:rPr lang="nl-BE" sz="2800" err="1">
                <a:ea typeface="+mn-lt"/>
                <a:cs typeface="+mn-lt"/>
              </a:rPr>
              <a:t>dépendant</a:t>
            </a:r>
            <a:r>
              <a:rPr lang="nl-BE" sz="2800">
                <a:ea typeface="+mn-lt"/>
                <a:cs typeface="+mn-lt"/>
              </a:rPr>
              <a:t> de la </a:t>
            </a:r>
            <a:r>
              <a:rPr lang="nl-BE" sz="2800" err="1">
                <a:ea typeface="+mn-lt"/>
                <a:cs typeface="+mn-lt"/>
              </a:rPr>
              <a:t>croissance</a:t>
            </a:r>
            <a:r>
              <a:rPr lang="nl-BE" sz="2800">
                <a:ea typeface="+mn-lt"/>
                <a:cs typeface="+mn-lt"/>
              </a:rPr>
              <a:t> et de la reprise </a:t>
            </a:r>
            <a:r>
              <a:rPr lang="nl-BE" sz="2800" err="1">
                <a:ea typeface="+mn-lt"/>
                <a:cs typeface="+mn-lt"/>
              </a:rPr>
              <a:t>économiques</a:t>
            </a:r>
            <a:endParaRPr lang="nl-BE" err="1"/>
          </a:p>
          <a:p>
            <a:r>
              <a:rPr lang="nl-BE" sz="2800">
                <a:ea typeface="+mn-lt"/>
                <a:cs typeface="+mn-lt"/>
              </a:rPr>
              <a:t>Budget </a:t>
            </a:r>
            <a:r>
              <a:rPr lang="nl-BE" sz="2800" err="1">
                <a:ea typeface="+mn-lt"/>
                <a:cs typeface="+mn-lt"/>
              </a:rPr>
              <a:t>unique</a:t>
            </a:r>
            <a:r>
              <a:rPr lang="nl-BE" sz="2800">
                <a:ea typeface="+mn-lt"/>
                <a:cs typeface="+mn-lt"/>
              </a:rPr>
              <a:t> pour la </a:t>
            </a:r>
            <a:r>
              <a:rPr lang="nl-BE" sz="2800" b="1">
                <a:ea typeface="+mn-lt"/>
                <a:cs typeface="+mn-lt"/>
              </a:rPr>
              <a:t>reprise </a:t>
            </a:r>
            <a:r>
              <a:rPr lang="nl-BE" sz="2800" b="1" err="1">
                <a:ea typeface="+mn-lt"/>
                <a:cs typeface="+mn-lt"/>
              </a:rPr>
              <a:t>économique</a:t>
            </a:r>
            <a:r>
              <a:rPr lang="nl-BE" sz="2800" b="1">
                <a:ea typeface="+mn-lt"/>
                <a:cs typeface="+mn-lt"/>
              </a:rPr>
              <a:t> et les </a:t>
            </a:r>
            <a:r>
              <a:rPr lang="nl-BE" sz="2800" b="1" err="1">
                <a:ea typeface="+mn-lt"/>
                <a:cs typeface="+mn-lt"/>
              </a:rPr>
              <a:t>investissements</a:t>
            </a:r>
            <a:r>
              <a:rPr lang="nl-BE" sz="2800">
                <a:ea typeface="+mn-lt"/>
                <a:cs typeface="+mn-lt"/>
              </a:rPr>
              <a:t> : 4,7 </a:t>
            </a:r>
            <a:r>
              <a:rPr lang="nl-BE" sz="2800" err="1">
                <a:ea typeface="+mn-lt"/>
                <a:cs typeface="+mn-lt"/>
              </a:rPr>
              <a:t>milliards</a:t>
            </a:r>
            <a:endParaRPr lang="nl-BE" err="1"/>
          </a:p>
          <a:p>
            <a:r>
              <a:rPr lang="nl-BE" sz="2800" b="1">
                <a:ea typeface="+mn-lt"/>
                <a:cs typeface="+mn-lt"/>
              </a:rPr>
              <a:t>Nouvelle </a:t>
            </a:r>
            <a:r>
              <a:rPr lang="nl-BE" sz="2800" b="1" err="1">
                <a:ea typeface="+mn-lt"/>
                <a:cs typeface="+mn-lt"/>
              </a:rPr>
              <a:t>politique</a:t>
            </a:r>
            <a:r>
              <a:rPr lang="nl-BE" sz="2800" b="1">
                <a:ea typeface="+mn-lt"/>
                <a:cs typeface="+mn-lt"/>
              </a:rPr>
              <a:t> </a:t>
            </a:r>
            <a:r>
              <a:rPr lang="nl-BE" sz="2800" err="1">
                <a:ea typeface="+mn-lt"/>
                <a:cs typeface="+mn-lt"/>
              </a:rPr>
              <a:t>structurelle</a:t>
            </a:r>
            <a:r>
              <a:rPr lang="nl-BE" sz="2800">
                <a:ea typeface="+mn-lt"/>
                <a:cs typeface="+mn-lt"/>
              </a:rPr>
              <a:t> : 3,2 </a:t>
            </a:r>
            <a:r>
              <a:rPr lang="nl-BE" sz="2800" err="1">
                <a:ea typeface="+mn-lt"/>
                <a:cs typeface="+mn-lt"/>
              </a:rPr>
              <a:t>milliards</a:t>
            </a:r>
            <a:endParaRPr lang="nl-BE" err="1"/>
          </a:p>
          <a:p>
            <a:endParaRPr lang="nl-BE" altLang="en-US" sz="2800">
              <a:cs typeface="Calibri"/>
            </a:endParaRPr>
          </a:p>
          <a:p>
            <a:endParaRPr lang="nl-BE" altLang="en-US" sz="28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66D72E-32A7-45D6-99A9-56AB3F21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B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3">
            <a:extLst>
              <a:ext uri="{FF2B5EF4-FFF2-40B4-BE49-F238E27FC236}">
                <a16:creationId xmlns:a16="http://schemas.microsoft.com/office/drawing/2014/main" id="{B3A7125A-E357-458E-B98B-E3ECB257AA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183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8" name="Title 1">
            <a:extLst>
              <a:ext uri="{FF2B5EF4-FFF2-40B4-BE49-F238E27FC236}">
                <a16:creationId xmlns:a16="http://schemas.microsoft.com/office/drawing/2014/main" id="{4EB487DF-5A98-4047-8904-F705E3309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err="1">
                <a:ea typeface="+mj-lt"/>
                <a:cs typeface="+mj-lt"/>
              </a:rPr>
              <a:t>Fiscalité</a:t>
            </a:r>
            <a:r>
              <a:rPr lang="nl-BE" b="1">
                <a:ea typeface="+mj-lt"/>
                <a:cs typeface="+mj-lt"/>
              </a:rPr>
              <a:t> – nouvelle </a:t>
            </a:r>
            <a:r>
              <a:rPr lang="nl-BE" b="1" err="1">
                <a:ea typeface="+mj-lt"/>
                <a:cs typeface="+mj-lt"/>
              </a:rPr>
              <a:t>politique</a:t>
            </a:r>
            <a:r>
              <a:rPr lang="nl-BE" b="1">
                <a:ea typeface="+mj-lt"/>
                <a:cs typeface="+mj-lt"/>
              </a:rPr>
              <a:t> (1)</a:t>
            </a:r>
            <a:endParaRPr lang="en-US"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C7C88-2CAF-4503-996C-A0F5F87FE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None/>
              <a:defRPr/>
            </a:pPr>
            <a:r>
              <a:rPr lang="nl-BE" sz="2800" b="1" dirty="0">
                <a:ea typeface="+mn-lt"/>
                <a:cs typeface="+mn-lt"/>
              </a:rPr>
              <a:t>Réserve de reconstitution </a:t>
            </a:r>
            <a:r>
              <a:rPr lang="nl-BE" sz="2800" dirty="0">
                <a:ea typeface="+mn-lt"/>
                <a:cs typeface="+mn-lt"/>
              </a:rPr>
              <a:t>(déjà approuvé à la Chambre)</a:t>
            </a:r>
            <a:endParaRPr lang="en-US" dirty="0"/>
          </a:p>
          <a:p>
            <a:pPr marL="457200" indent="-457200">
              <a:defRPr/>
            </a:pPr>
            <a:r>
              <a:rPr lang="nl-BE" sz="2800" dirty="0">
                <a:ea typeface="+mn-lt"/>
                <a:cs typeface="+mn-lt"/>
              </a:rPr>
              <a:t>Aide à la solvabilité des entreprises touchées</a:t>
            </a:r>
          </a:p>
          <a:p>
            <a:pPr marL="457200" indent="-457200">
              <a:defRPr/>
            </a:pPr>
            <a:r>
              <a:rPr lang="nl-BE" sz="2800" dirty="0">
                <a:ea typeface="+mn-lt"/>
                <a:cs typeface="+mn-lt"/>
              </a:rPr>
              <a:t>Exonération pour les futures bénéfices (2021-2023) à hauteur des pertes encourues en 2020</a:t>
            </a:r>
            <a:endParaRPr lang="nl-BE" dirty="0">
              <a:ea typeface="+mn-lt"/>
              <a:cs typeface="+mn-lt"/>
            </a:endParaRPr>
          </a:p>
          <a:p>
            <a:pPr>
              <a:buNone/>
              <a:defRPr/>
            </a:pPr>
            <a:endParaRPr lang="nl-BE" sz="2800" dirty="0">
              <a:cs typeface="Calibri"/>
            </a:endParaRPr>
          </a:p>
          <a:p>
            <a:pPr>
              <a:buNone/>
              <a:defRPr/>
            </a:pPr>
            <a:r>
              <a:rPr lang="nl-BE" sz="2800" b="1" dirty="0">
                <a:ea typeface="+mn-lt"/>
                <a:cs typeface="+mn-lt"/>
              </a:rPr>
              <a:t>Encourager les investissements</a:t>
            </a:r>
            <a:endParaRPr lang="nl-BE" dirty="0"/>
          </a:p>
          <a:p>
            <a:pPr marL="457200" indent="-457200">
              <a:defRPr/>
            </a:pPr>
            <a:r>
              <a:rPr lang="nl-BE" sz="2800" dirty="0">
                <a:ea typeface="+mn-lt"/>
                <a:cs typeface="+mn-lt"/>
              </a:rPr>
              <a:t>Déduction pour investissement PME et entreprises individuelles : 25 % jusqu’au 31 déc. 2022</a:t>
            </a:r>
            <a:endParaRPr lang="nl-BE" dirty="0">
              <a:ea typeface="+mn-lt"/>
              <a:cs typeface="+mn-lt"/>
            </a:endParaRPr>
          </a:p>
          <a:p>
            <a:pPr marL="0" indent="0">
              <a:buNone/>
              <a:defRPr/>
            </a:pPr>
            <a:endParaRPr lang="nl-BE" sz="2800" b="1" dirty="0">
              <a:cs typeface="Calibri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BE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FA262C-C4ED-4BF4-A3E2-0ABA62A9C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B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3">
            <a:extLst>
              <a:ext uri="{FF2B5EF4-FFF2-40B4-BE49-F238E27FC236}">
                <a16:creationId xmlns:a16="http://schemas.microsoft.com/office/drawing/2014/main" id="{1B034B25-71F2-4E8A-BE3F-096F6634EF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183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6" name="Title 1">
            <a:extLst>
              <a:ext uri="{FF2B5EF4-FFF2-40B4-BE49-F238E27FC236}">
                <a16:creationId xmlns:a16="http://schemas.microsoft.com/office/drawing/2014/main" id="{38B9930E-8018-4D82-9CBB-B49513F2D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err="1">
                <a:ea typeface="+mj-lt"/>
                <a:cs typeface="+mj-lt"/>
              </a:rPr>
              <a:t>Fiscalité</a:t>
            </a:r>
            <a:r>
              <a:rPr lang="nl-BE" b="1">
                <a:ea typeface="+mj-lt"/>
                <a:cs typeface="+mj-lt"/>
              </a:rPr>
              <a:t> – nouvelle </a:t>
            </a:r>
            <a:r>
              <a:rPr lang="nl-BE" b="1" err="1">
                <a:ea typeface="+mj-lt"/>
                <a:cs typeface="+mj-lt"/>
              </a:rPr>
              <a:t>politique</a:t>
            </a:r>
            <a:r>
              <a:rPr lang="nl-BE" b="1">
                <a:ea typeface="+mj-lt"/>
                <a:cs typeface="+mj-lt"/>
              </a:rPr>
              <a:t> (2)</a:t>
            </a:r>
            <a:endParaRPr lang="en-US"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0C6E6-5642-4BDF-92C4-9F8A83C86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None/>
              <a:defRPr/>
            </a:pPr>
            <a:r>
              <a:rPr lang="nl-BE" sz="2800" b="1" dirty="0">
                <a:ea typeface="+mn-lt"/>
                <a:cs typeface="+mn-lt"/>
              </a:rPr>
              <a:t>Stimuler la formation</a:t>
            </a:r>
            <a:endParaRPr lang="en-US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BE" sz="2800" b="1" dirty="0">
              <a:cs typeface="Calibri"/>
            </a:endParaRPr>
          </a:p>
          <a:p>
            <a:pPr>
              <a:defRPr/>
            </a:pPr>
            <a:r>
              <a:rPr lang="nl-BE" sz="2800" dirty="0">
                <a:ea typeface="+mn-lt"/>
                <a:cs typeface="+mn-lt"/>
              </a:rPr>
              <a:t>Avantage fiscal en cas d’investissement supplémentaire dans des heures de formation</a:t>
            </a:r>
          </a:p>
          <a:p>
            <a:pPr>
              <a:defRPr/>
            </a:pPr>
            <a:r>
              <a:rPr lang="nl-BE" sz="2800" dirty="0"/>
              <a:t>Ne pas reverser le PP de 11,75% de la rémunération pour 10 jours de formation suivie sur une période de 30 jours (et 5 jours sur une période de 75 jours pour les PME)</a:t>
            </a:r>
            <a:endParaRPr lang="nl-BE" sz="2800" dirty="0">
              <a:cs typeface="Calibri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BE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73BE68-3A15-4A46-924C-03A28CBCE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B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3">
            <a:extLst>
              <a:ext uri="{FF2B5EF4-FFF2-40B4-BE49-F238E27FC236}">
                <a16:creationId xmlns:a16="http://schemas.microsoft.com/office/drawing/2014/main" id="{81C27C9C-D993-4D94-89DC-53FAB47F99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183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4" name="Title 1">
            <a:extLst>
              <a:ext uri="{FF2B5EF4-FFF2-40B4-BE49-F238E27FC236}">
                <a16:creationId xmlns:a16="http://schemas.microsoft.com/office/drawing/2014/main" id="{C2E3176A-EE2F-4DCA-8ACF-70C499B30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err="1">
                <a:ea typeface="+mj-lt"/>
                <a:cs typeface="+mj-lt"/>
              </a:rPr>
              <a:t>Fiscalité</a:t>
            </a:r>
            <a:r>
              <a:rPr lang="nl-BE" b="1">
                <a:ea typeface="+mj-lt"/>
                <a:cs typeface="+mj-lt"/>
              </a:rPr>
              <a:t> – nouvelle </a:t>
            </a:r>
            <a:r>
              <a:rPr lang="nl-BE" b="1" err="1">
                <a:ea typeface="+mj-lt"/>
                <a:cs typeface="+mj-lt"/>
              </a:rPr>
              <a:t>politique</a:t>
            </a:r>
            <a:r>
              <a:rPr lang="nl-BE" b="1">
                <a:ea typeface="+mj-lt"/>
                <a:cs typeface="+mj-lt"/>
              </a:rPr>
              <a:t> (3)</a:t>
            </a:r>
            <a:endParaRPr lang="en-US"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218B1B-291E-4FFD-8457-388895245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861050"/>
          </a:xfrm>
        </p:spPr>
        <p:txBody>
          <a:bodyPr/>
          <a:lstStyle/>
          <a:p>
            <a:pPr>
              <a:buNone/>
              <a:defRPr/>
            </a:pPr>
            <a:r>
              <a:rPr lang="nl-BE" sz="2800" b="1" dirty="0">
                <a:ea typeface="+mn-lt"/>
                <a:cs typeface="+mn-lt"/>
              </a:rPr>
              <a:t>Soutien aux ménages</a:t>
            </a:r>
            <a:endParaRPr lang="en-US" dirty="0"/>
          </a:p>
          <a:p>
            <a:pPr marL="457200" indent="-457200">
              <a:defRPr/>
            </a:pPr>
            <a:r>
              <a:rPr lang="nl-BE" sz="2800" dirty="0">
                <a:ea typeface="+mn-lt"/>
                <a:cs typeface="+mn-lt"/>
              </a:rPr>
              <a:t>Hausse du montant exonéré d’impôt des aidants-proches</a:t>
            </a:r>
            <a:endParaRPr lang="nl-BE" dirty="0">
              <a:ea typeface="+mn-lt"/>
              <a:cs typeface="+mn-lt"/>
            </a:endParaRPr>
          </a:p>
          <a:p>
            <a:pPr marL="457200" indent="-457200">
              <a:defRPr/>
            </a:pPr>
            <a:r>
              <a:rPr lang="nl-BE" sz="2800" dirty="0">
                <a:ea typeface="+mn-lt"/>
                <a:cs typeface="+mn-lt"/>
              </a:rPr>
              <a:t>Hausse de la réduction d’impôt pour les frais de garde d’enfants</a:t>
            </a:r>
          </a:p>
          <a:p>
            <a:pPr marL="457200" indent="-457200">
              <a:defRPr/>
            </a:pPr>
            <a:endParaRPr lang="nl-BE" dirty="0">
              <a:cs typeface="Calibri"/>
            </a:endParaRPr>
          </a:p>
          <a:p>
            <a:pPr>
              <a:buNone/>
              <a:defRPr/>
            </a:pPr>
            <a:r>
              <a:rPr lang="nl-BE" sz="2800" b="1" dirty="0">
                <a:ea typeface="+mn-lt"/>
                <a:cs typeface="+mn-lt"/>
              </a:rPr>
              <a:t>TVA démolition et reconstruction</a:t>
            </a:r>
            <a:endParaRPr lang="nl-BE" dirty="0"/>
          </a:p>
          <a:p>
            <a:pPr>
              <a:defRPr/>
            </a:pPr>
            <a:r>
              <a:rPr lang="nl-BE" sz="2800" dirty="0">
                <a:ea typeface="+mn-lt"/>
                <a:cs typeface="+mn-lt"/>
              </a:rPr>
              <a:t>Extension réduction de la TVA à l’ensemble du territoire</a:t>
            </a:r>
            <a:endParaRPr lang="nl-BE" dirty="0">
              <a:cs typeface="Calibri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BE" sz="2800" b="1" dirty="0">
              <a:cs typeface="Calibri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BE" sz="28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BE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51F2CA-601E-496F-BE42-A2D16FE83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B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3">
            <a:extLst>
              <a:ext uri="{FF2B5EF4-FFF2-40B4-BE49-F238E27FC236}">
                <a16:creationId xmlns:a16="http://schemas.microsoft.com/office/drawing/2014/main" id="{726033C1-B34D-406D-BB7F-A057601C54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183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Title 1">
            <a:extLst>
              <a:ext uri="{FF2B5EF4-FFF2-40B4-BE49-F238E27FC236}">
                <a16:creationId xmlns:a16="http://schemas.microsoft.com/office/drawing/2014/main" id="{66A72707-29EA-4514-8F9F-CE8AA5B5C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err="1">
                <a:ea typeface="+mj-lt"/>
                <a:cs typeface="+mj-lt"/>
              </a:rPr>
              <a:t>Fiscalité</a:t>
            </a:r>
            <a:r>
              <a:rPr lang="nl-BE" b="1">
                <a:ea typeface="+mj-lt"/>
                <a:cs typeface="+mj-lt"/>
              </a:rPr>
              <a:t> – </a:t>
            </a:r>
            <a:r>
              <a:rPr lang="nl-BE" b="1" err="1">
                <a:ea typeface="+mj-lt"/>
                <a:cs typeface="+mj-lt"/>
              </a:rPr>
              <a:t>lutte</a:t>
            </a:r>
            <a:r>
              <a:rPr lang="nl-BE" b="1">
                <a:ea typeface="+mj-lt"/>
                <a:cs typeface="+mj-lt"/>
              </a:rPr>
              <a:t> </a:t>
            </a:r>
            <a:r>
              <a:rPr lang="nl-BE" b="1" err="1">
                <a:ea typeface="+mj-lt"/>
                <a:cs typeface="+mj-lt"/>
              </a:rPr>
              <a:t>contre</a:t>
            </a:r>
            <a:r>
              <a:rPr lang="nl-BE" b="1">
                <a:ea typeface="+mj-lt"/>
                <a:cs typeface="+mj-lt"/>
              </a:rPr>
              <a:t> la fraude</a:t>
            </a:r>
            <a:endParaRPr lang="en-US"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C2205-37EE-4472-B7DC-50448B25A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861050"/>
          </a:xfrm>
        </p:spPr>
        <p:txBody>
          <a:bodyPr/>
          <a:lstStyle/>
          <a:p>
            <a:pPr>
              <a:buNone/>
              <a:defRPr/>
            </a:pPr>
            <a:r>
              <a:rPr lang="en-US" sz="2800" b="1" dirty="0">
                <a:ea typeface="+mn-lt"/>
                <a:cs typeface="+mn-lt"/>
              </a:rPr>
              <a:t>Plan </a:t>
            </a:r>
            <a:r>
              <a:rPr lang="en-US" sz="2800" b="1" dirty="0" err="1">
                <a:ea typeface="+mn-lt"/>
                <a:cs typeface="+mn-lt"/>
              </a:rPr>
              <a:t>d’action</a:t>
            </a:r>
            <a:endParaRPr lang="en-US" sz="28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BE" sz="2800" b="1" dirty="0">
              <a:cs typeface="Calibri"/>
            </a:endParaRPr>
          </a:p>
          <a:p>
            <a:pPr>
              <a:defRPr/>
            </a:pPr>
            <a:r>
              <a:rPr lang="nl-BE" sz="2800" dirty="0">
                <a:ea typeface="+mn-lt"/>
                <a:cs typeface="+mn-lt"/>
              </a:rPr>
              <a:t>Soldes ajoutés au PCC </a:t>
            </a:r>
          </a:p>
          <a:p>
            <a:r>
              <a:rPr lang="fr-BE" sz="2800" dirty="0"/>
              <a:t>Le Collège antifraude élaborera un plan d'action.</a:t>
            </a:r>
          </a:p>
          <a:p>
            <a:endParaRPr lang="nl-BE" sz="2800" dirty="0">
              <a:cs typeface="Calibri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BE" sz="28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BE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7B64F8-2138-4A46-9DE7-B8D7A7771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B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3">
            <a:extLst>
              <a:ext uri="{FF2B5EF4-FFF2-40B4-BE49-F238E27FC236}">
                <a16:creationId xmlns:a16="http://schemas.microsoft.com/office/drawing/2014/main" id="{E57B4D5B-0AF3-496D-AC2B-EC71B5E3A8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8513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0" name="Title 1">
            <a:extLst>
              <a:ext uri="{FF2B5EF4-FFF2-40B4-BE49-F238E27FC236}">
                <a16:creationId xmlns:a16="http://schemas.microsoft.com/office/drawing/2014/main" id="{77763AFF-1512-457A-828D-F1E744DAC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7013"/>
            <a:ext cx="8229600" cy="1143000"/>
          </a:xfrm>
        </p:spPr>
        <p:txBody>
          <a:bodyPr/>
          <a:lstStyle/>
          <a:p>
            <a:r>
              <a:rPr lang="nl-BE" b="1">
                <a:ea typeface="+mj-lt"/>
                <a:cs typeface="+mj-lt"/>
              </a:rPr>
              <a:t>Congé de </a:t>
            </a:r>
            <a:r>
              <a:rPr lang="nl-BE" b="1" err="1">
                <a:ea typeface="+mj-lt"/>
                <a:cs typeface="+mj-lt"/>
              </a:rPr>
              <a:t>naissance</a:t>
            </a:r>
            <a:r>
              <a:rPr lang="nl-BE" b="1">
                <a:ea typeface="+mj-lt"/>
                <a:cs typeface="+mj-lt"/>
              </a:rPr>
              <a:t> allongé </a:t>
            </a:r>
            <a:endParaRPr lang="en-US"/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DD8A4F92-04CE-42F0-A3B9-9B425E32A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162425"/>
          </a:xfrm>
        </p:spPr>
        <p:txBody>
          <a:bodyPr/>
          <a:lstStyle/>
          <a:p>
            <a:r>
              <a:rPr lang="nl-BE" sz="2800" dirty="0">
                <a:ea typeface="+mn-lt"/>
                <a:cs typeface="+mn-lt"/>
              </a:rPr>
              <a:t>Un congé de naissance plus long : on passera </a:t>
            </a:r>
            <a:r>
              <a:rPr lang="nl-BE" sz="2800" b="1" dirty="0">
                <a:ea typeface="+mn-lt"/>
                <a:cs typeface="+mn-lt"/>
              </a:rPr>
              <a:t>de 10 à 15 jours pour les enfants nés à partir du 01/01/2021</a:t>
            </a:r>
            <a:endParaRPr lang="nl-BE" altLang="en-US" sz="2800" dirty="0">
              <a:cs typeface="Calibri"/>
            </a:endParaRPr>
          </a:p>
          <a:p>
            <a:r>
              <a:rPr lang="nl-BE" sz="2800" dirty="0">
                <a:ea typeface="+mn-lt"/>
                <a:cs typeface="+mn-lt"/>
              </a:rPr>
              <a:t>Dès le </a:t>
            </a:r>
            <a:r>
              <a:rPr lang="nl-BE" sz="2800" b="1" dirty="0">
                <a:ea typeface="+mn-lt"/>
                <a:cs typeface="+mn-lt"/>
              </a:rPr>
              <a:t>01/01/2023</a:t>
            </a:r>
            <a:r>
              <a:rPr lang="nl-BE" sz="2800" dirty="0">
                <a:ea typeface="+mn-lt"/>
                <a:cs typeface="+mn-lt"/>
              </a:rPr>
              <a:t>, ce congé sera porté à </a:t>
            </a:r>
            <a:r>
              <a:rPr lang="nl-BE" sz="2800" b="1" dirty="0">
                <a:ea typeface="+mn-lt"/>
                <a:cs typeface="+mn-lt"/>
              </a:rPr>
              <a:t>20 jours</a:t>
            </a:r>
            <a:endParaRPr lang="nl-BE" dirty="0"/>
          </a:p>
          <a:p>
            <a:r>
              <a:rPr lang="nl-BE" sz="2800" dirty="0">
                <a:ea typeface="+mn-lt"/>
                <a:cs typeface="+mn-lt"/>
              </a:rPr>
              <a:t>Valable pour les </a:t>
            </a:r>
            <a:r>
              <a:rPr lang="nl-BE" sz="2800" b="1" dirty="0">
                <a:ea typeface="+mn-lt"/>
                <a:cs typeface="+mn-lt"/>
              </a:rPr>
              <a:t>travailleurs salariés, indépendants et fonctionnaires</a:t>
            </a:r>
          </a:p>
          <a:p>
            <a:r>
              <a:rPr lang="nl-BE" sz="2800" dirty="0">
                <a:ea typeface="+mn-lt"/>
                <a:cs typeface="+mn-lt"/>
              </a:rPr>
              <a:t>Le co-parent pourra être plus présent au moment de </a:t>
            </a:r>
            <a:r>
              <a:rPr lang="nl-BE" sz="2800" b="1" dirty="0">
                <a:ea typeface="+mn-lt"/>
                <a:cs typeface="+mn-lt"/>
              </a:rPr>
              <a:t>l’accueil de l’enfant </a:t>
            </a:r>
            <a:endParaRPr lang="nl-BE" dirty="0"/>
          </a:p>
          <a:p>
            <a:endParaRPr lang="nl-BE" altLang="en-US" sz="2800" dirty="0">
              <a:cs typeface="Calibri"/>
            </a:endParaRPr>
          </a:p>
          <a:p>
            <a:endParaRPr lang="nl-BE" altLang="en-US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66D72E-32A7-45D6-99A9-56AB3F21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3549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3">
            <a:extLst>
              <a:ext uri="{FF2B5EF4-FFF2-40B4-BE49-F238E27FC236}">
                <a16:creationId xmlns:a16="http://schemas.microsoft.com/office/drawing/2014/main" id="{E57B4D5B-0AF3-496D-AC2B-EC71B5E3A8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8513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0" name="Title 1">
            <a:extLst>
              <a:ext uri="{FF2B5EF4-FFF2-40B4-BE49-F238E27FC236}">
                <a16:creationId xmlns:a16="http://schemas.microsoft.com/office/drawing/2014/main" id="{77763AFF-1512-457A-828D-F1E744DAC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7013"/>
            <a:ext cx="8229600" cy="1143000"/>
          </a:xfrm>
        </p:spPr>
        <p:txBody>
          <a:bodyPr/>
          <a:lstStyle/>
          <a:p>
            <a:r>
              <a:rPr lang="fr-BE" b="1">
                <a:ea typeface="+mj-lt"/>
                <a:cs typeface="+mj-lt"/>
              </a:rPr>
              <a:t>Hausse de la pension </a:t>
            </a:r>
            <a:br>
              <a:rPr lang="fr-BE" b="1">
                <a:ea typeface="+mj-lt"/>
                <a:cs typeface="+mj-lt"/>
              </a:rPr>
            </a:br>
            <a:r>
              <a:rPr lang="fr-BE" b="1">
                <a:ea typeface="+mj-lt"/>
                <a:cs typeface="+mj-lt"/>
              </a:rPr>
              <a:t>minimale des indépendants</a:t>
            </a:r>
            <a:r>
              <a:rPr lang="nl-BE">
                <a:ea typeface="+mj-lt"/>
                <a:cs typeface="+mj-lt"/>
              </a:rPr>
              <a:t> </a:t>
            </a:r>
            <a:endParaRPr lang="en-US"/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DD8A4F92-04CE-42F0-A3B9-9B425E32A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162425"/>
          </a:xfrm>
        </p:spPr>
        <p:txBody>
          <a:bodyPr/>
          <a:lstStyle/>
          <a:p>
            <a:endParaRPr lang="fr-BE" sz="2800">
              <a:ea typeface="+mn-lt"/>
              <a:cs typeface="+mn-lt"/>
            </a:endParaRPr>
          </a:p>
          <a:p>
            <a:r>
              <a:rPr lang="fr-BE" sz="2800" b="1">
                <a:ea typeface="+mn-lt"/>
                <a:cs typeface="+mn-lt"/>
              </a:rPr>
              <a:t>Augmentation </a:t>
            </a:r>
            <a:r>
              <a:rPr lang="fr-BE" sz="2800">
                <a:ea typeface="+mn-lt"/>
                <a:cs typeface="+mn-lt"/>
              </a:rPr>
              <a:t>de 2,65% au 1</a:t>
            </a:r>
            <a:r>
              <a:rPr lang="fr-BE" sz="2800" baseline="30000">
                <a:ea typeface="+mn-lt"/>
                <a:cs typeface="+mn-lt"/>
              </a:rPr>
              <a:t>er</a:t>
            </a:r>
            <a:r>
              <a:rPr lang="fr-BE" sz="2800">
                <a:ea typeface="+mn-lt"/>
                <a:cs typeface="+mn-lt"/>
              </a:rPr>
              <a:t> janvier</a:t>
            </a:r>
            <a:r>
              <a:rPr lang="nl-BE" sz="2800">
                <a:ea typeface="+mn-lt"/>
                <a:cs typeface="+mn-lt"/>
              </a:rPr>
              <a:t> </a:t>
            </a:r>
            <a:endParaRPr lang="nl-BE" altLang="en-US" sz="2800">
              <a:ea typeface="+mn-lt"/>
              <a:cs typeface="+mn-lt"/>
            </a:endParaRPr>
          </a:p>
          <a:p>
            <a:r>
              <a:rPr lang="fr-BE" sz="2800">
                <a:ea typeface="+mn-lt"/>
                <a:cs typeface="+mn-lt"/>
              </a:rPr>
              <a:t>Pour une </a:t>
            </a:r>
            <a:r>
              <a:rPr lang="fr-BE" sz="2800" b="1">
                <a:ea typeface="+mn-lt"/>
                <a:cs typeface="+mn-lt"/>
              </a:rPr>
              <a:t>carrière complète</a:t>
            </a:r>
            <a:r>
              <a:rPr lang="fr-BE" sz="2800">
                <a:ea typeface="+mn-lt"/>
                <a:cs typeface="+mn-lt"/>
              </a:rPr>
              <a:t> :</a:t>
            </a:r>
            <a:r>
              <a:rPr lang="nl-BE" sz="2800">
                <a:ea typeface="+mn-lt"/>
                <a:cs typeface="+mn-lt"/>
              </a:rPr>
              <a:t> </a:t>
            </a:r>
          </a:p>
          <a:p>
            <a:pPr lvl="1"/>
            <a:r>
              <a:rPr lang="fr-BE">
                <a:ea typeface="+mn-lt"/>
                <a:cs typeface="+mn-lt"/>
              </a:rPr>
              <a:t>Isolé : 1.291,69€ à 1.325,92€ (+ 34,23€)</a:t>
            </a:r>
            <a:r>
              <a:rPr lang="nl-BE">
                <a:ea typeface="+mn-lt"/>
                <a:cs typeface="+mn-lt"/>
              </a:rPr>
              <a:t> </a:t>
            </a:r>
            <a:endParaRPr lang="nl-BE">
              <a:cs typeface="Calibri"/>
            </a:endParaRPr>
          </a:p>
          <a:p>
            <a:pPr lvl="1"/>
            <a:r>
              <a:rPr lang="fr-BE">
                <a:ea typeface="+mn-lt"/>
                <a:cs typeface="+mn-lt"/>
              </a:rPr>
              <a:t>Chef </a:t>
            </a:r>
            <a:r>
              <a:rPr lang="fr-BE" sz="2800">
                <a:ea typeface="+mn-lt"/>
                <a:cs typeface="+mn-lt"/>
              </a:rPr>
              <a:t>de </a:t>
            </a:r>
            <a:r>
              <a:rPr lang="fr-BE">
                <a:ea typeface="+mn-lt"/>
                <a:cs typeface="+mn-lt"/>
              </a:rPr>
              <a:t>ménage : 1.614,10€ à 1.656,88€ (+42,78€)</a:t>
            </a:r>
            <a:r>
              <a:rPr lang="nl-BE">
                <a:ea typeface="+mn-lt"/>
                <a:cs typeface="+mn-lt"/>
              </a:rPr>
              <a:t> </a:t>
            </a:r>
            <a:endParaRPr lang="nl-BE"/>
          </a:p>
          <a:p>
            <a:endParaRPr lang="nl-BE" sz="2800" b="1">
              <a:cs typeface="Calibri"/>
            </a:endParaRPr>
          </a:p>
          <a:p>
            <a:endParaRPr lang="nl-BE" altLang="en-US" sz="2800">
              <a:cs typeface="Calibri"/>
            </a:endParaRPr>
          </a:p>
          <a:p>
            <a:endParaRPr lang="nl-BE" altLang="en-US" sz="28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66D72E-32A7-45D6-99A9-56AB3F21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82689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B635FF78567043B2131A966CFB2C40" ma:contentTypeVersion="7" ma:contentTypeDescription="Een nieuw document maken." ma:contentTypeScope="" ma:versionID="e08edca660e08d61241eab0c7c527218">
  <xsd:schema xmlns:xsd="http://www.w3.org/2001/XMLSchema" xmlns:xs="http://www.w3.org/2001/XMLSchema" xmlns:p="http://schemas.microsoft.com/office/2006/metadata/properties" xmlns:ns2="72e8e818-0a79-4f2d-83fd-af602ada22c2" targetNamespace="http://schemas.microsoft.com/office/2006/metadata/properties" ma:root="true" ma:fieldsID="003cd7817c1ab4103f6fea326bb44b29" ns2:_="">
    <xsd:import namespace="72e8e818-0a79-4f2d-83fd-af602ada22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e8e818-0a79-4f2d-83fd-af602ada22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5929282-A430-4B4B-B3FC-AC5156B7B454}">
  <ds:schemaRefs>
    <ds:schemaRef ds:uri="572f0b96-3d9a-469c-b1d4-37a6bc39ba9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F6EA42C-DF66-4D5F-B546-154C8AAA44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34104CE-4D28-4AF3-8D10-BD041F56B5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e8e818-0a79-4f2d-83fd-af602ada22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870</Words>
  <Application>Microsoft Office PowerPoint</Application>
  <PresentationFormat>Affichage à l'écran (4:3)</PresentationFormat>
  <Paragraphs>147</Paragraphs>
  <Slides>22</Slides>
  <Notes>22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 </vt:lpstr>
      <vt:lpstr> </vt:lpstr>
      <vt:lpstr>Cadre budgétaire général</vt:lpstr>
      <vt:lpstr>Fiscalité – nouvelle politique (1)</vt:lpstr>
      <vt:lpstr>Fiscalité – nouvelle politique (2)</vt:lpstr>
      <vt:lpstr>Fiscalité – nouvelle politique (3)</vt:lpstr>
      <vt:lpstr>Fiscalité – lutte contre la fraude</vt:lpstr>
      <vt:lpstr>Congé de naissance allongé </vt:lpstr>
      <vt:lpstr>Hausse de la pension  minimale des indépendants </vt:lpstr>
      <vt:lpstr>Investissements dans  les soins de santé</vt:lpstr>
      <vt:lpstr>Une sécurité sociale forte</vt:lpstr>
      <vt:lpstr>Pour mémoire</vt:lpstr>
      <vt:lpstr> </vt:lpstr>
      <vt:lpstr>Contre les violences de genre et intrafamiliales</vt:lpstr>
      <vt:lpstr>Contre les violences de genre et intrafamiliales</vt:lpstr>
      <vt:lpstr>Contre les violences de genre et intrafamiliales</vt:lpstr>
      <vt:lpstr> </vt:lpstr>
      <vt:lpstr> Le Plan BOOST contribuera aux objectifs du  gouvernement fédéral en matière de Mobilité</vt:lpstr>
      <vt:lpstr>   + de trains, fiables, ponctuels et accessibles via des investissements ciblés au bénéfice de tous </vt:lpstr>
      <vt:lpstr>Un réseau renforcé </vt:lpstr>
      <vt:lpstr> 2021 année européenne du rail Des investissements belges et européens </vt:lpstr>
      <vt:lpstr>Présentation PowerPoint</vt:lpstr>
    </vt:vector>
  </TitlesOfParts>
  <Company>Shared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Trothen Thomas</dc:creator>
  <cp:lastModifiedBy>Springael Christophe</cp:lastModifiedBy>
  <cp:revision>1</cp:revision>
  <cp:lastPrinted>2020-11-20T10:48:33Z</cp:lastPrinted>
  <dcterms:created xsi:type="dcterms:W3CDTF">2012-07-17T15:49:37Z</dcterms:created>
  <dcterms:modified xsi:type="dcterms:W3CDTF">2020-11-20T15:04:10Z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0x010100ACB635FF78567043B2131A966CFB2C40</vt:lpwstr>
  </property>
</Properties>
</file>