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theme/theme11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4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5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6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7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781" r:id="rId2"/>
    <p:sldMasterId id="2147483877" r:id="rId3"/>
    <p:sldMasterId id="2147484009" r:id="rId4"/>
    <p:sldMasterId id="2147484143" r:id="rId5"/>
    <p:sldMasterId id="2147484581" r:id="rId6"/>
    <p:sldMasterId id="2147484747" r:id="rId7"/>
    <p:sldMasterId id="2147484752" r:id="rId8"/>
    <p:sldMasterId id="2147484757" r:id="rId9"/>
    <p:sldMasterId id="2147484762" r:id="rId10"/>
    <p:sldMasterId id="2147484767" r:id="rId11"/>
    <p:sldMasterId id="2147484782" r:id="rId12"/>
    <p:sldMasterId id="2147484787" r:id="rId13"/>
    <p:sldMasterId id="2147484799" r:id="rId14"/>
    <p:sldMasterId id="2147484804" r:id="rId15"/>
    <p:sldMasterId id="2147484809" r:id="rId16"/>
    <p:sldMasterId id="2147484821" r:id="rId17"/>
    <p:sldMasterId id="2147484833" r:id="rId18"/>
  </p:sldMasterIdLst>
  <p:notesMasterIdLst>
    <p:notesMasterId r:id="rId32"/>
  </p:notesMasterIdLst>
  <p:handoutMasterIdLst>
    <p:handoutMasterId r:id="rId33"/>
  </p:handoutMasterIdLst>
  <p:sldIdLst>
    <p:sldId id="644" r:id="rId19"/>
    <p:sldId id="632" r:id="rId20"/>
    <p:sldId id="479" r:id="rId21"/>
    <p:sldId id="620" r:id="rId22"/>
    <p:sldId id="504" r:id="rId23"/>
    <p:sldId id="581" r:id="rId24"/>
    <p:sldId id="634" r:id="rId25"/>
    <p:sldId id="635" r:id="rId26"/>
    <p:sldId id="642" r:id="rId27"/>
    <p:sldId id="641" r:id="rId28"/>
    <p:sldId id="605" r:id="rId29"/>
    <p:sldId id="645" r:id="rId30"/>
    <p:sldId id="497" r:id="rId3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ton, Graham Paul" initials="MG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C22"/>
    <a:srgbClr val="569BBE"/>
    <a:srgbClr val="807F83"/>
    <a:srgbClr val="4D4D4D"/>
    <a:srgbClr val="4C4C4C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3" autoAdjust="0"/>
    <p:restoredTop sz="92116" autoAdjust="0"/>
  </p:normalViewPr>
  <p:slideViewPr>
    <p:cSldViewPr showGuides="1">
      <p:cViewPr varScale="1">
        <p:scale>
          <a:sx n="70" d="100"/>
          <a:sy n="70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76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E948EF32-D1E3-4534-A423-8BD640CB11F5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Creative Studio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7B6F9706-BA2B-4218-A9CD-6F016DF98703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6031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29249181-3166-476D-B617-6EF64D8AAD81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4876"/>
            <a:ext cx="498539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Creative StudioGetty Images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cs typeface="+mn-cs"/>
              </a:defRPr>
            </a:lvl1pPr>
          </a:lstStyle>
          <a:p>
            <a:pPr>
              <a:defRPr/>
            </a:pPr>
            <a:fld id="{93AFFD71-9D3D-485C-BE0D-08458DF7DEE8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913678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394" indent="-281492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684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3586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6488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9391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293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195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098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D3EB7C-859B-4915-95CF-C10B5A98A150}" type="datetime1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12/3/2018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46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394" indent="-281492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684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3586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6488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9391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293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195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098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7C1B11-1EA8-4ABC-8845-9EC2575597D5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1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394" indent="-281492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684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3586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6488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9391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293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195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098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412F82-02B2-420B-9047-56D972AF8E64}" type="datetime1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12/3/2018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57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394" indent="-281492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684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3586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6488" indent="-224879" defTabSz="919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9391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293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195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098" indent="-224879" defTabSz="9199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55BD5E-3630-4849-8370-872D1C3032A5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0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7713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09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9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48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20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92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64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36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AC0D92D-E55C-4658-84BB-5DC44A76B8FF}" type="datetime1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300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7713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09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9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48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20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92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64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36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FC4E5A9-673F-46FE-8B4E-8DE5AEC1791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2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7713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09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9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48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20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92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64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36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AC0D92D-E55C-4658-84BB-5DC44A76B8FF}" type="datetime1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12/3/2018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6625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300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7713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09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9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48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20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92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64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3663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FC4E5A9-673F-46FE-8B4E-8DE5AEC1791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1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635858" indent="-37182224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34085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587718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41352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494986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48620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02254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55888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766FE8A-14B5-4E58-9F13-94E87D0FDED3}" type="datetime1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03/12/2018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635858" indent="-37182224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34085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587718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41352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494986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48620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02254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55888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nl-BE">
                <a:solidFill>
                  <a:prstClr val="black"/>
                </a:solidFill>
              </a:rPr>
              <a:t>Creative StudioGetty Images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635858" indent="-37182224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34085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587718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41352" indent="-226817" defTabSz="927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494986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48620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02254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55888" indent="-226817" defTabSz="927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223CFC7-1AB7-4136-B2DD-07C9C39F02A1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136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11466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chemeClr val="bg1"/>
                </a:solidFill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/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57040272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6B21-65F2-42C9-A4A4-AEAED6BB460C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674B-FE9E-4BA2-A19C-F77A01B633A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362254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BE6E-CC41-4998-92C2-0FD3E8D15CA5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CD405-853E-448B-9C7B-2D31E0D4C58A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81174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8009-C353-4059-9F91-388D68672825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C5942-2487-4008-9ED2-0A3903FA07AE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19629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9427-2AEB-48C5-B0FB-81C5368DB5D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72200" y="6540500"/>
            <a:ext cx="26670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58A9-4A09-48B1-BF88-957DDC3360C3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88715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250825" y="2101851"/>
            <a:ext cx="8642350" cy="4282016"/>
            <a:chOff x="250825" y="1397000"/>
            <a:chExt cx="8642350" cy="3306763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250825" y="1397000"/>
              <a:ext cx="8640763" cy="1644392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250825" y="4193773"/>
              <a:ext cx="8642350" cy="509990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z="1600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250825" y="3106775"/>
              <a:ext cx="8642350" cy="1019980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z="1600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43934"/>
            <a:ext cx="17668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68314" y="908051"/>
            <a:ext cx="6624637" cy="266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54518"/>
            <a:ext cx="1404938" cy="170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2101319"/>
            <a:ext cx="8642350" cy="2128751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0247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5657-06F3-40D2-8042-81DDD6FA74D5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0B898-9D11-4C0D-A3BA-9E3338B54AAB}" type="slidenum">
              <a:rPr lang="en-US" altLang="en-US">
                <a:solidFill>
                  <a:srgbClr val="999999"/>
                </a:solidFill>
              </a:rPr>
              <a:pPr/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35582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D01A-CB8D-4B36-88D2-3AF07994DAFD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2E78-52CD-4516-B20E-3081F8FA4B64}" type="slidenum">
              <a:rPr lang="en-US" altLang="en-US">
                <a:solidFill>
                  <a:srgbClr val="999999"/>
                </a:solidFill>
              </a:rPr>
              <a:pPr/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84545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786E-AAA1-487B-A512-9393FC89B668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72200" y="6540500"/>
            <a:ext cx="2667000" cy="152400"/>
          </a:xfrm>
        </p:spPr>
        <p:txBody>
          <a:bodyPr/>
          <a:lstStyle>
            <a:lvl1pPr>
              <a:defRPr/>
            </a:lvl1pPr>
          </a:lstStyle>
          <a:p>
            <a:fld id="{93259FB8-26F8-4480-98D2-D6FB7790E663}" type="slidenum">
              <a:rPr lang="en-US" altLang="en-US">
                <a:solidFill>
                  <a:srgbClr val="999999"/>
                </a:solidFill>
              </a:rPr>
              <a:pPr/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39119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881431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FDFAC-ACB5-4360-B80B-7514BB016274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8576-770F-4C8F-B947-7E69EDA95C3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01080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9AB4-B247-4C32-BC94-9633B169051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6919-3EAB-4D1E-92EA-0B06BC6546D2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5033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712788"/>
            <a:ext cx="1895475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712788"/>
            <a:ext cx="5537200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F0C5-EDF9-4DB6-B1A8-94CBD9A7189B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9BAFA-CE9B-41BF-88F9-107142463DD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8947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3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88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FB12-F68D-4EFD-A56F-806458B242D3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0E0C-0AB0-46B8-8F22-D9196708B96B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02794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88B9-3D65-4E34-B30E-A852DB8C3F40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C600-74A3-4A73-B940-B1BA531FD621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75060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185EA-667C-480F-9D2E-3F872133B95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F166-AA68-4D74-AC20-82CF2D8BA71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60549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CA9BA-0DA1-48CE-9724-0D21CED89605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28196-8EB0-4F9F-8E4A-A0B7E9F92392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30601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FE16-F3F3-4FC0-A5FD-CD7B699CB2EE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D0F3-F724-4FFB-8B8C-5A771AB4D645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22343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3DD3-7C94-4E7E-A8C6-7A0387069F89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BB5F-EA0D-47DD-8D86-4859D7F009C8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4923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6B21-65F2-42C9-A4A4-AEAED6BB460C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674B-FE9E-4BA2-A19C-F77A01B633A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42019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712788"/>
            <a:ext cx="1895475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712788"/>
            <a:ext cx="5537200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F0C5-EDF9-4DB6-B1A8-94CBD9A7189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9BAFA-CE9B-41BF-88F9-107142463DD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03550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691997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12788"/>
            <a:ext cx="7824862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675"/>
            <a:ext cx="8136904" cy="4536653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94B0-500A-4F06-9FCB-858DCA0E3923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5DB0F-39E9-413F-8187-3009A5779DD7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3834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04813" y="5300663"/>
            <a:ext cx="1476375" cy="1476375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04813" y="836613"/>
            <a:ext cx="6769100" cy="2843212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pic>
        <p:nvPicPr>
          <p:cNvPr id="5" name="Picture 13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80063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Promoting and Developing</a:t>
            </a:r>
          </a:p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Social Security Worldwide.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288" y="6524625"/>
            <a:ext cx="150177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1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4813" y="3760788"/>
            <a:ext cx="1476375" cy="1476375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1943100" y="5300663"/>
            <a:ext cx="1476375" cy="1476375"/>
          </a:xfrm>
          <a:prstGeom prst="rect">
            <a:avLst/>
          </a:prstGeom>
          <a:solidFill>
            <a:srgbClr val="AFBC2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1943100" y="3760788"/>
            <a:ext cx="1476375" cy="1476375"/>
          </a:xfrm>
          <a:prstGeom prst="rect">
            <a:avLst/>
          </a:prstGeom>
          <a:solidFill>
            <a:srgbClr val="569BB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3492500" y="3760788"/>
            <a:ext cx="5218113" cy="3022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7246938" y="2205038"/>
            <a:ext cx="1476375" cy="1476375"/>
          </a:xfrm>
          <a:prstGeom prst="rect">
            <a:avLst/>
          </a:prstGeom>
          <a:solidFill>
            <a:srgbClr val="807F8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4" name="Rectangle 18"/>
          <p:cNvSpPr>
            <a:spLocks noChangeArrowheads="1"/>
          </p:cNvSpPr>
          <p:nvPr userDrawn="1"/>
        </p:nvSpPr>
        <p:spPr bwMode="auto">
          <a:xfrm>
            <a:off x="7235825" y="836613"/>
            <a:ext cx="1476375" cy="1295400"/>
          </a:xfrm>
          <a:prstGeom prst="rect">
            <a:avLst/>
          </a:prstGeom>
          <a:solidFill>
            <a:srgbClr val="569BBE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420877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08050"/>
            <a:ext cx="6619875" cy="2665413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084173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FFDA-2500-4E52-AB7C-8ECCAA2F9FEA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212E-6126-4D64-8C1E-89218DBEB3A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6004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3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88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65B9-643D-4D45-854C-45DD3187F190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7482-0081-4466-8A24-AD44619765A5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69579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4544C-23B1-42B1-9949-22DFB1ECC803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3A5C9-B6FA-4E1F-B2B7-5B6334464840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24451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89C9-8C3C-4C6A-A054-89732AA7A22A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BB08-F0F2-44F3-A730-E61C39D15361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46230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E37EE-7AE4-4F9D-AA60-BAAD2989D1F2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7D4F-12C6-4EE3-8568-0AE60B59AF6A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84373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76C9-7BD5-4EC4-9B5B-DB435A413F98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6C786-F520-420B-8212-1EB194A32B2A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22531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00A9A-5A55-4327-9802-EF2852136D0A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14C2-0CD5-4501-A43A-C2B2A8CA2380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04503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F6E4B-3399-4BDC-A9A3-3F1DDC93E29F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812D-5962-4FA4-B4F3-153CAEECE39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43097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712788"/>
            <a:ext cx="1895475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712788"/>
            <a:ext cx="5537200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BA8A1-62B7-4FBD-B707-D0E5A1C1B611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C9834-855B-4524-AF73-21CCD971A194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02578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54452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308AE-2CB6-4E6A-A816-68BF1EF41140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1049-267A-4599-BD55-5790DFF1A26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607469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FDFAC-ACB5-4360-B80B-7514BB016274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8576-770F-4C8F-B947-7E69EDA95C3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03555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9AB4-B247-4C32-BC94-9633B169051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6919-3EAB-4D1E-92EA-0B06BC6546D2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64646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3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88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FB12-F68D-4EFD-A56F-806458B242D3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0E0C-0AB0-46B8-8F22-D9196708B96B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74660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88B9-3D65-4E34-B30E-A852DB8C3F40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C600-74A3-4A73-B940-B1BA531FD621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70925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185EA-667C-480F-9D2E-3F872133B95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F166-AA68-4D74-AC20-82CF2D8BA71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12227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CA9BA-0DA1-48CE-9724-0D21CED89605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28196-8EB0-4F9F-8E4A-A0B7E9F92392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86166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FE16-F3F3-4FC0-A5FD-CD7B699CB2EE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D0F3-F724-4FFB-8B8C-5A771AB4D645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57480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3DD3-7C94-4E7E-A8C6-7A0387069F89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BB5F-EA0D-47DD-8D86-4859D7F009C8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53550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6B21-65F2-42C9-A4A4-AEAED6BB460C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674B-FE9E-4BA2-A19C-F77A01B633A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53199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712788"/>
            <a:ext cx="1895475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712788"/>
            <a:ext cx="5537200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F0C5-EDF9-4DB6-B1A8-94CBD9A7189B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9BAFA-CE9B-41BF-88F9-107142463DD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3212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4F4A1-83FA-4E43-B872-A2D111A6A8E2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54908-7F07-4E50-9DC7-387E4E27CBE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99218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2209800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8F3C-699B-492D-B864-83DB2AD0F702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D01D1-47C3-4F9D-89FA-609891B323A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48626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539A-08B8-4FAE-B70B-0461417A6E24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70254-7705-4D27-A057-E63A0360D88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05771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4BD88-328F-4112-BE28-1731A2A73D6D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13E0-0228-48A9-9286-AFA4FB749AAE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07555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1432-A035-4AED-AB74-A6CB0A2B191B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6F09F-D43C-4108-8354-8074D57334CA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66418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6B563-EE1C-4C8D-B809-073D69E53E71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47CA-95EF-4A62-98AE-58C6162CDB66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64421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FDFAC-ACB5-4360-B80B-7514BB016274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8576-770F-4C8F-B947-7E69EDA95C3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31982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0E55D-8B1F-4132-9FBB-148289164AE5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8DEB3-4967-45D4-A32F-990B39291CE0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07339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06AA2-E51E-40B0-9A37-002D4BF3A086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8C08-3F8B-4842-A198-E3EB21383FB3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0649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060450"/>
            <a:ext cx="1884362" cy="5032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060450"/>
            <a:ext cx="5500688" cy="5032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2128-45FB-4539-B8E2-9772B6431BBF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6A537-C728-4BE6-A173-8785A508451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41347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0450"/>
            <a:ext cx="753745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209800"/>
            <a:ext cx="3692525" cy="388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2209800"/>
            <a:ext cx="3692525" cy="388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7A11-369C-46B9-B3E6-15C3DAC35D0E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27C92-3128-4E2F-B17B-C1AAAFD8C74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09824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060450"/>
            <a:ext cx="7537450" cy="503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BBE1D-14FE-489A-9F64-D139477D77CC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F9499-6CC4-4C0E-BF25-2652FEC42BD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51728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04813" y="5300663"/>
            <a:ext cx="1476375" cy="1476375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04813" y="836613"/>
            <a:ext cx="6769100" cy="2843212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pic>
        <p:nvPicPr>
          <p:cNvPr id="5" name="Picture 13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80063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Promoting and Developing</a:t>
            </a:r>
          </a:p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Social Security Worldwide.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288" y="6524625"/>
            <a:ext cx="150177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1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4813" y="3760788"/>
            <a:ext cx="1476375" cy="1476375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1943100" y="5300663"/>
            <a:ext cx="1476375" cy="1476375"/>
          </a:xfrm>
          <a:prstGeom prst="rect">
            <a:avLst/>
          </a:prstGeom>
          <a:solidFill>
            <a:srgbClr val="AFBC2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1943100" y="3760788"/>
            <a:ext cx="1476375" cy="1476375"/>
          </a:xfrm>
          <a:prstGeom prst="rect">
            <a:avLst/>
          </a:prstGeom>
          <a:solidFill>
            <a:srgbClr val="569BB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3492500" y="3760788"/>
            <a:ext cx="5218113" cy="3022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7246938" y="2205038"/>
            <a:ext cx="1476375" cy="1476375"/>
          </a:xfrm>
          <a:prstGeom prst="rect">
            <a:avLst/>
          </a:prstGeom>
          <a:solidFill>
            <a:srgbClr val="807F8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4" name="Rectangle 18"/>
          <p:cNvSpPr>
            <a:spLocks noChangeArrowheads="1"/>
          </p:cNvSpPr>
          <p:nvPr userDrawn="1"/>
        </p:nvSpPr>
        <p:spPr bwMode="auto">
          <a:xfrm>
            <a:off x="7235825" y="836613"/>
            <a:ext cx="1476375" cy="1295400"/>
          </a:xfrm>
          <a:prstGeom prst="rect">
            <a:avLst/>
          </a:prstGeom>
          <a:solidFill>
            <a:srgbClr val="569BBE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420877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08050"/>
            <a:ext cx="6619875" cy="2665413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5996246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C881F-9672-4748-A02F-17F67DC08FBE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F265-9CFC-4EF0-AF1D-3447E1508B4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71015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8B96-700C-4EC0-BFAD-CCE54417AE03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238FD-7254-4C97-80F2-83FFF417F978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7206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2209800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CAF02-8B4D-4472-9FAE-33A31F56D412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04D8B-77B7-48F4-97C0-CDD85192F19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26549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541C1-0D0E-4EAE-828A-AF368B99AE28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D40D-077D-4225-857B-111F0F37A191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92070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9AB4-B247-4C32-BC94-9633B169051B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6919-3EAB-4D1E-92EA-0B06BC6546D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35167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31A9-852F-4979-8A8C-4BE55D6CCA87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CEE8-74D9-4CD8-AFFC-1EE4ECD8D0D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150295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2028-ECD6-4DE0-B4CF-A42C35095690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311FF-D5CB-4987-BA51-F684CBE7C66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05339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AEACE-17B0-4E13-B952-65B87DC67DDD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01510-5137-44CF-952A-1755125BC24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63970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FDA65-8021-40B5-834C-96F9C6727862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ED89-9E67-434F-A831-720438B0AA2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02064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5389-3699-4BA3-8E1C-60B166DDE7BA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C0865-9A94-4CD7-8338-D8461BA5F100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86221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060450"/>
            <a:ext cx="1884362" cy="5032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060450"/>
            <a:ext cx="5500688" cy="5032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6E0CE-0632-49B0-949B-B0D69E22A9AF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824DB-39F2-45E7-99D5-99097B3DEE20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68018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0450"/>
            <a:ext cx="753745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209800"/>
            <a:ext cx="3692525" cy="388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2209800"/>
            <a:ext cx="3692525" cy="388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F7E1B-B63B-47C0-A013-27C035497D30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6E64A-8889-49BA-8EDE-620190268AD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884543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060450"/>
            <a:ext cx="7537450" cy="503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0A2E-074D-4F09-98D3-C7A71EB48901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8ACC3-EDEB-468F-90DC-B5CF772A0308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224441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04813" y="5300663"/>
            <a:ext cx="1476375" cy="1476375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04813" y="836613"/>
            <a:ext cx="6769100" cy="2843212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pic>
        <p:nvPicPr>
          <p:cNvPr id="5" name="Picture 13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80063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Promoting and Developing</a:t>
            </a:r>
          </a:p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Social Security Worldwide.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288" y="6524625"/>
            <a:ext cx="150177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1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4813" y="3760788"/>
            <a:ext cx="1476375" cy="1476375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1943100" y="5300663"/>
            <a:ext cx="1476375" cy="1476375"/>
          </a:xfrm>
          <a:prstGeom prst="rect">
            <a:avLst/>
          </a:prstGeom>
          <a:solidFill>
            <a:srgbClr val="AFBC2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1943100" y="3760788"/>
            <a:ext cx="1476375" cy="1476375"/>
          </a:xfrm>
          <a:prstGeom prst="rect">
            <a:avLst/>
          </a:prstGeom>
          <a:solidFill>
            <a:srgbClr val="569BB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3492500" y="3760788"/>
            <a:ext cx="5218113" cy="3022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7246938" y="2205038"/>
            <a:ext cx="1476375" cy="1476375"/>
          </a:xfrm>
          <a:prstGeom prst="rect">
            <a:avLst/>
          </a:prstGeom>
          <a:solidFill>
            <a:srgbClr val="807F8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4" name="Rectangle 18"/>
          <p:cNvSpPr>
            <a:spLocks noChangeArrowheads="1"/>
          </p:cNvSpPr>
          <p:nvPr userDrawn="1"/>
        </p:nvSpPr>
        <p:spPr bwMode="auto">
          <a:xfrm>
            <a:off x="7235825" y="836613"/>
            <a:ext cx="1476375" cy="1295400"/>
          </a:xfrm>
          <a:prstGeom prst="rect">
            <a:avLst/>
          </a:prstGeom>
          <a:solidFill>
            <a:srgbClr val="569BBE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420877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08050"/>
            <a:ext cx="6619875" cy="2665413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0015600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3A04-9A87-4C58-9BDA-DB4FD680D399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0347-1007-48C6-8C55-3F514AC00473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68738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3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88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FB12-F68D-4EFD-A56F-806458B242D3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0E0C-0AB0-46B8-8F22-D9196708B96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514948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47F9-4D09-4636-8352-30DB7BBE8F4E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64FE-E976-4984-A5AC-D0775FB37D30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337051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2209800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C9620-9575-4B15-AA55-0DA7FCE9E4D4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B4D07-1648-4AEE-B556-55E6E52023F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931622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85F7-3398-41BE-85AB-C47FC15B853F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B928-BFCA-44BC-BA81-C5B8074138C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677707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701A9-0C55-40DE-A42C-1B5FA8C8D4C1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FBAA3-D006-40F3-9E8F-908EB651E53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184714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7EC71-226A-4DAE-BAD6-A980B5C456FC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1E06-FC0C-4E9D-A588-42726BF8216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897347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701C-099C-4EA4-ADE8-DCB09750588D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3B58-1797-4205-9C3A-18CB5C52358A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57181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E522-904E-48FE-82FF-36E7D2FA590A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2B66-6AA5-4B22-BE4F-3DE3950D444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298295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C73D-ACE2-4340-8D0D-070A71E2F6C7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F008-8C7D-439D-BE13-CE9EE63AF37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934810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060450"/>
            <a:ext cx="1884362" cy="5032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060450"/>
            <a:ext cx="5500688" cy="5032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978C-5DB4-4E09-A755-675F6D8E8F78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BBAB-0B38-47ED-843B-D13F5E4EE43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641637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0450"/>
            <a:ext cx="753745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209800"/>
            <a:ext cx="3692525" cy="388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2209800"/>
            <a:ext cx="3692525" cy="388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69BC-AAFA-427D-A14E-4AFFB4FC849C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6454C-8364-4FC0-B20F-C3F1357BA2E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74519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88B9-3D65-4E34-B30E-A852DB8C3F40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C600-74A3-4A73-B940-B1BA531FD621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06647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060450"/>
            <a:ext cx="7537450" cy="503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6E81-B56E-424F-8DAF-4BED40AB5BB7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5D38-562F-4062-8CB5-C09E80DD505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301432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C1F5-B396-4457-8B33-DF6C67E08A4D}" type="datetime1">
              <a:rPr lang="en-US" altLang="en-US"/>
              <a:pPr>
                <a:defRPr/>
              </a:pPr>
              <a:t>12/3/2018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160216120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D85A-E17E-408B-9154-66169ED2C8C2}" type="datetime1">
              <a:rPr lang="en-US" altLang="en-US"/>
              <a:pPr>
                <a:defRPr/>
              </a:pPr>
              <a:t>12/3/2018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752654645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B8E62-9190-495A-89B9-75F139DF950D}" type="datetime1">
              <a:rPr lang="en-US" altLang="en-US"/>
              <a:pPr>
                <a:defRPr/>
              </a:pPr>
              <a:t>12/3/2018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843982544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73AA5-5FF5-43A0-B897-DF59A81E8274}" type="datetime1">
              <a:rPr lang="en-US" altLang="en-US"/>
              <a:pPr>
                <a:defRPr/>
              </a:pPr>
              <a:t>12/3/2018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729394061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A067-B3E0-4FE7-9DBF-77BDF3E29120}" type="datetime1">
              <a:rPr lang="en-US" altLang="en-US"/>
              <a:pPr>
                <a:defRPr/>
              </a:pPr>
              <a:t>12/3/2018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515244649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118-8E97-4F54-91E7-4FB862703C67}" type="datetime1">
              <a:rPr lang="en-US" altLang="en-US"/>
              <a:pPr>
                <a:defRPr/>
              </a:pPr>
              <a:t>12/3/2018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682170252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B2AD-C407-4509-8FC9-E7A0F634F51E}" type="datetime1">
              <a:rPr lang="en-US" altLang="en-US"/>
              <a:pPr>
                <a:defRPr/>
              </a:pPr>
              <a:t>12/3/2018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431610719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2CFF-86E6-4516-AB07-4F33CB8F747F}" type="datetime1">
              <a:rPr lang="en-US" altLang="en-US"/>
              <a:pPr>
                <a:defRPr/>
              </a:pPr>
              <a:t>12/3/2018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54408186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63B6-0F77-4113-8118-804766ECB322}" type="datetime1">
              <a:rPr lang="en-US" altLang="en-US"/>
              <a:pPr>
                <a:defRPr/>
              </a:pPr>
              <a:t>12/3/2018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12048532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185EA-667C-480F-9D2E-3F872133B95B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F166-AA68-4D74-AC20-82CF2D8BA71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884717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D217-240B-4567-8F82-3A902AB08B38}" type="datetime1">
              <a:rPr lang="en-US" altLang="en-US"/>
              <a:pPr>
                <a:defRPr/>
              </a:pPr>
              <a:t>12/3/2018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3596209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CEF3D-973A-44B1-BD77-F7F77F262FB0}" type="datetime1">
              <a:rPr lang="en-US" altLang="en-US"/>
              <a:pPr>
                <a:defRPr/>
              </a:pPr>
              <a:t>12/3/2018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138780004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912475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24B20-30E0-4FB1-B0C0-1C992A772B2D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6CBC6-A402-4D39-A061-6EDAF58148E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963298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A7D1-2EDD-4147-AC56-686083453176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7AD7C-4969-47E3-AF31-1483B466E00A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796839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3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88" y="1844675"/>
            <a:ext cx="3692525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0B5B8-ECDF-452F-9A08-9D8EDB939D85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3A70-28BD-4A82-9409-9383A63DD75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87251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1B69A-665E-4746-A0DC-BAD4E74CD777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A3E29-6BFA-4F8C-A1F9-21CC0A43DAE8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943530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0907-0E8C-4460-9264-BD4DC4C472C8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CB51C-7EF9-4E85-9A04-0208AEA94DEF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534122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7D6F0-9D82-4D3B-BA2D-230211654900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BF029-FA47-4162-91AA-F779C6B1F0B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9031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C22A-FF14-4741-9709-EC7CB79442D4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F8BF-1D81-4C27-8FCA-FE4CCAFD3994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45640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CA9BA-0DA1-48CE-9724-0D21CED89605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28196-8EB0-4F9F-8E4A-A0B7E9F9239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33205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D7768-9EB8-4288-B445-070DA195B43F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AB07-BAFD-48D9-829F-89D33D8847F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439278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67D5-A936-44EF-9059-5BFB5AF4D49B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CC58-230B-44DD-8819-CD955132C356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276473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712788"/>
            <a:ext cx="1895475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712788"/>
            <a:ext cx="5537200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E21F-363E-4CDB-9598-49929B5FE04A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F0B70-6B31-4E67-86DD-CE41ED55CFF8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00327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fr-FR">
                <a:solidFill>
                  <a:srgbClr val="999999"/>
                </a:solidFill>
              </a:rPr>
              <a:t>30/11/2009</a:t>
            </a:r>
            <a:endParaRPr lang="en-GB" altLang="fr-FR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24C0-6F45-4EA0-8FB7-61C121E07101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4766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fr-FR">
                <a:solidFill>
                  <a:srgbClr val="999999"/>
                </a:solidFill>
              </a:rPr>
              <a:t>30/11/2009</a:t>
            </a:r>
            <a:endParaRPr lang="en-GB" altLang="fr-FR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D811-9998-43D5-83E9-6326F9B27F84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5689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  <a:cs typeface="Arial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  <a:cs typeface="Arial"/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  <a:ea typeface="ＭＳ Ｐゴシック" pitchFamily="34" charset="-128"/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  <a:ea typeface="ＭＳ Ｐゴシック" pitchFamily="34" charset="-128"/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  <a:ea typeface="ＭＳ Ｐゴシック" pitchFamily="34" charset="-128"/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387724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749FDA8-C15A-43F5-A602-477D2B7524D8}" type="datetime1">
              <a:rPr lang="en-US" altLang="en-US">
                <a:solidFill>
                  <a:srgbClr val="999999"/>
                </a:solidFill>
              </a:rPr>
              <a:pPr>
                <a:defRPr/>
              </a:pPr>
              <a:t>12/3/2018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552288982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fr-FR">
                <a:solidFill>
                  <a:srgbClr val="999999"/>
                </a:solidFill>
              </a:rPr>
              <a:t>30/11/2009</a:t>
            </a:r>
            <a:endParaRPr lang="en-GB" altLang="fr-FR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24C0-6F45-4EA0-8FB7-61C121E07101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2960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749FDA8-C15A-43F5-A602-477D2B7524D8}" type="datetime1">
              <a:rPr lang="en-US" altLang="en-US">
                <a:solidFill>
                  <a:srgbClr val="999999"/>
                </a:solidFill>
              </a:rPr>
              <a:pPr>
                <a:defRPr/>
              </a:pPr>
              <a:t>12/3/2018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923331048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  <a:cs typeface="Arial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  <a:cs typeface="Arial"/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  <a:ea typeface="ＭＳ Ｐゴシック" pitchFamily="34" charset="-128"/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  <a:ea typeface="ＭＳ Ｐゴシック" pitchFamily="34" charset="-128"/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  <a:ea typeface="ＭＳ Ｐゴシック" pitchFamily="34" charset="-128"/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28503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FE16-F3F3-4FC0-A5FD-CD7B699CB2EE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D0F3-F724-4FFB-8B8C-5A771AB4D64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916187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fr-FR">
                <a:solidFill>
                  <a:srgbClr val="999999"/>
                </a:solidFill>
              </a:rPr>
              <a:t>30/11/2009</a:t>
            </a:r>
            <a:endParaRPr lang="en-GB" altLang="fr-FR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24C0-6F45-4EA0-8FB7-61C121E07101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3619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906463"/>
            <a:ext cx="8642350" cy="5365750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  <a:cs typeface="Arial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en-US" smtClean="0">
                <a:solidFill>
                  <a:srgbClr val="569BBE"/>
                </a:solidFill>
                <a:cs typeface="Arial"/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0" y="163513"/>
            <a:ext cx="323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  <a:ea typeface="ＭＳ Ｐゴシック" pitchFamily="34" charset="-128"/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  <a:ea typeface="ＭＳ Ｐゴシック" pitchFamily="34" charset="-128"/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0" y="59499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smtClean="0">
                <a:solidFill>
                  <a:srgbClr val="FFFFFF"/>
                </a:solidFill>
                <a:ea typeface="ＭＳ Ｐゴシック" pitchFamily="34" charset="-128"/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3" y="908050"/>
            <a:ext cx="6624637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fr-FR" altLang="en-US" sz="24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908050"/>
            <a:ext cx="8642350" cy="2665413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087191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749FDA8-C15A-43F5-A602-477D2B7524D8}" type="datetime1">
              <a:rPr lang="en-US" altLang="en-US">
                <a:solidFill>
                  <a:srgbClr val="999999"/>
                </a:solidFill>
              </a:rPr>
              <a:pPr>
                <a:defRPr/>
              </a:pPr>
              <a:t>12/3/2018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179455616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30/11/2009</a:t>
            </a:r>
            <a:endParaRPr lang="en-GB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707C31-A08D-4347-BAD0-58DB07DC32B9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035245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250825" y="2101851"/>
            <a:ext cx="8642350" cy="4282016"/>
            <a:chOff x="250825" y="1397000"/>
            <a:chExt cx="8642350" cy="3306763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250825" y="1397000"/>
              <a:ext cx="8640763" cy="1644392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250825" y="4193773"/>
              <a:ext cx="8642350" cy="509990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altLang="en-US" sz="1600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250825" y="3106775"/>
              <a:ext cx="8642350" cy="1019980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altLang="en-US" sz="1600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43934"/>
            <a:ext cx="17668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5435600" y="5994401"/>
            <a:ext cx="3375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FFFFFF"/>
                </a:solidFill>
              </a:rPr>
              <a:t>www.issa.int/WSSF2016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68314" y="908051"/>
            <a:ext cx="6624637" cy="266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4932363" y="251884"/>
            <a:ext cx="38163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1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1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2101319"/>
            <a:ext cx="8642350" cy="2128751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4792819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4F71-B82F-4E7A-9248-ECAAE4AFD758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86FB-5623-4BC3-9E4D-9DE77602869C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94798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D7ED-D167-4015-8F5C-E83913A4AEA3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DF43-D556-4ACB-9CCC-1EACCF3F6E99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01241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20D0F-1AFC-42EF-B607-915D7B7F0E84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72200" y="6540500"/>
            <a:ext cx="26670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557CD-7F8B-4557-82AA-A2C006C83D92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67657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1627718"/>
            <a:ext cx="8642350" cy="4643967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1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altLang="fr-FR" sz="1200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20"/>
              <a:ext cx="5444" cy="1040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altLang="fr-FR" sz="1200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16417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27763" y="5949951"/>
            <a:ext cx="258286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050" b="1" smtClean="0">
                <a:solidFill>
                  <a:srgbClr val="FFFFFF"/>
                </a:solidFill>
              </a:rPr>
              <a:t>www.issa.int/wssf2013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8314" y="908051"/>
            <a:ext cx="6624637" cy="266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fr-FR" altLang="fr-FR" sz="1800" smtClean="0">
              <a:solidFill>
                <a:srgbClr val="000000"/>
              </a:solidFill>
            </a:endParaRPr>
          </a:p>
        </p:txBody>
      </p:sp>
      <p:pic>
        <p:nvPicPr>
          <p:cNvPr id="10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116418"/>
            <a:ext cx="1414462" cy="128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1481488"/>
            <a:ext cx="8642350" cy="2091977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19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485412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CED30B-0419-4ED5-B34F-B779DC88D2BB}" type="datetime1">
              <a:rPr lang="en-GB" altLang="fr-FR"/>
              <a:pPr>
                <a:defRPr/>
              </a:pPr>
              <a:t>03/12/2018</a:t>
            </a:fld>
            <a:endParaRPr lang="en-US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928C2B-6FC4-4292-BE14-D4E3103B50A0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87714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3DD3-7C94-4E7E-A8C6-7A0387069F89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BB5F-EA0D-47DD-8D86-4859D7F009C8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004186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3F2F1F-4B30-4E29-B44A-ADA1B6148527}" type="datetime1">
              <a:rPr lang="en-GB" altLang="fr-FR"/>
              <a:pPr>
                <a:defRPr/>
              </a:pPr>
              <a:t>03/12/2018</a:t>
            </a:fld>
            <a:endParaRPr lang="en-US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9E6E7F-4AE0-41F1-84A0-BE6954DA8B29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45404775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5" y="1844677"/>
            <a:ext cx="3692525" cy="38830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90" y="1844677"/>
            <a:ext cx="3692525" cy="38830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D77886-5F28-4B11-9E9A-911FDC9D39B2}" type="datetime1">
              <a:rPr lang="en-GB" altLang="fr-FR"/>
              <a:pPr>
                <a:defRPr/>
              </a:pPr>
              <a:t>03/12/2018</a:t>
            </a:fld>
            <a:endParaRPr lang="en-US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E7CD78-8847-4ED0-92EF-BF0002EE5477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33042045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D9A15B-37EB-4399-9E96-89C58A2AF731}" type="datetime1">
              <a:rPr lang="en-GB" altLang="fr-FR"/>
              <a:pPr>
                <a:defRPr/>
              </a:pPr>
              <a:t>03/12/2018</a:t>
            </a:fld>
            <a:endParaRPr lang="en-US" alt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6AAD5A-AD8B-4849-8DDC-21D263BD9DD2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16201167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CB7E9D-8D60-4E31-91B0-F1B324CB7356}" type="datetime1">
              <a:rPr lang="en-GB" altLang="fr-FR"/>
              <a:pPr>
                <a:defRPr/>
              </a:pPr>
              <a:t>03/12/2018</a:t>
            </a:fld>
            <a:endParaRPr lang="en-US" alt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E7EC9B-AB95-4CBA-A705-78AA9D135D5D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75000223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B315CE-D40D-4846-8AD9-6AF113071193}" type="datetime1">
              <a:rPr lang="en-GB" altLang="fr-FR"/>
              <a:pPr>
                <a:defRPr/>
              </a:pPr>
              <a:t>03/12/2018</a:t>
            </a:fld>
            <a:endParaRPr lang="en-US" alt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21C56F-FF76-4148-B96F-6C4B90B58585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42405072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814792-CEF1-4104-8067-7135D98DBB38}" type="datetime1">
              <a:rPr lang="en-GB" altLang="fr-FR"/>
              <a:pPr>
                <a:defRPr/>
              </a:pPr>
              <a:t>03/12/2018</a:t>
            </a:fld>
            <a:endParaRPr lang="en-US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67CE9F-D818-419D-A546-3C2148F2A55F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47603777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323781-FC10-4814-8317-38433A4D8671}" type="datetime1">
              <a:rPr lang="en-GB" altLang="fr-FR"/>
              <a:pPr>
                <a:defRPr/>
              </a:pPr>
              <a:t>03/12/2018</a:t>
            </a:fld>
            <a:endParaRPr lang="en-US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4BC81E-B175-4CAB-9F5F-C7881D9F0D72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10807478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1BE5BB-C40B-4231-B90F-CC42E892782A}" type="datetime1">
              <a:rPr lang="en-GB" altLang="fr-FR"/>
              <a:pPr>
                <a:defRPr/>
              </a:pPr>
              <a:t>03/12/2018</a:t>
            </a:fld>
            <a:endParaRPr lang="en-US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E84F6D-8BAD-46AA-99B7-A53918DA2C18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40659367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5" y="712788"/>
            <a:ext cx="1895475" cy="501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712788"/>
            <a:ext cx="5537200" cy="501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286227-DED6-48E9-B07C-D9128BEDDFE2}" type="datetime1">
              <a:rPr lang="en-GB" altLang="fr-FR"/>
              <a:pPr>
                <a:defRPr/>
              </a:pPr>
              <a:t>03/12/2018</a:t>
            </a:fld>
            <a:endParaRPr lang="en-US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C8EAD5-2E6D-4F83-8E62-5EAF4D36CF3B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78057230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250825" y="2101851"/>
            <a:ext cx="8642350" cy="4282016"/>
            <a:chOff x="250825" y="1397000"/>
            <a:chExt cx="8642350" cy="3306763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250825" y="1397000"/>
              <a:ext cx="8640763" cy="1644392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250825" y="4193773"/>
              <a:ext cx="8642350" cy="509990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altLang="en-US" sz="1600" smtClean="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250825" y="3106775"/>
              <a:ext cx="8642350" cy="1019980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FR" altLang="en-US" sz="1600" smtClean="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43934"/>
            <a:ext cx="17668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5435600" y="5994401"/>
            <a:ext cx="3375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altLang="en-US" sz="1400" b="1" dirty="0" smtClean="0">
                <a:solidFill>
                  <a:srgbClr val="FFFFFF"/>
                </a:solidFill>
              </a:rPr>
              <a:t>www.issa.int/WSSF2016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68314" y="908051"/>
            <a:ext cx="6624637" cy="266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fr-FR" alt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4932363" y="251884"/>
            <a:ext cx="38163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1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1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2101319"/>
            <a:ext cx="8642350" cy="2128751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36523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8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0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0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A2469170-3B0E-47FF-91AC-B8042F6933D3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6ECA2EC2-9BBF-4464-A8C0-4F3EC2375F1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712788"/>
            <a:ext cx="7537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844675"/>
            <a:ext cx="753745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+mn-ea"/>
          <a:cs typeface="+mn-cs"/>
        </a:defRPr>
      </a:lvl1pPr>
      <a:lvl2pPr marL="457200" indent="-173038" algn="l" rtl="0" eaLnBrk="1" fontAlgn="base" hangingPunct="1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cs typeface="+mn-cs"/>
        </a:defRPr>
      </a:lvl2pPr>
      <a:lvl3pPr marL="9144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3pPr>
      <a:lvl4pPr marL="13716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4pPr>
      <a:lvl5pPr marL="18288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5pPr>
      <a:lvl6pPr marL="22860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eaLnBrk="1" fontAlgn="base" hangingPunct="1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99999"/>
                </a:solidFill>
              </a:rPr>
              <a:t>30/11/2009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690E6B6-815E-4ADC-8A69-BF8895C40887}" type="slidenum">
              <a:rPr lang="en-US" altLang="en-US">
                <a:solidFill>
                  <a:srgbClr val="999999"/>
                </a:solidFill>
                <a:cs typeface="Arial"/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  <a:cs typeface="Arial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060450"/>
            <a:ext cx="73453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55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Promoting excellence</a:t>
            </a:r>
          </a:p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in social security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 err="1" smtClean="0">
                <a:solidFill>
                  <a:srgbClr val="569BBE"/>
                </a:solidFill>
                <a:ea typeface="Arial"/>
              </a:rPr>
              <a:t>www.issa.int</a:t>
            </a:r>
            <a:endParaRPr lang="en-US" sz="1100" b="1" dirty="0" smtClean="0">
              <a:solidFill>
                <a:srgbClr val="569BBE"/>
              </a:solidFill>
              <a:ea typeface="Arial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99999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68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5" r:id="rId2"/>
    <p:sldLayoutId id="2147484766" r:id="rId3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+mj-lt"/>
          <a:ea typeface="Arial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Arial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99999"/>
                </a:solidFill>
                <a:ea typeface="ＭＳ Ｐゴシック" pitchFamily="34" charset="-128"/>
              </a:defRPr>
            </a:lvl1pPr>
          </a:lstStyle>
          <a:p>
            <a:r>
              <a:rPr lang="en-US" altLang="ja-JP"/>
              <a:t>30/11/2009</a:t>
            </a:r>
            <a:endParaRPr lang="en-GB" altLang="ja-JP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99999"/>
                </a:solidFill>
                <a:ea typeface="ＭＳ Ｐゴシック" pitchFamily="34" charset="-128"/>
              </a:defRPr>
            </a:lvl1pPr>
          </a:lstStyle>
          <a:p>
            <a:fld id="{3FBEF6B5-46ED-45EF-B7D0-8E378194CE14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060450"/>
            <a:ext cx="73453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46" name="Picture 6" descr="ISSA_logo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55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Promoting excellence</a:t>
            </a:r>
          </a:p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in social security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 err="1" smtClean="0">
                <a:solidFill>
                  <a:srgbClr val="569BBE"/>
                </a:solidFill>
                <a:ea typeface="Arial"/>
              </a:rPr>
              <a:t>www.issa.int</a:t>
            </a:r>
            <a:endParaRPr lang="en-US" sz="1100" b="1" dirty="0" smtClean="0">
              <a:solidFill>
                <a:srgbClr val="569BBE"/>
              </a:solidFill>
              <a:ea typeface="Arial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569BBE"/>
              </a:solidFill>
              <a:ea typeface="ＭＳ Ｐゴシック" pitchFamily="34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569BBE"/>
              </a:solidFill>
              <a:ea typeface="ＭＳ Ｐゴシック" pitchFamily="34" charset="-128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99999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29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+mj-lt"/>
          <a:ea typeface="Arial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Arial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618817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B72257F-F367-4CAC-B24B-771EDAA2D954}" type="datetime1">
              <a:rPr lang="en-GB" altLang="en-US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616700"/>
            <a:ext cx="2667000" cy="15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0581CD3-7BFC-43B5-9191-3A59886BE762}" type="slidenum">
              <a:rPr lang="en-US" altLang="en-US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2164" y="1987551"/>
            <a:ext cx="7680325" cy="84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2948518"/>
            <a:ext cx="7537450" cy="30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 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8384"/>
            <a:ext cx="121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2"/>
            <a:ext cx="1143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9" y="5287433"/>
            <a:ext cx="173037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en-US" sz="1600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9" y="5865284"/>
            <a:ext cx="173037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en-US" sz="1600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9" y="5577417"/>
            <a:ext cx="173037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en-US" sz="1600" smtClean="0">
              <a:solidFill>
                <a:srgbClr val="999999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9" y="188384"/>
            <a:ext cx="38830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53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786" r:id="rId4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anose="05000000000000000000" pitchFamily="2" charset="2"/>
        <a:buChar char="n"/>
        <a:defRPr sz="2000" b="1">
          <a:solidFill>
            <a:srgbClr val="807F83"/>
          </a:solidFill>
          <a:latin typeface="+mn-lt"/>
          <a:ea typeface="Arial" charset="0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anose="05000000000000000000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1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E5287FF7-2702-4DB5-A62A-BA344C0F5D8A}" type="datetime1">
              <a:rPr lang="en-GB" altLang="fr-FR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03/12/2018</a:t>
            </a:fld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1"/>
            <a:ext cx="2667000" cy="31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6E4911E1-7855-4C58-A70E-D8AD934ED6CC}" type="slidenum"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713318"/>
            <a:ext cx="7537450" cy="84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845734"/>
            <a:ext cx="7537450" cy="38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 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pic>
        <p:nvPicPr>
          <p:cNvPr id="3078" name="Picture 6" descr="ISSA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1" y="116417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4495800" y="6521451"/>
            <a:ext cx="1143000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825" b="1" smtClean="0">
                <a:solidFill>
                  <a:srgbClr val="569BBE"/>
                </a:solidFill>
              </a:rPr>
              <a:t>www.issa.int</a:t>
            </a:r>
          </a:p>
        </p:txBody>
      </p:sp>
      <p:pic>
        <p:nvPicPr>
          <p:cNvPr id="3080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116418"/>
            <a:ext cx="1414462" cy="128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6093884"/>
            <a:ext cx="86090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27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69BBE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69BBE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69BBE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69BBE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69BBE"/>
          </a:solidFill>
          <a:latin typeface="Arial" charset="0"/>
          <a:ea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anose="05000000000000000000" pitchFamily="2" charset="2"/>
        <a:buChar char="n"/>
        <a:defRPr sz="1500" b="1">
          <a:solidFill>
            <a:srgbClr val="807F83"/>
          </a:solidFill>
          <a:latin typeface="+mn-lt"/>
          <a:ea typeface="Arial" charset="0"/>
          <a:cs typeface="+mn-cs"/>
        </a:defRPr>
      </a:lvl1pPr>
      <a:lvl2pPr marL="342900" indent="-12858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anose="05000000000000000000" pitchFamily="2" charset="2"/>
        <a:buChar char="§"/>
        <a:defRPr sz="1500">
          <a:solidFill>
            <a:srgbClr val="807F83"/>
          </a:solidFill>
          <a:latin typeface="+mn-lt"/>
          <a:ea typeface="Arial" charset="0"/>
          <a:cs typeface="+mn-cs"/>
        </a:defRPr>
      </a:lvl2pPr>
      <a:lvl3pPr marL="685800" indent="-12858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1500">
          <a:solidFill>
            <a:srgbClr val="807F83"/>
          </a:solidFill>
          <a:latin typeface="+mn-lt"/>
          <a:ea typeface="Arial" charset="0"/>
          <a:cs typeface="+mn-cs"/>
        </a:defRPr>
      </a:lvl3pPr>
      <a:lvl4pPr marL="1028700" indent="-12858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1500">
          <a:solidFill>
            <a:srgbClr val="807F83"/>
          </a:solidFill>
          <a:latin typeface="+mn-lt"/>
          <a:ea typeface="Arial" charset="0"/>
          <a:cs typeface="+mn-cs"/>
        </a:defRPr>
      </a:lvl4pPr>
      <a:lvl5pPr marL="1371600" indent="-12858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1500">
          <a:solidFill>
            <a:srgbClr val="807F83"/>
          </a:solidFill>
          <a:latin typeface="+mn-lt"/>
          <a:ea typeface="Arial" charset="0"/>
          <a:cs typeface="+mn-cs"/>
        </a:defRPr>
      </a:lvl5pPr>
      <a:lvl6pPr marL="1714500" indent="-129779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1500">
          <a:solidFill>
            <a:srgbClr val="807F83"/>
          </a:solidFill>
          <a:latin typeface="+mn-lt"/>
          <a:cs typeface="+mn-cs"/>
        </a:defRPr>
      </a:lvl6pPr>
      <a:lvl7pPr marL="2057400" indent="-129779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1500">
          <a:solidFill>
            <a:srgbClr val="807F83"/>
          </a:solidFill>
          <a:latin typeface="+mn-lt"/>
          <a:cs typeface="+mn-cs"/>
        </a:defRPr>
      </a:lvl7pPr>
      <a:lvl8pPr marL="2400300" indent="-129779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1500">
          <a:solidFill>
            <a:srgbClr val="807F83"/>
          </a:solidFill>
          <a:latin typeface="+mn-lt"/>
          <a:cs typeface="+mn-cs"/>
        </a:defRPr>
      </a:lvl8pPr>
      <a:lvl9pPr marL="2743200" indent="-129779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15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618817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9DA828E-4768-4E36-A50B-A60F9E9B9735}" type="datetime1">
              <a:rPr lang="en-GB" altLang="en-US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616700"/>
            <a:ext cx="2667000" cy="15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481541A-3542-4A37-B610-3DDFBADCC04A}" type="slidenum">
              <a:rPr lang="en-US" altLang="en-US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2164" y="1987551"/>
            <a:ext cx="7680325" cy="84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2948518"/>
            <a:ext cx="7537450" cy="30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 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8384"/>
            <a:ext cx="121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2"/>
            <a:ext cx="1143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9" y="5287433"/>
            <a:ext cx="173037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en-US" sz="1600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9" y="5865284"/>
            <a:ext cx="173037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en-US" sz="1600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9" y="5577417"/>
            <a:ext cx="173037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en-US" sz="1600" smtClean="0">
              <a:solidFill>
                <a:srgbClr val="999999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9" y="188384"/>
            <a:ext cx="38830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60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anose="05000000000000000000" pitchFamily="2" charset="2"/>
        <a:buChar char="n"/>
        <a:defRPr sz="2000" b="1">
          <a:solidFill>
            <a:srgbClr val="807F83"/>
          </a:solidFill>
          <a:latin typeface="+mn-lt"/>
          <a:ea typeface="Arial" charset="0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anose="05000000000000000000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618817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B3725C-AA3B-4A65-944B-F2B723E300C4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616700"/>
            <a:ext cx="2667000" cy="15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7FEF70A8-D18C-46BB-97A8-95C537EEF621}" type="slidenum">
              <a:rPr lang="en-US" altLang="en-US" smtClean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altLang="en-US" smtClean="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2164" y="1987551"/>
            <a:ext cx="7680325" cy="84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2948518"/>
            <a:ext cx="7537450" cy="30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5467"/>
            <a:ext cx="14843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2"/>
            <a:ext cx="1143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9" y="5287433"/>
            <a:ext cx="173037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altLang="en-US" sz="1600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9" y="5865284"/>
            <a:ext cx="173037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altLang="en-US" sz="1600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9" y="5577417"/>
            <a:ext cx="173037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altLang="en-US" sz="1600" smtClean="0">
              <a:solidFill>
                <a:srgbClr val="999999"/>
              </a:solidFill>
            </a:endParaRPr>
          </a:p>
        </p:txBody>
      </p:sp>
      <p:pic>
        <p:nvPicPr>
          <p:cNvPr id="2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1" y="154517"/>
            <a:ext cx="1147763" cy="1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36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anose="05000000000000000000" pitchFamily="2" charset="2"/>
        <a:buChar char="n"/>
        <a:defRPr sz="2000" b="1">
          <a:solidFill>
            <a:srgbClr val="807F83"/>
          </a:solidFill>
          <a:latin typeface="+mn-lt"/>
          <a:ea typeface="+mn-ea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anose="05000000000000000000" pitchFamily="2" charset="2"/>
        <a:buChar char="§"/>
        <a:defRPr sz="2000">
          <a:solidFill>
            <a:srgbClr val="807F83"/>
          </a:solidFill>
          <a:latin typeface="+mn-lt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A2469170-3B0E-47FF-91AC-B8042F6933D3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6ECA2EC2-9BBF-4464-A8C0-4F3EC2375F17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712788"/>
            <a:ext cx="7537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844675"/>
            <a:ext cx="753745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5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+mn-ea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97407E43-B6DE-4F0B-AE6D-F9BDF8828C9D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64B5BDCA-94E3-47A3-B0DD-3C325D2E0E2F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712788"/>
            <a:ext cx="7537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844675"/>
            <a:ext cx="753745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+mn-ea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A2469170-3B0E-47FF-91AC-B8042F6933D3}" type="datetime1">
              <a:rPr lang="en-GB" altLang="en-US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6ECA2EC2-9BBF-4464-A8C0-4F3EC2375F17}" type="slidenum">
              <a:rPr lang="en-US" altLang="en-US">
                <a:solidFill>
                  <a:srgbClr val="999999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712788"/>
            <a:ext cx="7537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844675"/>
            <a:ext cx="753745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5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+mn-ea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A1B12436-2DA1-4C50-B198-2252E346C28D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5642423F-ED55-4573-81CA-46F3D12CF50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60450"/>
            <a:ext cx="75374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3078" name="Picture 6" descr="ISSA_logo_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Promoting and Developing</a:t>
            </a:r>
          </a:p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Social Security Worldwide.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  <p:sldLayoutId id="2147484662" r:id="rId12"/>
    <p:sldLayoutId id="2147484663" r:id="rId13"/>
  </p:sldLayoutIdLst>
  <p:transition spd="slow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+mj-lt"/>
          <a:ea typeface="Arial" pitchFamily="-1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9pPr>
    </p:titleStyle>
    <p:bodyStyle>
      <a:lvl1pPr marL="355600" indent="-3556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200" b="1">
          <a:solidFill>
            <a:srgbClr val="807F83"/>
          </a:solidFill>
          <a:latin typeface="+mn-lt"/>
          <a:ea typeface="Arial" pitchFamily="-1" charset="0"/>
          <a:cs typeface="+mn-cs"/>
        </a:defRPr>
      </a:lvl1pPr>
      <a:lvl2pPr marL="708025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2pPr>
      <a:lvl3pPr marL="106045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3pPr>
      <a:lvl4pPr marL="1412875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80BA042A-76A3-4BE6-824A-21923099388B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E70B67EC-2091-4BB2-8510-58048D78DB0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60450"/>
            <a:ext cx="75374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5126" name="Picture 6" descr="ISSA_logo_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Promoting and Developing</a:t>
            </a:r>
          </a:p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Social Security Worldwide.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  <p:sldLayoutId id="2147484674" r:id="rId12"/>
    <p:sldLayoutId id="2147484675" r:id="rId13"/>
  </p:sldLayoutIdLst>
  <p:transition spd="slow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+mj-lt"/>
          <a:ea typeface="Arial" pitchFamily="-1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9pPr>
    </p:titleStyle>
    <p:bodyStyle>
      <a:lvl1pPr marL="355600" indent="-3556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200" b="1">
          <a:solidFill>
            <a:srgbClr val="807F83"/>
          </a:solidFill>
          <a:latin typeface="+mn-lt"/>
          <a:ea typeface="Arial" pitchFamily="-1" charset="0"/>
          <a:cs typeface="+mn-cs"/>
        </a:defRPr>
      </a:lvl1pPr>
      <a:lvl2pPr marL="708025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2pPr>
      <a:lvl3pPr marL="106045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3pPr>
      <a:lvl4pPr marL="1412875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3B58B050-A159-4E8D-AC61-17D2758076AE}" type="datetime1">
              <a:rPr lang="en-GB" altLang="en-US"/>
              <a:pPr>
                <a:defRPr/>
              </a:pPr>
              <a:t>03/12/2018</a:t>
            </a:fld>
            <a:endParaRPr lang="en-GB" alt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C9E943C5-43B8-4754-8E84-15DA21586934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60450"/>
            <a:ext cx="75374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7174" name="Picture 6" descr="ISSA_logo_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Promoting and Developing</a:t>
            </a:r>
          </a:p>
          <a:p>
            <a:pPr algn="r" eaLnBrk="1" hangingPunct="1">
              <a:defRPr/>
            </a:pPr>
            <a:r>
              <a:rPr lang="en-GB" sz="1200" b="1" smtClean="0">
                <a:solidFill>
                  <a:srgbClr val="AFBC22"/>
                </a:solidFill>
              </a:rPr>
              <a:t>Social Security Worldwide.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  <p:sldLayoutId id="2147484686" r:id="rId12"/>
    <p:sldLayoutId id="2147484687" r:id="rId13"/>
  </p:sldLayoutIdLst>
  <p:transition spd="slow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+mj-lt"/>
          <a:ea typeface="Arial" pitchFamily="-1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ea typeface="Arial" pitchFamily="-1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569BBE"/>
          </a:solidFill>
          <a:latin typeface="Arial" pitchFamily="34" charset="0"/>
          <a:cs typeface="Arial" pitchFamily="34" charset="0"/>
        </a:defRPr>
      </a:lvl9pPr>
    </p:titleStyle>
    <p:bodyStyle>
      <a:lvl1pPr marL="355600" indent="-3556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200" b="1">
          <a:solidFill>
            <a:srgbClr val="807F83"/>
          </a:solidFill>
          <a:latin typeface="+mn-lt"/>
          <a:ea typeface="Arial" pitchFamily="-1" charset="0"/>
          <a:cs typeface="+mn-cs"/>
        </a:defRPr>
      </a:lvl1pPr>
      <a:lvl2pPr marL="708025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2pPr>
      <a:lvl3pPr marL="106045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3pPr>
      <a:lvl4pPr marL="1412875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ea typeface="Arial" pitchFamily="-1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61B855-CAB3-47C2-AB88-92809BB2ECF8}" type="datetime1">
              <a:rPr lang="en-US" altLang="en-US"/>
              <a:pPr>
                <a:defRPr/>
              </a:pPr>
              <a:t>12/3/2018</a:t>
            </a:fld>
            <a:endParaRPr lang="en-US" altLang="en-US"/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40" r:id="rId6"/>
    <p:sldLayoutId id="2147484741" r:id="rId7"/>
    <p:sldLayoutId id="2147484742" r:id="rId8"/>
    <p:sldLayoutId id="2147484743" r:id="rId9"/>
    <p:sldLayoutId id="2147484744" r:id="rId10"/>
    <p:sldLayoutId id="2147484745" r:id="rId11"/>
  </p:sldLayoutIdLst>
  <p:transition spd="slow"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Geneva" pitchFamily="112" charset="-128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999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97B824-BA0E-4957-82C9-D6B624AFB65A}" type="datetime1">
              <a:rPr lang="en-GB" altLang="en-US"/>
              <a:pPr>
                <a:defRPr/>
              </a:pPr>
              <a:t>03/12/2018</a:t>
            </a:fld>
            <a:endParaRPr lang="en-US" alt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999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3DC6C2-D17C-4013-AF0C-096151006D7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712788"/>
            <a:ext cx="7537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844675"/>
            <a:ext cx="753745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 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9222" name="Picture 6" descr="ISSA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166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Promoting excellence</a:t>
            </a:r>
          </a:p>
          <a:p>
            <a:pPr algn="r" eaLnBrk="1" hangingPunct="1">
              <a:defRPr/>
            </a:pPr>
            <a:r>
              <a:rPr lang="en-GB" altLang="en-US" sz="1200" b="1" dirty="0" smtClean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100" b="1" smtClean="0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en-US" smtClean="0">
              <a:solidFill>
                <a:srgbClr val="9999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+mn-ea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99999"/>
                </a:solidFill>
              </a:rPr>
              <a:t>30/11/2009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690E6B6-815E-4ADC-8A69-BF8895C40887}" type="slidenum">
              <a:rPr lang="en-US" altLang="en-US">
                <a:solidFill>
                  <a:srgbClr val="999999"/>
                </a:solidFill>
                <a:cs typeface="Arial"/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  <a:cs typeface="Arial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060450"/>
            <a:ext cx="73453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55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Promoting excellence</a:t>
            </a:r>
          </a:p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in social security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 err="1" smtClean="0">
                <a:solidFill>
                  <a:srgbClr val="569BBE"/>
                </a:solidFill>
                <a:ea typeface="Arial"/>
              </a:rPr>
              <a:t>www.issa.int</a:t>
            </a:r>
            <a:endParaRPr lang="en-US" sz="1100" b="1" dirty="0" smtClean="0">
              <a:solidFill>
                <a:srgbClr val="569BBE"/>
              </a:solidFill>
              <a:ea typeface="Arial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99999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46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+mj-lt"/>
          <a:ea typeface="Arial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Arial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99999"/>
                </a:solidFill>
              </a:rPr>
              <a:t>30/11/2009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690E6B6-815E-4ADC-8A69-BF8895C40887}" type="slidenum">
              <a:rPr lang="en-US" altLang="en-US">
                <a:solidFill>
                  <a:srgbClr val="999999"/>
                </a:solidFill>
                <a:cs typeface="Arial"/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  <a:cs typeface="Arial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060450"/>
            <a:ext cx="73453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55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Promoting excellence</a:t>
            </a:r>
          </a:p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in social security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 err="1" smtClean="0">
                <a:solidFill>
                  <a:srgbClr val="569BBE"/>
                </a:solidFill>
                <a:ea typeface="Arial"/>
              </a:rPr>
              <a:t>www.issa.int</a:t>
            </a:r>
            <a:endParaRPr lang="en-US" sz="1100" b="1" dirty="0" smtClean="0">
              <a:solidFill>
                <a:srgbClr val="569BBE"/>
              </a:solidFill>
              <a:ea typeface="Arial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99999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6" r:id="rId2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+mj-lt"/>
          <a:ea typeface="Arial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Arial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7225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99999"/>
                </a:solidFill>
              </a:rPr>
              <a:t>30/11/2009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546850"/>
            <a:ext cx="2667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690E6B6-815E-4ADC-8A69-BF8895C40887}" type="slidenum">
              <a:rPr lang="en-US" altLang="en-US">
                <a:solidFill>
                  <a:srgbClr val="999999"/>
                </a:solidFill>
                <a:cs typeface="Arial"/>
              </a:rPr>
              <a:pPr>
                <a:defRPr/>
              </a:pPr>
              <a:t>‹nr.›</a:t>
            </a:fld>
            <a:endParaRPr lang="en-US" altLang="en-US">
              <a:solidFill>
                <a:srgbClr val="999999"/>
              </a:solidFill>
              <a:cs typeface="Arial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060450"/>
            <a:ext cx="73453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5374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0" name="Picture 6" descr="ISSA_logo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55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05488" y="163513"/>
            <a:ext cx="323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Promoting excellence</a:t>
            </a:r>
          </a:p>
          <a:p>
            <a:pPr algn="r" eaLnBrk="1" hangingPunct="1">
              <a:defRPr/>
            </a:pPr>
            <a:r>
              <a:rPr lang="en-US" sz="1200" b="1" dirty="0" smtClean="0">
                <a:solidFill>
                  <a:srgbClr val="AFBC22"/>
                </a:solidFill>
                <a:ea typeface="Arial"/>
              </a:rPr>
              <a:t>in social security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95800" y="6521450"/>
            <a:ext cx="1143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1" dirty="0" err="1" smtClean="0">
                <a:solidFill>
                  <a:srgbClr val="569BBE"/>
                </a:solidFill>
                <a:ea typeface="Arial"/>
              </a:rPr>
              <a:t>www.issa.int</a:t>
            </a:r>
            <a:endParaRPr lang="en-US" sz="1100" b="1" dirty="0" smtClean="0">
              <a:solidFill>
                <a:srgbClr val="569BBE"/>
              </a:solidFill>
              <a:ea typeface="Arial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5287963"/>
            <a:ext cx="228600" cy="228600"/>
          </a:xfrm>
          <a:prstGeom prst="rect">
            <a:avLst/>
          </a:prstGeom>
          <a:solidFill>
            <a:srgbClr val="569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5864225"/>
            <a:ext cx="228600" cy="228600"/>
          </a:xfrm>
          <a:prstGeom prst="rect">
            <a:avLst/>
          </a:prstGeom>
          <a:solidFill>
            <a:srgbClr val="AFBC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569BBE"/>
              </a:solidFill>
              <a:cs typeface="Arial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5576888"/>
            <a:ext cx="228600" cy="228600"/>
          </a:xfrm>
          <a:prstGeom prst="rect">
            <a:avLst/>
          </a:prstGeom>
          <a:solidFill>
            <a:srgbClr val="807F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mtClean="0">
              <a:solidFill>
                <a:srgbClr val="99999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73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+mj-lt"/>
          <a:ea typeface="Arial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itchFamily="2" charset="2"/>
        <a:buChar char="n"/>
        <a:defRPr sz="2000" b="1">
          <a:solidFill>
            <a:srgbClr val="807F83"/>
          </a:solidFill>
          <a:latin typeface="+mn-lt"/>
          <a:ea typeface="Arial"/>
          <a:cs typeface="+mn-cs"/>
        </a:defRPr>
      </a:lvl1pPr>
      <a:lvl2pPr marL="457200" indent="-173038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itchFamily="2" charset="2"/>
        <a:buChar char="§"/>
        <a:defRPr sz="2000">
          <a:solidFill>
            <a:srgbClr val="807F83"/>
          </a:solidFill>
          <a:latin typeface="+mn-lt"/>
          <a:ea typeface="Arial" charset="0"/>
          <a:cs typeface="+mn-cs"/>
        </a:defRPr>
      </a:lvl2pPr>
      <a:lvl3pPr marL="9144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3pPr>
      <a:lvl4pPr marL="13716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4pPr>
      <a:lvl5pPr marL="1828800" indent="-173038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itchFamily="34" charset="0"/>
        <a:buChar char="−"/>
        <a:defRPr sz="2000">
          <a:solidFill>
            <a:srgbClr val="807F83"/>
          </a:solidFill>
          <a:latin typeface="+mn-lt"/>
          <a:ea typeface="Arial" charset="0"/>
          <a:cs typeface="+mn-cs"/>
        </a:defRPr>
      </a:lvl5pPr>
      <a:lvl6pPr marL="22860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6pPr>
      <a:lvl7pPr marL="27432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7pPr>
      <a:lvl8pPr marL="32004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8pPr>
      <a:lvl9pPr marL="3657600" indent="-173038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20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052736"/>
            <a:ext cx="8642350" cy="1854200"/>
          </a:xfrm>
        </p:spPr>
        <p:txBody>
          <a:bodyPr vert="horz" wrap="square" lIns="108000" tIns="216000" rIns="108000" bIns="1080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2400"/>
              <a:t> </a:t>
            </a:r>
            <a:br>
              <a:rPr lang="nl-BE" sz="2400"/>
            </a:br>
            <a:r>
              <a:rPr lang="nl-BE"/>
              <a:t>International Social Security Association</a:t>
            </a:r>
            <a:br>
              <a:rPr lang="nl-BE"/>
            </a:br>
            <a:r>
              <a:rPr lang="nl-BE"/>
              <a:t/>
            </a:r>
            <a:br>
              <a:rPr lang="nl-BE"/>
            </a:br>
            <a:r>
              <a:rPr lang="nl-BE" sz="2000" b="0" i="1"/>
              <a:t>Een gemeenschap, een expertise en een dienstverlening voor excellentie in de sociale zekerheid</a:t>
            </a:r>
            <a:r>
              <a:rPr lang="nl-BE" sz="2800"/>
              <a:t/>
            </a:r>
            <a:br>
              <a:rPr lang="nl-BE" sz="2800"/>
            </a:br>
            <a:r>
              <a:rPr lang="nl-BE" sz="2400" b="0"/>
              <a:t> </a:t>
            </a:r>
            <a:br>
              <a:rPr lang="nl-BE" sz="2400" b="0"/>
            </a:br>
            <a:endParaRPr lang="nl-BE" sz="2400" b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0825" y="3618450"/>
            <a:ext cx="8642350" cy="12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108000" bIns="108000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31564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33" y="4455234"/>
            <a:ext cx="2056538" cy="144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0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0E0A18D2-1CF4-4DEC-8F7B-C19F341EFB95}" type="datetime1">
              <a:rPr lang="en-GB" altLang="en-US" sz="900" b="0" smtClean="0">
                <a:solidFill>
                  <a:srgbClr val="999999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03/12/2018</a:t>
            </a:fld>
            <a:endParaRPr lang="en-GB" altLang="en-US" sz="900" b="0" smtClean="0">
              <a:solidFill>
                <a:srgbClr val="999999"/>
              </a:solidFill>
            </a:endParaRPr>
          </a:p>
        </p:txBody>
      </p:sp>
      <p:sp>
        <p:nvSpPr>
          <p:cNvPr id="1003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0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A43262A2-359F-4191-9791-A262F519F701}" type="slidenum">
              <a:rPr lang="en-US" altLang="en-US" sz="900" b="0" smtClean="0">
                <a:solidFill>
                  <a:srgbClr val="999999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en-US" sz="900" b="0" smtClean="0">
              <a:solidFill>
                <a:srgbClr val="999999"/>
              </a:solidFill>
            </a:endParaRPr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141" y="926901"/>
            <a:ext cx="7537450" cy="844550"/>
          </a:xfrm>
        </p:spPr>
        <p:txBody>
          <a:bodyPr/>
          <a:lstStyle/>
          <a:p>
            <a:pPr eaLnBrk="1" hangingPunct="1"/>
            <a:r>
              <a:rPr lang="nl-BE" sz="2600"/>
              <a:t>Bevordering van de sociale zekerheid:</a:t>
            </a:r>
            <a:r>
              <a:rPr lang="nl-BE" sz="2600">
                <a:solidFill>
                  <a:srgbClr val="AFBC22"/>
                </a:solidFill>
              </a:rPr>
              <a:t> </a:t>
            </a:r>
            <a:br>
              <a:rPr lang="nl-BE" sz="2600">
                <a:solidFill>
                  <a:srgbClr val="AFBC22"/>
                </a:solidFill>
              </a:rPr>
            </a:br>
            <a:r>
              <a:rPr lang="nl-BE" sz="2600">
                <a:solidFill>
                  <a:srgbClr val="AFBC22"/>
                </a:solidFill>
              </a:rPr>
              <a:t>de sleutelrol van de administraties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708024" y="2204864"/>
            <a:ext cx="4800079" cy="3316288"/>
          </a:xfrm>
        </p:spPr>
        <p:txBody>
          <a:bodyPr/>
          <a:lstStyle/>
          <a:p>
            <a:pPr marL="342900" indent="-342900">
              <a:defRPr/>
            </a:pPr>
            <a:r>
              <a:rPr lang="nl-BE" b="0"/>
              <a:t>De </a:t>
            </a:r>
            <a:r>
              <a:rPr lang="nl-BE"/>
              <a:t>Duurzame Ontwikkelingsdoelstellingen</a:t>
            </a:r>
            <a:r>
              <a:rPr lang="nl-BE" b="0"/>
              <a:t> die in 2015 door de Verenigde Naties werden aangenomen, omvatten een mondiaal engagement ten voordele van de sociale zekerheid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GB" altLang="fr-FR" b="0" dirty="0"/>
          </a:p>
          <a:p>
            <a:pPr marL="342900" indent="-342900">
              <a:defRPr/>
            </a:pPr>
            <a:r>
              <a:rPr lang="nl-BE" b="0"/>
              <a:t>De ISSA bevordert de sleutelrol van de </a:t>
            </a:r>
            <a:r>
              <a:rPr lang="nl-BE"/>
              <a:t>sociale zekerheid en van haar administratie </a:t>
            </a:r>
            <a:r>
              <a:rPr lang="nl-BE" b="0"/>
              <a:t>in de internationale programma’s van sociale bescherming en ontwikkeling</a:t>
            </a:r>
          </a:p>
          <a:p>
            <a:pPr>
              <a:defRPr/>
            </a:pPr>
            <a:endParaRPr lang="en-GB" altLang="en-US" dirty="0" smtClean="0"/>
          </a:p>
        </p:txBody>
      </p:sp>
      <p:pic>
        <p:nvPicPr>
          <p:cNvPr id="26" name="Picture 2" descr="Bildergebnis für un new y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92394"/>
            <a:ext cx="3367418" cy="222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7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143000" y="6618817"/>
            <a:ext cx="1905000" cy="152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36453F6-6A0C-40A3-B762-4E2428F41558}" type="datetime1">
              <a:rPr lang="en-GB" altLang="en-US" sz="90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GB" altLang="en-US" sz="900">
              <a:solidFill>
                <a:srgbClr val="999999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172200" y="6616700"/>
            <a:ext cx="2667000" cy="15451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CD083BB-6843-47C9-AA9B-8FCD953EAD19}" type="slidenum">
              <a:rPr lang="en-US" altLang="en-US" sz="900">
                <a:solidFill>
                  <a:srgbClr val="999999"/>
                </a:solidFill>
              </a:rPr>
              <a:pPr>
                <a:defRPr/>
              </a:pPr>
              <a:t>11</a:t>
            </a:fld>
            <a:endParaRPr lang="en-US" altLang="en-US" sz="900">
              <a:solidFill>
                <a:srgbClr val="99999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6082" y="4221088"/>
            <a:ext cx="7772382" cy="4103687"/>
          </a:xfrm>
        </p:spPr>
        <p:txBody>
          <a:bodyPr/>
          <a:lstStyle/>
          <a:p>
            <a:pPr marL="257175" indent="-257175">
              <a:lnSpc>
                <a:spcPct val="90000"/>
              </a:lnSpc>
              <a:defRPr/>
            </a:pPr>
            <a:r>
              <a:rPr lang="nl-BE" sz="1800" dirty="0"/>
              <a:t>De profielen van de ISSA-landen </a:t>
            </a:r>
            <a:r>
              <a:rPr lang="nl-BE" sz="1800" b="0" dirty="0"/>
              <a:t>bieden unieke en actuele informatie over het </a:t>
            </a:r>
            <a:r>
              <a:rPr lang="nl-BE" sz="1800" b="0" dirty="0" err="1"/>
              <a:t>socialezekerheidssysteem</a:t>
            </a:r>
            <a:r>
              <a:rPr lang="nl-BE" sz="1800" b="0" dirty="0"/>
              <a:t> van 177 landen</a:t>
            </a:r>
          </a:p>
          <a:p>
            <a:pPr marL="257175" indent="-257175">
              <a:lnSpc>
                <a:spcPct val="90000"/>
              </a:lnSpc>
              <a:defRPr/>
            </a:pPr>
            <a:endParaRPr lang="fr-CH" altLang="fr-FR" sz="1800" b="0" dirty="0" smtClean="0"/>
          </a:p>
          <a:p>
            <a:pPr marL="257175" indent="-257175">
              <a:lnSpc>
                <a:spcPct val="90000"/>
              </a:lnSpc>
              <a:defRPr/>
            </a:pPr>
            <a:r>
              <a:rPr lang="nl-BE" sz="1800" b="0" dirty="0"/>
              <a:t>Dekt </a:t>
            </a:r>
            <a:r>
              <a:rPr lang="nl-BE" sz="1800" dirty="0"/>
              <a:t>alle takken van de sociale zekerheid</a:t>
            </a:r>
            <a:r>
              <a:rPr lang="nl-BE" sz="1800" b="0" dirty="0"/>
              <a:t> en bevat informatie over de juridische basis van de stelsels, de dekking, de voorwaarden voor de opening van de rechten, de prestaties en de administratie</a:t>
            </a:r>
          </a:p>
          <a:p>
            <a:pPr marL="257175" indent="-257175">
              <a:lnSpc>
                <a:spcPct val="90000"/>
              </a:lnSpc>
              <a:defRPr/>
            </a:pPr>
            <a:endParaRPr lang="en-GB" altLang="fr-FR" sz="1800" b="0" dirty="0" smtClean="0"/>
          </a:p>
          <a:p>
            <a:pPr marL="257175" indent="-257175">
              <a:lnSpc>
                <a:spcPct val="90000"/>
              </a:lnSpc>
              <a:defRPr/>
            </a:pPr>
            <a:r>
              <a:rPr lang="nl-BE" sz="1800" b="0" dirty="0"/>
              <a:t>Toegankelijk via het </a:t>
            </a:r>
            <a:r>
              <a:rPr lang="nl-BE" sz="1800" dirty="0" err="1"/>
              <a:t>webportaal</a:t>
            </a:r>
            <a:r>
              <a:rPr lang="nl-BE" sz="1800" dirty="0"/>
              <a:t> van de ISSA: www.issa.int/country-profiles</a:t>
            </a:r>
          </a:p>
          <a:p>
            <a:pPr marL="342900" lvl="1" indent="-128588">
              <a:lnSpc>
                <a:spcPct val="90000"/>
              </a:lnSpc>
              <a:buNone/>
              <a:defRPr/>
            </a:pPr>
            <a:endParaRPr lang="en-GB" altLang="fr-FR" sz="1800" dirty="0"/>
          </a:p>
          <a:p>
            <a:pPr marL="257175" indent="-257175">
              <a:defRPr/>
            </a:pPr>
            <a:endParaRPr lang="en-GB" altLang="en-US" sz="1800" b="0" dirty="0"/>
          </a:p>
        </p:txBody>
      </p:sp>
      <p:sp>
        <p:nvSpPr>
          <p:cNvPr id="10" name="Rectangle 9"/>
          <p:cNvSpPr/>
          <p:nvPr/>
        </p:nvSpPr>
        <p:spPr>
          <a:xfrm>
            <a:off x="162531" y="883601"/>
            <a:ext cx="5011313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BE" sz="2600" b="1" dirty="0">
                <a:solidFill>
                  <a:srgbClr val="569BBE"/>
                </a:solidFill>
              </a:rPr>
              <a:t>Profielen van de ISSA-landen</a:t>
            </a:r>
          </a:p>
          <a:p>
            <a:pPr eaLnBrk="1" hangingPunct="1"/>
            <a:r>
              <a:rPr lang="nl-BE" sz="2600" b="1" dirty="0">
                <a:solidFill>
                  <a:srgbClr val="AFBC22"/>
                </a:solidFill>
                <a:latin typeface="+mn-lt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10" y="1776153"/>
            <a:ext cx="1674026" cy="21663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22938"/>
            <a:ext cx="3742313" cy="313980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0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31" y="2617427"/>
            <a:ext cx="265747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910C3BF-8E2E-4911-9FE0-E77A3DED99BD}" type="datetime1">
              <a:rPr lang="en-GB" altLang="en-US" sz="90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GB" altLang="en-US" sz="900">
              <a:solidFill>
                <a:srgbClr val="999999"/>
              </a:solidFill>
            </a:endParaRPr>
          </a:p>
        </p:txBody>
      </p:sp>
      <p:sp>
        <p:nvSpPr>
          <p:cNvPr id="120836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542BB0-4C1D-4B98-8567-E3EEE3897509}" type="slidenum">
              <a:rPr lang="en-US" altLang="en-US" sz="900">
                <a:solidFill>
                  <a:srgbClr val="999999"/>
                </a:solidFill>
              </a:rPr>
              <a:pPr/>
              <a:t>12</a:t>
            </a:fld>
            <a:endParaRPr lang="en-US" altLang="en-US" sz="900">
              <a:solidFill>
                <a:srgbClr val="999999"/>
              </a:solidFill>
            </a:endParaRPr>
          </a:p>
        </p:txBody>
      </p:sp>
      <p:sp>
        <p:nvSpPr>
          <p:cNvPr id="98323" name="TextBox 17"/>
          <p:cNvSpPr txBox="1">
            <a:spLocks noChangeArrowheads="1"/>
          </p:cNvSpPr>
          <p:nvPr/>
        </p:nvSpPr>
        <p:spPr bwMode="auto">
          <a:xfrm>
            <a:off x="0" y="1730263"/>
            <a:ext cx="323413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nl-BE" sz="1800" b="1" dirty="0">
                <a:solidFill>
                  <a:srgbClr val="807F83"/>
                </a:solidFill>
              </a:rPr>
              <a:t>Regionale fora van de sociale zekerheid</a:t>
            </a:r>
          </a:p>
          <a:p>
            <a:pPr algn="r"/>
            <a:r>
              <a:rPr lang="nl-BE" b="1" dirty="0">
                <a:solidFill>
                  <a:srgbClr val="569BBE"/>
                </a:solidFill>
              </a:rPr>
              <a:t>Afrika - Ethiopië</a:t>
            </a:r>
          </a:p>
          <a:p>
            <a:pPr algn="r"/>
            <a:r>
              <a:rPr lang="nl-BE" b="1" dirty="0">
                <a:solidFill>
                  <a:srgbClr val="569BBE"/>
                </a:solidFill>
              </a:rPr>
              <a:t>23 - 25 oktober 2017</a:t>
            </a:r>
          </a:p>
          <a:p>
            <a:pPr algn="r"/>
            <a:endParaRPr lang="fr-FR" altLang="fr-FR" dirty="0" smtClean="0">
              <a:solidFill>
                <a:srgbClr val="569BBE"/>
              </a:solidFill>
            </a:endParaRPr>
          </a:p>
          <a:p>
            <a:pPr algn="r"/>
            <a:r>
              <a:rPr lang="nl-BE" b="1" dirty="0">
                <a:solidFill>
                  <a:srgbClr val="569BBE"/>
                </a:solidFill>
              </a:rPr>
              <a:t>Amerika - Uruguay</a:t>
            </a:r>
          </a:p>
          <a:p>
            <a:pPr algn="r"/>
            <a:r>
              <a:rPr lang="nl-BE" b="1" dirty="0">
                <a:solidFill>
                  <a:srgbClr val="569BBE"/>
                </a:solidFill>
              </a:rPr>
              <a:t>22 - 24 november 2017</a:t>
            </a:r>
          </a:p>
          <a:p>
            <a:pPr algn="r"/>
            <a:endParaRPr lang="fr-FR" altLang="fr-FR" dirty="0" smtClean="0">
              <a:solidFill>
                <a:srgbClr val="569BBE"/>
              </a:solidFill>
            </a:endParaRPr>
          </a:p>
          <a:p>
            <a:pPr algn="r"/>
            <a:r>
              <a:rPr lang="nl-BE" b="1" dirty="0">
                <a:solidFill>
                  <a:srgbClr val="569BBE"/>
                </a:solidFill>
              </a:rPr>
              <a:t>Azië en Grote Oceaan - Maleisië</a:t>
            </a:r>
          </a:p>
          <a:p>
            <a:pPr algn="r"/>
            <a:r>
              <a:rPr lang="nl-BE" b="1" dirty="0">
                <a:solidFill>
                  <a:srgbClr val="569BBE"/>
                </a:solidFill>
              </a:rPr>
              <a:t>2 - 4 oktober 2018</a:t>
            </a:r>
          </a:p>
          <a:p>
            <a:pPr algn="r"/>
            <a:endParaRPr lang="fr-FR" altLang="fr-FR" b="1" dirty="0" smtClean="0">
              <a:solidFill>
                <a:srgbClr val="569BBE"/>
              </a:solidFill>
            </a:endParaRPr>
          </a:p>
          <a:p>
            <a:pPr algn="r"/>
            <a:r>
              <a:rPr lang="nl-BE" b="1" dirty="0">
                <a:solidFill>
                  <a:srgbClr val="569BBE"/>
                </a:solidFill>
              </a:rPr>
              <a:t>Europa </a:t>
            </a:r>
            <a:r>
              <a:rPr lang="nl-BE" dirty="0">
                <a:solidFill>
                  <a:srgbClr val="569BBE"/>
                </a:solidFill>
              </a:rPr>
              <a:t>2019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1531" y="896135"/>
            <a:ext cx="7774885" cy="49244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BE" sz="2600" b="1">
                <a:solidFill>
                  <a:srgbClr val="569BBE"/>
                </a:solidFill>
              </a:rPr>
              <a:t>Internationale ISSA-events</a:t>
            </a:r>
            <a:r>
              <a:rPr lang="nl-BE" sz="2600" b="1"/>
              <a:t/>
            </a:r>
            <a:br>
              <a:rPr lang="nl-BE" sz="2600" b="1"/>
            </a:br>
            <a:r>
              <a:rPr lang="nl-BE" sz="2600" b="1">
                <a:solidFill>
                  <a:srgbClr val="AFBC22"/>
                </a:solidFill>
                <a:latin typeface="Arial"/>
              </a:rPr>
              <a:t>2017-2019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268946" y="1406825"/>
            <a:ext cx="2449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BE" sz="1800" b="1" dirty="0">
                <a:solidFill>
                  <a:srgbClr val="807F83"/>
                </a:solidFill>
              </a:rPr>
              <a:t>Wereldforum van de sociale zekerheid</a:t>
            </a:r>
          </a:p>
          <a:p>
            <a:pPr algn="ctr"/>
            <a:r>
              <a:rPr lang="nl-BE" sz="1800" dirty="0">
                <a:solidFill>
                  <a:srgbClr val="569BBE"/>
                </a:solidFill>
              </a:rPr>
              <a:t>Brussel - België, </a:t>
            </a:r>
            <a:r>
              <a:rPr lang="nl-BE" sz="1800" dirty="0" smtClean="0">
                <a:solidFill>
                  <a:srgbClr val="569BBE"/>
                </a:solidFill>
              </a:rPr>
              <a:t>     14 </a:t>
            </a:r>
            <a:r>
              <a:rPr lang="nl-BE" sz="1800" dirty="0">
                <a:solidFill>
                  <a:srgbClr val="569BBE"/>
                </a:solidFill>
              </a:rPr>
              <a:t>- 18 oktober 2019</a:t>
            </a: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5868144" y="1772816"/>
            <a:ext cx="341184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BE" sz="1800" b="1">
                <a:solidFill>
                  <a:srgbClr val="807F83"/>
                </a:solidFill>
              </a:rPr>
              <a:t>Internationale conferenties</a:t>
            </a:r>
          </a:p>
          <a:p>
            <a:r>
              <a:rPr lang="nl-BE" b="1">
                <a:solidFill>
                  <a:srgbClr val="569BBE"/>
                </a:solidFill>
              </a:rPr>
              <a:t>ICT2018 - Informatie- en Communicatietechnologieën</a:t>
            </a:r>
            <a:r>
              <a:rPr lang="nl-BE">
                <a:solidFill>
                  <a:srgbClr val="569BBE"/>
                </a:solidFill>
              </a:rPr>
              <a:t> </a:t>
            </a:r>
          </a:p>
          <a:p>
            <a:r>
              <a:rPr lang="nl-BE">
                <a:solidFill>
                  <a:srgbClr val="569BBE"/>
                </a:solidFill>
              </a:rPr>
              <a:t>Marokko, 18 - 20 april 2018</a:t>
            </a:r>
          </a:p>
          <a:p>
            <a:endParaRPr lang="fr-CH" altLang="fr-FR" dirty="0" smtClean="0">
              <a:solidFill>
                <a:srgbClr val="569BBE"/>
              </a:solidFill>
            </a:endParaRPr>
          </a:p>
          <a:p>
            <a:r>
              <a:rPr lang="nl-BE" b="1">
                <a:solidFill>
                  <a:srgbClr val="569BBE"/>
                </a:solidFill>
              </a:rPr>
              <a:t>ACT2018 - Actuarissen, statistici en investeringsspecialisten</a:t>
            </a:r>
            <a:br>
              <a:rPr lang="nl-BE" b="1">
                <a:solidFill>
                  <a:srgbClr val="569BBE"/>
                </a:solidFill>
              </a:rPr>
            </a:br>
            <a:r>
              <a:rPr lang="nl-BE">
                <a:solidFill>
                  <a:srgbClr val="569BBE"/>
                </a:solidFill>
              </a:rPr>
              <a:t>Koeweit, 6 - 8 november 2018</a:t>
            </a:r>
          </a:p>
          <a:p>
            <a:endParaRPr lang="fr-CH" altLang="fr-FR" dirty="0" smtClean="0">
              <a:solidFill>
                <a:srgbClr val="569BBE"/>
              </a:solidFill>
            </a:endParaRPr>
          </a:p>
          <a:p>
            <a:r>
              <a:rPr lang="nl-BE" b="1">
                <a:solidFill>
                  <a:srgbClr val="569BBE"/>
                </a:solidFill>
              </a:rPr>
              <a:t>Onderzoek en innovatie</a:t>
            </a:r>
            <a:r>
              <a:rPr lang="nl-BE">
                <a:solidFill>
                  <a:srgbClr val="569BBE"/>
                </a:solidFill>
              </a:rPr>
              <a:t/>
            </a:r>
            <a:br>
              <a:rPr lang="nl-BE">
                <a:solidFill>
                  <a:srgbClr val="569BBE"/>
                </a:solidFill>
              </a:rPr>
            </a:br>
            <a:r>
              <a:rPr lang="nl-BE">
                <a:solidFill>
                  <a:srgbClr val="569BBE"/>
                </a:solidFill>
              </a:rPr>
              <a:t>2019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691680" y="5377571"/>
            <a:ext cx="55446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BE" sz="1800" b="1" dirty="0">
                <a:solidFill>
                  <a:srgbClr val="807F83"/>
                </a:solidFill>
              </a:rPr>
              <a:t>Wereldcongres </a:t>
            </a:r>
          </a:p>
          <a:p>
            <a:pPr algn="ctr"/>
            <a:r>
              <a:rPr lang="nl-BE" sz="1800" b="1" dirty="0">
                <a:solidFill>
                  <a:srgbClr val="807F83"/>
                </a:solidFill>
              </a:rPr>
              <a:t>over veiligheid en </a:t>
            </a:r>
            <a:endParaRPr lang="nl-BE" sz="1800" b="1" dirty="0" smtClean="0">
              <a:solidFill>
                <a:srgbClr val="807F83"/>
              </a:solidFill>
            </a:endParaRPr>
          </a:p>
          <a:p>
            <a:pPr algn="ctr"/>
            <a:r>
              <a:rPr lang="nl-BE" sz="1800" b="1" dirty="0" smtClean="0">
                <a:solidFill>
                  <a:srgbClr val="807F83"/>
                </a:solidFill>
              </a:rPr>
              <a:t>gezondheid op </a:t>
            </a:r>
            <a:r>
              <a:rPr lang="nl-BE" sz="1800" b="1" dirty="0">
                <a:solidFill>
                  <a:srgbClr val="807F83"/>
                </a:solidFill>
              </a:rPr>
              <a:t>het werk </a:t>
            </a:r>
          </a:p>
          <a:p>
            <a:pPr algn="ctr"/>
            <a:r>
              <a:rPr lang="nl-BE" sz="1800" dirty="0">
                <a:solidFill>
                  <a:srgbClr val="569BBE"/>
                </a:solidFill>
              </a:rPr>
              <a:t>Singapore 3 - 6 september 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7" y="5014917"/>
            <a:ext cx="282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1800" b="1" dirty="0">
                <a:solidFill>
                  <a:srgbClr val="807F83"/>
                </a:solidFill>
              </a:rPr>
              <a:t>Regionale technische seminaries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68144" y="5085184"/>
            <a:ext cx="25842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800" b="1">
                <a:solidFill>
                  <a:srgbClr val="807F83"/>
                </a:solidFill>
              </a:rPr>
              <a:t>Academie</a:t>
            </a:r>
            <a:br>
              <a:rPr lang="nl-BE" sz="1800" b="1">
                <a:solidFill>
                  <a:srgbClr val="807F83"/>
                </a:solidFill>
              </a:rPr>
            </a:br>
            <a:r>
              <a:rPr lang="nl-BE" b="1">
                <a:solidFill>
                  <a:srgbClr val="569BBE"/>
                </a:solidFill>
              </a:rPr>
              <a:t>Workshops</a:t>
            </a:r>
          </a:p>
          <a:p>
            <a:r>
              <a:rPr lang="nl-BE" b="1">
                <a:solidFill>
                  <a:srgbClr val="569BBE"/>
                </a:solidFill>
              </a:rPr>
              <a:t>Opleiding met diploma</a:t>
            </a:r>
          </a:p>
        </p:txBody>
      </p:sp>
    </p:spTree>
    <p:extLst>
      <p:ext uri="{BB962C8B-B14F-4D97-AF65-F5344CB8AC3E}">
        <p14:creationId xmlns:p14="http://schemas.microsoft.com/office/powerpoint/2010/main" val="18183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B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028700" y="2780928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-1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BE" sz="4800" b="1">
                <a:solidFill>
                  <a:srgbClr val="FFFFFF"/>
                </a:solidFill>
              </a:rPr>
              <a:t>www.issa.int</a:t>
            </a:r>
          </a:p>
        </p:txBody>
      </p:sp>
      <p:pic>
        <p:nvPicPr>
          <p:cNvPr id="101379" name="Picture 3" descr="ISSA_logo_whit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7527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15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557213" indent="-214313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857250" indent="-17145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200150" indent="-17145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marL="1543050" indent="-17145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fld id="{0C4E007B-6AD0-49E5-B617-AF953EFEEA07}" type="datetime1">
              <a:rPr lang="en-GB" altLang="en-US" sz="675" b="0">
                <a:solidFill>
                  <a:srgbClr val="999999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  <a:defRPr/>
              </a:pPr>
              <a:t>03/12/2018</a:t>
            </a:fld>
            <a:endParaRPr lang="en-GB" altLang="en-US" sz="675" b="0">
              <a:solidFill>
                <a:srgbClr val="999999"/>
              </a:solidFill>
            </a:endParaRPr>
          </a:p>
        </p:txBody>
      </p:sp>
      <p:sp>
        <p:nvSpPr>
          <p:cNvPr id="1884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15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557213" indent="-214313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857250" indent="-17145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200150" indent="-17145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marL="1543050" indent="-171450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15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fld id="{EF598E12-765A-4035-B3D3-4106BC54C4B7}" type="slidenum">
              <a:rPr lang="en-US" altLang="en-US" sz="675" b="0">
                <a:solidFill>
                  <a:srgbClr val="999999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  <a:defRPr/>
              </a:pPr>
              <a:t>2</a:t>
            </a:fld>
            <a:endParaRPr lang="en-US" altLang="en-US" sz="675" b="0">
              <a:solidFill>
                <a:srgbClr val="999999"/>
              </a:solidFill>
            </a:endParaRPr>
          </a:p>
        </p:txBody>
      </p:sp>
      <p:sp>
        <p:nvSpPr>
          <p:cNvPr id="188422" name="Slide Number Placeholder 2"/>
          <p:cNvSpPr txBox="1">
            <a:spLocks/>
          </p:cNvSpPr>
          <p:nvPr/>
        </p:nvSpPr>
        <p:spPr bwMode="auto">
          <a:xfrm>
            <a:off x="5772150" y="5767388"/>
            <a:ext cx="20002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0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  <a:buClrTx/>
              <a:buFontTx/>
              <a:buNone/>
              <a:defRPr/>
            </a:pPr>
            <a:fld id="{03EB2525-4A4C-4335-A3B0-1FEAF30FCF28}" type="slidenum">
              <a:rPr lang="en-US" altLang="en-US" sz="675" b="0">
                <a:solidFill>
                  <a:srgbClr val="999999"/>
                </a:solidFill>
                <a:ea typeface="ＭＳ Ｐゴシック" pitchFamily="34" charset="-128"/>
              </a:rPr>
              <a:pPr algn="r" eaLnBrk="1" hangingPunct="1">
                <a:spcAft>
                  <a:spcPct val="0"/>
                </a:spcAft>
                <a:buClrTx/>
                <a:buFontTx/>
                <a:buNone/>
                <a:defRPr/>
              </a:pPr>
              <a:t>2</a:t>
            </a:fld>
            <a:endParaRPr lang="en-US" altLang="en-US" sz="675" b="0">
              <a:solidFill>
                <a:srgbClr val="999999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05476" y="1500082"/>
            <a:ext cx="2000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2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nl-BE" sz="1200" b="0">
                <a:ea typeface="ＭＳ Ｐゴシック" pitchFamily="34" charset="-128"/>
              </a:rPr>
              <a:t>lidorganisaties</a:t>
            </a:r>
          </a:p>
        </p:txBody>
      </p:sp>
      <p:sp>
        <p:nvSpPr>
          <p:cNvPr id="65543" name="TextBox 10"/>
          <p:cNvSpPr txBox="1">
            <a:spLocks noChangeArrowheads="1"/>
          </p:cNvSpPr>
          <p:nvPr/>
        </p:nvSpPr>
        <p:spPr bwMode="auto">
          <a:xfrm>
            <a:off x="5262867" y="2459232"/>
            <a:ext cx="15081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15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nl-BE" sz="4500">
                <a:solidFill>
                  <a:srgbClr val="AFBC22"/>
                </a:solidFill>
                <a:ea typeface="ＭＳ Ｐゴシック" panose="020B0600070205080204" pitchFamily="34" charset="-128"/>
              </a:rPr>
              <a:t>155</a:t>
            </a:r>
          </a:p>
        </p:txBody>
      </p:sp>
      <p:sp>
        <p:nvSpPr>
          <p:cNvPr id="65544" name="TextBox 11"/>
          <p:cNvSpPr txBox="1">
            <a:spLocks noChangeArrowheads="1"/>
          </p:cNvSpPr>
          <p:nvPr/>
        </p:nvSpPr>
        <p:spPr bwMode="auto">
          <a:xfrm>
            <a:off x="539552" y="4654551"/>
            <a:ext cx="305454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15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nl-BE" sz="4500" dirty="0">
                <a:solidFill>
                  <a:srgbClr val="AFBC22"/>
                </a:solidFill>
                <a:ea typeface="ＭＳ Ｐゴシック" panose="020B0600070205080204" pitchFamily="34" charset="-128"/>
              </a:rPr>
              <a:t>3 biljoen</a:t>
            </a:r>
          </a:p>
        </p:txBody>
      </p:sp>
      <p:sp>
        <p:nvSpPr>
          <p:cNvPr id="65545" name="TextBox 12"/>
          <p:cNvSpPr txBox="1">
            <a:spLocks noChangeArrowheads="1"/>
          </p:cNvSpPr>
          <p:nvPr/>
        </p:nvSpPr>
        <p:spPr bwMode="auto">
          <a:xfrm>
            <a:off x="4246564" y="1387476"/>
            <a:ext cx="1508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15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nl-BE" sz="4500">
                <a:solidFill>
                  <a:srgbClr val="569BBE"/>
                </a:solidFill>
                <a:ea typeface="ＭＳ Ｐゴシック" panose="020B0600070205080204" pitchFamily="34" charset="-128"/>
              </a:rPr>
              <a:t>320</a:t>
            </a: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6705600" y="2550301"/>
            <a:ext cx="1835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2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nl-BE" sz="1200" b="0">
                <a:ea typeface="ＭＳ Ｐゴシック" pitchFamily="34" charset="-128"/>
              </a:rPr>
              <a:t>landen</a:t>
            </a:r>
          </a:p>
        </p:txBody>
      </p:sp>
      <p:cxnSp>
        <p:nvCxnSpPr>
          <p:cNvPr id="15" name="Straight Connector 14"/>
          <p:cNvCxnSpPr>
            <a:cxnSpLocks noChangeShapeType="1"/>
            <a:stCxn id="5" idx="3"/>
          </p:cNvCxnSpPr>
          <p:nvPr/>
        </p:nvCxnSpPr>
        <p:spPr bwMode="auto">
          <a:xfrm>
            <a:off x="5199620" y="3705226"/>
            <a:ext cx="877330" cy="180974"/>
          </a:xfrm>
          <a:prstGeom prst="line">
            <a:avLst/>
          </a:prstGeom>
          <a:noFill/>
          <a:ln w="12700">
            <a:solidFill>
              <a:srgbClr val="AFBC22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3492501" y="4621149"/>
            <a:ext cx="418068" cy="320741"/>
          </a:xfrm>
          <a:prstGeom prst="line">
            <a:avLst/>
          </a:prstGeom>
          <a:noFill/>
          <a:ln w="12700">
            <a:solidFill>
              <a:srgbClr val="AFBC22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1697038" y="5326063"/>
            <a:ext cx="2874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2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nl-BE" sz="1200" b="0">
                <a:ea typeface="ＭＳ Ｐゴシック" pitchFamily="34" charset="-128"/>
              </a:rPr>
              <a:t>personen gedekt door onze lidorganisaties</a:t>
            </a:r>
          </a:p>
        </p:txBody>
      </p:sp>
      <p:sp>
        <p:nvSpPr>
          <p:cNvPr id="65550" name="TextBox 17"/>
          <p:cNvSpPr txBox="1">
            <a:spLocks noChangeArrowheads="1"/>
          </p:cNvSpPr>
          <p:nvPr/>
        </p:nvSpPr>
        <p:spPr bwMode="auto">
          <a:xfrm>
            <a:off x="5651500" y="5157789"/>
            <a:ext cx="15065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15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nl-BE" sz="4500">
                <a:solidFill>
                  <a:srgbClr val="AFBC22"/>
                </a:solidFill>
                <a:ea typeface="ＭＳ Ｐゴシック" panose="020B0600070205080204" pitchFamily="34" charset="-128"/>
              </a:rPr>
              <a:t>42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5166384" y="4696824"/>
            <a:ext cx="588305" cy="665162"/>
          </a:xfrm>
          <a:prstGeom prst="line">
            <a:avLst/>
          </a:prstGeom>
          <a:noFill/>
          <a:ln w="12700">
            <a:solidFill>
              <a:srgbClr val="AFBC22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6405563" y="5329239"/>
            <a:ext cx="2020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2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nl-BE" sz="1200" b="0">
                <a:ea typeface="ＭＳ Ｐゴシック" pitchFamily="34" charset="-128"/>
              </a:rPr>
              <a:t>werknemers binnen het</a:t>
            </a:r>
          </a:p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nl-BE" sz="1200" b="0">
                <a:ea typeface="ＭＳ Ｐゴシック" pitchFamily="34" charset="-128"/>
              </a:rPr>
              <a:t>Algemeen secretariaat</a:t>
            </a: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741266" y="4179889"/>
            <a:ext cx="2606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2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nl-BE" sz="1200" b="0">
                <a:ea typeface="ＭＳ Ｐゴシック" pitchFamily="34" charset="-128"/>
              </a:rPr>
              <a:t>werknemers in onze lidorganisaties</a:t>
            </a:r>
          </a:p>
        </p:txBody>
      </p:sp>
      <p:sp>
        <p:nvSpPr>
          <p:cNvPr id="65554" name="TextBox 21"/>
          <p:cNvSpPr txBox="1">
            <a:spLocks noChangeArrowheads="1"/>
          </p:cNvSpPr>
          <p:nvPr/>
        </p:nvSpPr>
        <p:spPr bwMode="auto">
          <a:xfrm>
            <a:off x="198438" y="3411538"/>
            <a:ext cx="30384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15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nl-BE" sz="4500">
                <a:solidFill>
                  <a:srgbClr val="569BBE"/>
                </a:solidFill>
                <a:ea typeface="ＭＳ Ｐゴシック" panose="020B0600070205080204" pitchFamily="34" charset="-128"/>
              </a:rPr>
              <a:t>3 miljoen</a:t>
            </a:r>
          </a:p>
        </p:txBody>
      </p:sp>
      <p:pic>
        <p:nvPicPr>
          <p:cNvPr id="65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12134" r="9705" b="74611"/>
          <a:stretch>
            <a:fillRect/>
          </a:stretch>
        </p:blipFill>
        <p:spPr bwMode="auto">
          <a:xfrm>
            <a:off x="741265" y="1410669"/>
            <a:ext cx="388143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6" name="TextBox 23"/>
          <p:cNvSpPr txBox="1">
            <a:spLocks noChangeArrowheads="1"/>
          </p:cNvSpPr>
          <p:nvPr/>
        </p:nvSpPr>
        <p:spPr bwMode="auto">
          <a:xfrm>
            <a:off x="6010276" y="3505201"/>
            <a:ext cx="1508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15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15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nl-BE" sz="4500">
                <a:solidFill>
                  <a:srgbClr val="AFBC22"/>
                </a:solidFill>
                <a:ea typeface="ＭＳ Ｐゴシック" panose="020B0600070205080204" pitchFamily="34" charset="-128"/>
              </a:rPr>
              <a:t>17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5293283" y="2971212"/>
            <a:ext cx="453782" cy="240866"/>
          </a:xfrm>
          <a:prstGeom prst="line">
            <a:avLst/>
          </a:prstGeom>
          <a:noFill/>
          <a:ln w="12700">
            <a:solidFill>
              <a:srgbClr val="AFBC22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55"/>
          <p:cNvSpPr txBox="1">
            <a:spLocks noChangeArrowheads="1"/>
          </p:cNvSpPr>
          <p:nvPr/>
        </p:nvSpPr>
        <p:spPr bwMode="auto">
          <a:xfrm>
            <a:off x="6705600" y="3594101"/>
            <a:ext cx="1836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200" b="1">
                <a:solidFill>
                  <a:srgbClr val="807F83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2pPr>
            <a:lvl3pPr marL="1060450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3pPr>
            <a:lvl4pPr marL="1412875"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4pPr>
            <a:lvl5pPr indent="-173038" eaLnBrk="0" hangingPunct="0"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807F83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nl-BE" sz="1200" b="0">
                <a:ea typeface="ＭＳ Ｐゴシック" pitchFamily="34" charset="-128"/>
              </a:rPr>
              <a:t>verbindingsbureaus  </a:t>
            </a:r>
          </a:p>
          <a:p>
            <a:pPr eaLnBrk="1" fontAlgn="auto" hangingPunct="1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nl-BE" sz="1200" b="0">
                <a:ea typeface="ＭＳ Ｐゴシック" pitchFamily="34" charset="-128"/>
              </a:rPr>
              <a:t>wereldwijd</a:t>
            </a:r>
          </a:p>
        </p:txBody>
      </p:sp>
      <p:cxnSp>
        <p:nvCxnSpPr>
          <p:cNvPr id="28" name="Straight Connector 27"/>
          <p:cNvCxnSpPr>
            <a:cxnSpLocks noChangeShapeType="1"/>
            <a:endCxn id="5" idx="1"/>
          </p:cNvCxnSpPr>
          <p:nvPr/>
        </p:nvCxnSpPr>
        <p:spPr bwMode="auto">
          <a:xfrm flipV="1">
            <a:off x="3275013" y="3705226"/>
            <a:ext cx="635556" cy="41274"/>
          </a:xfrm>
          <a:prstGeom prst="line">
            <a:avLst/>
          </a:prstGeom>
          <a:noFill/>
          <a:ln w="12700">
            <a:solidFill>
              <a:srgbClr val="AFBC22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V="1">
            <a:off x="4729680" y="2084026"/>
            <a:ext cx="75167" cy="716163"/>
          </a:xfrm>
          <a:prstGeom prst="line">
            <a:avLst/>
          </a:prstGeom>
          <a:noFill/>
          <a:ln w="12700">
            <a:solidFill>
              <a:srgbClr val="AFBC22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889001" y="722188"/>
            <a:ext cx="7537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2800"/>
              <a:t>De ISSA </a:t>
            </a:r>
            <a:r>
              <a:rPr lang="nl-BE" sz="2800">
                <a:solidFill>
                  <a:srgbClr val="AFBC22"/>
                </a:solidFill>
              </a:rPr>
              <a:t>in het kort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9" y="2876846"/>
            <a:ext cx="1289051" cy="16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868820" y="712788"/>
            <a:ext cx="7537450" cy="844550"/>
          </a:xfrm>
        </p:spPr>
        <p:txBody>
          <a:bodyPr/>
          <a:lstStyle/>
          <a:p>
            <a:r>
              <a:rPr lang="nl-BE" sz="2600"/>
              <a:t>Regionale structuren</a:t>
            </a:r>
          </a:p>
        </p:txBody>
      </p:sp>
      <p:pic>
        <p:nvPicPr>
          <p:cNvPr id="25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4" y="2017713"/>
            <a:ext cx="7559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76825" y="4905375"/>
            <a:ext cx="1295400" cy="3238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Zuidelijk Afrika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503738" y="3870326"/>
            <a:ext cx="690562" cy="3333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Arabische landen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697663" y="4125914"/>
            <a:ext cx="755650" cy="32543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Zuidwest-Azië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3203575" y="3213100"/>
            <a:ext cx="1327150" cy="1666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Algemeen secretariaat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3203575" y="3910014"/>
            <a:ext cx="1049338" cy="395286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West-Afrika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4357689" y="2667000"/>
            <a:ext cx="719137" cy="338138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nl-BE" sz="1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Europees netwerk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410201" y="2967038"/>
            <a:ext cx="576263" cy="16986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Eurazië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537494" y="4437064"/>
            <a:ext cx="1137444" cy="3714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nl-BE" sz="1100" dirty="0">
                <a:solidFill>
                  <a:srgbClr val="000000"/>
                </a:solidFill>
              </a:rPr>
              <a:t>Andeslanden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900113" y="3765550"/>
            <a:ext cx="1274762" cy="769441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Noord- en Midden-Amerika</a:t>
            </a: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3340099" y="4845050"/>
            <a:ext cx="1270001" cy="5270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nl-BE" sz="1100" dirty="0">
                <a:solidFill>
                  <a:srgbClr val="000000"/>
                </a:solidFill>
              </a:rPr>
              <a:t>Portugeestalige landen 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438526" y="3570288"/>
            <a:ext cx="917575" cy="19526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Noord-Afrika</a:t>
            </a: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1763713" y="5064125"/>
            <a:ext cx="1223962" cy="2365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Zuidelijk Zuid-Amerika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7258050" y="3586164"/>
            <a:ext cx="769938" cy="17938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Oost-Azië</a:t>
            </a: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6732588" y="3143250"/>
            <a:ext cx="647700" cy="2984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Chinese leden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5857876" y="3373439"/>
            <a:ext cx="700088" cy="33813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Zuid-Azië</a:t>
            </a: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4139952" y="4467226"/>
            <a:ext cx="820986" cy="4571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Midden-Afrika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5272088" y="4305299"/>
            <a:ext cx="585788" cy="419101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Oost-Afrika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6937374" y="4737101"/>
            <a:ext cx="1090614" cy="2730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10000"/>
              </a:spcAft>
              <a:buClr>
                <a:srgbClr val="AFBC22"/>
              </a:buClr>
              <a:buFont typeface="Wingdings" panose="05000000000000000000" pitchFamily="2" charset="2"/>
              <a:buChar char="n"/>
              <a:defRPr sz="2000" b="1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Aft>
                <a:spcPct val="10000"/>
              </a:spcAft>
              <a:buClr>
                <a:srgbClr val="569BBE"/>
              </a:buClr>
              <a:buFont typeface="Wingdings" panose="05000000000000000000" pitchFamily="2" charset="2"/>
              <a:buChar char="§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173038"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anose="020B0604020202020204" pitchFamily="34" charset="0"/>
              <a:buChar char="−"/>
              <a:defRPr sz="2000">
                <a:solidFill>
                  <a:srgbClr val="807F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r>
              <a:rPr lang="nl-BE" sz="1100">
                <a:solidFill>
                  <a:srgbClr val="000000"/>
                </a:solidFill>
              </a:rPr>
              <a:t>Eilandstaten Grote Oceaan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000" b="1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76C2AFB2-64F9-46A7-A151-67EBCFB84C9B}" type="slidenum">
              <a:rPr lang="en-US" altLang="en-US" sz="900" b="0" smtClean="0">
                <a:solidFill>
                  <a:srgbClr val="999999"/>
                </a:solidFill>
                <a:ea typeface="MS PGothic" pitchFamily="34" charset="-128"/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en-US" sz="900" b="0" smtClean="0">
              <a:solidFill>
                <a:srgbClr val="999999"/>
              </a:solidFill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565" y="2276872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4000">
                <a:solidFill>
                  <a:srgbClr val="FFFFFF"/>
                </a:solidFill>
                <a:ea typeface="Arial"/>
                <a:cs typeface="Arial"/>
              </a:rPr>
              <a:t>Een organisatie van diensten op basis van kennis</a:t>
            </a:r>
          </a:p>
        </p:txBody>
      </p:sp>
      <p:pic>
        <p:nvPicPr>
          <p:cNvPr id="44036" name="Picture 5" descr="ISSA_logo_whit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133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r="6068"/>
          <a:stretch/>
        </p:blipFill>
        <p:spPr bwMode="auto">
          <a:xfrm>
            <a:off x="4572000" y="0"/>
            <a:ext cx="54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4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54306" y="720952"/>
            <a:ext cx="8289694" cy="844550"/>
          </a:xfrm>
        </p:spPr>
        <p:txBody>
          <a:bodyPr/>
          <a:lstStyle/>
          <a:p>
            <a:r>
              <a:rPr lang="nl-BE" sz="2600" b="1">
                <a:solidFill>
                  <a:srgbClr val="AFBC22"/>
                </a:solidFill>
              </a:rPr>
              <a:t>Het excellentiecentrum</a:t>
            </a:r>
            <a:r>
              <a:rPr lang="nl-BE" sz="2600" b="1"/>
              <a:t> van de ISSA </a:t>
            </a:r>
            <a:r>
              <a:rPr lang="nl-BE" sz="2600" b="1">
                <a:solidFill>
                  <a:srgbClr val="AFBC22"/>
                </a:solidFill>
              </a:rPr>
              <a:t/>
            </a:r>
            <a:br>
              <a:rPr lang="nl-BE" sz="2600" b="1">
                <a:solidFill>
                  <a:srgbClr val="AFBC22"/>
                </a:solidFill>
              </a:rPr>
            </a:br>
            <a:endParaRPr lang="nl-BE" sz="2600" b="1">
              <a:solidFill>
                <a:srgbClr val="AFBC22"/>
              </a:solidFill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10000"/>
              </a:spcAft>
              <a:buClr>
                <a:srgbClr val="AFBC22"/>
              </a:buClr>
              <a:buFont typeface="Wingdings" pitchFamily="2" charset="2"/>
              <a:buChar char="n"/>
              <a:defRPr sz="2000" b="1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10000"/>
              </a:spcAft>
              <a:buClr>
                <a:srgbClr val="569BBE"/>
              </a:buClr>
              <a:buFont typeface="Wingdings" pitchFamily="2" charset="2"/>
              <a:buChar char="§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Arial" pitchFamily="34" charset="0"/>
              <a:buChar char="−"/>
              <a:defRPr sz="2000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6E972AFA-97C4-4133-BDA0-CCFD384BD329}" type="slidenum">
              <a:rPr lang="en-US" altLang="en-US" sz="900" b="0" smtClean="0">
                <a:solidFill>
                  <a:srgbClr val="999999"/>
                </a:solidFill>
                <a:ea typeface="MS PGothic" pitchFamily="34" charset="-128"/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en-US" sz="900" b="0" smtClean="0">
              <a:solidFill>
                <a:srgbClr val="999999"/>
              </a:solidFill>
              <a:ea typeface="MS PGothic" pitchFamily="34" charset="-128"/>
            </a:endParaRP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>
          <a:xfrm>
            <a:off x="982834" y="1844824"/>
            <a:ext cx="7537450" cy="3883025"/>
          </a:xfrm>
        </p:spPr>
        <p:txBody>
          <a:bodyPr/>
          <a:lstStyle/>
          <a:p>
            <a:r>
              <a:rPr lang="nl-BE" sz="2200" b="0"/>
              <a:t>Een geheel van diensten om de </a:t>
            </a:r>
            <a:r>
              <a:rPr lang="nl-BE" sz="2200"/>
              <a:t>excellentie </a:t>
            </a:r>
            <a:r>
              <a:rPr lang="nl-BE" sz="2200" b="0"/>
              <a:t>in de socialezekerheidsadministratie te bevorderen </a:t>
            </a:r>
          </a:p>
          <a:p>
            <a:endParaRPr lang="en-US" altLang="en-US" sz="2200" b="0" dirty="0"/>
          </a:p>
          <a:p>
            <a:r>
              <a:rPr lang="nl-BE" sz="2200"/>
              <a:t>Richtsnoeren, goede praktijken en kennis </a:t>
            </a:r>
            <a:r>
              <a:rPr lang="nl-BE" sz="2200" b="0"/>
              <a:t>voor socialezekerheidsorganisaties overal ter wereld</a:t>
            </a:r>
          </a:p>
          <a:p>
            <a:endParaRPr lang="en-US" altLang="en-US" sz="2200" b="0" dirty="0" smtClean="0"/>
          </a:p>
          <a:p>
            <a:r>
              <a:rPr lang="nl-BE" sz="2200">
                <a:solidFill>
                  <a:schemeClr val="tx1">
                    <a:lumMod val="50000"/>
                    <a:lumOff val="50000"/>
                  </a:schemeClr>
                </a:solidFill>
              </a:rPr>
              <a:t>Vorming, technische ondersteuning en wereldwijde erkenning </a:t>
            </a:r>
            <a:r>
              <a:rPr lang="nl-BE" sz="2200" b="0">
                <a:solidFill>
                  <a:schemeClr val="tx1">
                    <a:lumMod val="50000"/>
                    <a:lumOff val="50000"/>
                  </a:schemeClr>
                </a:solidFill>
              </a:rPr>
              <a:t>voor uw socialezekerheidsorganisatie</a:t>
            </a:r>
          </a:p>
        </p:txBody>
      </p:sp>
      <p:pic>
        <p:nvPicPr>
          <p:cNvPr id="7" name="Image 4" descr="COVER-LIGNE-3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3" y="5301208"/>
            <a:ext cx="83724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AECCEE2-A20A-49D7-8E63-0F852979D215}" type="datetime1">
              <a:rPr lang="en-GB" altLang="en-US" sz="900">
                <a:solidFill>
                  <a:schemeClr val="accent1"/>
                </a:solidFill>
              </a:rPr>
              <a:pPr>
                <a:defRPr/>
              </a:pPr>
              <a:t>03/12/2018</a:t>
            </a:fld>
            <a:endParaRPr lang="en-GB" altLang="en-US" sz="900">
              <a:solidFill>
                <a:schemeClr val="accent1"/>
              </a:solidFill>
            </a:endParaRP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64277DC-B39B-49C9-ACAE-7D9A90652231}" type="slidenum">
              <a:rPr lang="en-US" altLang="en-US" sz="90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en-US" altLang="en-US" sz="900">
              <a:solidFill>
                <a:schemeClr val="accent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002367" y="741264"/>
            <a:ext cx="8289694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+mj-lt"/>
                <a:ea typeface="Arial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69BBE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nl-BE" sz="2600" b="1"/>
              <a:t>Het excellentiecentrum van de ISSA </a:t>
            </a:r>
            <a:br>
              <a:rPr lang="nl-BE" sz="2600" b="1"/>
            </a:br>
            <a:r>
              <a:rPr lang="nl-BE" sz="2600" b="1">
                <a:solidFill>
                  <a:srgbClr val="AFBC22"/>
                </a:solidFill>
              </a:rPr>
              <a:t>Kennis en diensten</a:t>
            </a:r>
          </a:p>
        </p:txBody>
      </p:sp>
      <p:pic>
        <p:nvPicPr>
          <p:cNvPr id="13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00" y="1772816"/>
            <a:ext cx="5875082" cy="388302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00" y="1772816"/>
            <a:ext cx="5867400" cy="3914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2852936"/>
            <a:ext cx="1941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nl-BE" b="1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Richtsnoeren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95760" y="2852936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BE" b="1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Academie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9701" y="5013176"/>
            <a:ext cx="1800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BE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Erkenning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0163" y="4979507"/>
            <a:ext cx="1973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BE" b="1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Goede praktijken </a:t>
            </a:r>
          </a:p>
        </p:txBody>
      </p:sp>
    </p:spTree>
    <p:extLst>
      <p:ext uri="{BB962C8B-B14F-4D97-AF65-F5344CB8AC3E}">
        <p14:creationId xmlns:p14="http://schemas.microsoft.com/office/powerpoint/2010/main" val="30531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2652" y="756265"/>
            <a:ext cx="4180953" cy="95410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BE" sz="2800" b="1">
                <a:solidFill>
                  <a:srgbClr val="569BBE"/>
                </a:solidFill>
              </a:rPr>
              <a:t>Tien mondiale uitdagingen </a:t>
            </a:r>
          </a:p>
          <a:p>
            <a:pPr eaLnBrk="1" hangingPunct="1"/>
            <a:r>
              <a:rPr lang="nl-BE" sz="2800" b="1">
                <a:solidFill>
                  <a:srgbClr val="AFBC22"/>
                </a:solidFill>
              </a:rPr>
              <a:t>voor de sociale zekerheid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143000" y="6618817"/>
            <a:ext cx="1905000" cy="152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36453F6-6A0C-40A3-B762-4E2428F41558}" type="datetime1">
              <a:rPr lang="en-GB" altLang="en-US" sz="90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GB" altLang="en-US" sz="900">
              <a:solidFill>
                <a:srgbClr val="999999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172200" y="6616700"/>
            <a:ext cx="2667000" cy="15451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CD083BB-6843-47C9-AA9B-8FCD953EAD19}" type="slidenum">
              <a:rPr lang="en-US" altLang="en-US" sz="900">
                <a:solidFill>
                  <a:srgbClr val="999999"/>
                </a:solidFill>
              </a:rPr>
              <a:pPr>
                <a:defRPr/>
              </a:pPr>
              <a:t>7</a:t>
            </a:fld>
            <a:endParaRPr lang="en-US" altLang="en-US" sz="900">
              <a:solidFill>
                <a:srgbClr val="999999"/>
              </a:solidFill>
            </a:endParaRPr>
          </a:p>
        </p:txBody>
      </p:sp>
      <p:sp>
        <p:nvSpPr>
          <p:cNvPr id="134" name="Content Placeholder 2"/>
          <p:cNvSpPr>
            <a:spLocks noGrp="1"/>
          </p:cNvSpPr>
          <p:nvPr>
            <p:ph idx="1"/>
          </p:nvPr>
        </p:nvSpPr>
        <p:spPr>
          <a:xfrm>
            <a:off x="988286" y="1797596"/>
            <a:ext cx="5183914" cy="33115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fr-CH" altLang="en-US" b="0" dirty="0" smtClean="0"/>
          </a:p>
          <a:p>
            <a:pPr>
              <a:lnSpc>
                <a:spcPct val="110000"/>
              </a:lnSpc>
              <a:defRPr/>
            </a:pPr>
            <a:r>
              <a:rPr lang="nl-BE" b="0"/>
              <a:t>Tendensen, gegevens en analyses</a:t>
            </a:r>
          </a:p>
          <a:p>
            <a:pPr>
              <a:lnSpc>
                <a:spcPct val="110000"/>
              </a:lnSpc>
              <a:defRPr/>
            </a:pPr>
            <a:r>
              <a:rPr lang="nl-BE" b="0"/>
              <a:t>Mondiale en regionale rapporten</a:t>
            </a:r>
          </a:p>
          <a:p>
            <a:pPr>
              <a:lnSpc>
                <a:spcPct val="110000"/>
              </a:lnSpc>
              <a:defRPr/>
            </a:pPr>
            <a:r>
              <a:rPr lang="nl-BE" b="0"/>
              <a:t>Strategische antwoorden van de sociale zekerheid</a:t>
            </a:r>
          </a:p>
          <a:p>
            <a:pPr>
              <a:lnSpc>
                <a:spcPct val="110000"/>
              </a:lnSpc>
              <a:defRPr/>
            </a:pPr>
            <a:endParaRPr lang="fr-CH" altLang="en-US" b="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nl-BE" b="0"/>
              <a:t>www.issa.int/10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0515" y="4509120"/>
            <a:ext cx="8703041" cy="1693578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963614"/>
            <a:ext cx="2217029" cy="3129387"/>
          </a:xfrm>
          <a:prstGeom prst="rect">
            <a:avLst/>
          </a:prstGeom>
          <a:noFill/>
          <a:ln w="9525">
            <a:solidFill>
              <a:srgbClr val="807F83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10 mondiale uitdagingen voor de sociale zekerheid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5263" cy="3883025"/>
          </a:xfrm>
        </p:spPr>
        <p:txBody>
          <a:bodyPr/>
          <a:lstStyle/>
          <a:p>
            <a:r>
              <a:rPr lang="nl-BE" sz="2200" dirty="0"/>
              <a:t> Uitdaging 1	-  De leemtes in de dekking opvullen</a:t>
            </a:r>
          </a:p>
          <a:p>
            <a:r>
              <a:rPr lang="nl-BE" sz="2200" dirty="0"/>
              <a:t> Uitdaging 2	-  De ongelijkheden tijdens de levensloop</a:t>
            </a:r>
          </a:p>
          <a:p>
            <a:r>
              <a:rPr lang="nl-BE" sz="2200" dirty="0"/>
              <a:t> Uitdaging 3	-  De vergrijzing van de bevolking</a:t>
            </a:r>
          </a:p>
          <a:p>
            <a:r>
              <a:rPr lang="nl-BE" sz="2200" dirty="0"/>
              <a:t> Uitdaging 4	-  De jongerentewerkstelling</a:t>
            </a:r>
          </a:p>
          <a:p>
            <a:r>
              <a:rPr lang="nl-BE" sz="2200" dirty="0"/>
              <a:t> Uitdaging 5	-  De arbeidsmarkt en de digitale economie</a:t>
            </a:r>
          </a:p>
          <a:p>
            <a:r>
              <a:rPr lang="nl-BE" sz="2200" dirty="0"/>
              <a:t> Uitdaging 6	-  Gezondheid en langdurige zorg</a:t>
            </a:r>
          </a:p>
          <a:p>
            <a:r>
              <a:rPr lang="nl-BE" sz="2200" dirty="0"/>
              <a:t> Uitdaging 7	-  Nieuwe risico’s, shocks en extreme gebeurtenissen</a:t>
            </a:r>
          </a:p>
          <a:p>
            <a:r>
              <a:rPr lang="nl-BE" sz="2200" dirty="0"/>
              <a:t> Uitdaging 8	-  Bescherming van migrerende werknemers</a:t>
            </a:r>
          </a:p>
          <a:p>
            <a:r>
              <a:rPr lang="nl-BE" sz="2200" dirty="0"/>
              <a:t> Uitdaging 9	-  De technologische transitie</a:t>
            </a:r>
          </a:p>
          <a:p>
            <a:r>
              <a:rPr lang="nl-BE" sz="2200" dirty="0"/>
              <a:t> Uitdaging </a:t>
            </a:r>
            <a:r>
              <a:rPr lang="nl-BE" sz="2200" dirty="0" smtClean="0"/>
              <a:t>10-  </a:t>
            </a:r>
            <a:r>
              <a:rPr lang="nl-BE" sz="2200" dirty="0"/>
              <a:t>De toenemende verwachtingen van de bevolking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7FDFAC-ACB5-4360-B80B-7514BB016274}" type="datetime1">
              <a:rPr lang="en-GB" altLang="en-US" smtClean="0">
                <a:solidFill>
                  <a:srgbClr val="999999"/>
                </a:solidFill>
              </a:rPr>
              <a:pPr>
                <a:defRPr/>
              </a:pPr>
              <a:t>03/12/2018</a:t>
            </a:fld>
            <a:endParaRPr lang="en-GB" altLang="en-US" smtClean="0">
              <a:solidFill>
                <a:srgbClr val="9999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A8576-770F-4C8F-B947-7E69EDA95C39}" type="slidenum">
              <a:rPr lang="en-US" altLang="en-US" smtClean="0">
                <a:solidFill>
                  <a:srgbClr val="999999"/>
                </a:solidFill>
              </a:rPr>
              <a:pPr>
                <a:defRPr/>
              </a:pPr>
              <a:t>8</a:t>
            </a:fld>
            <a:endParaRPr lang="en-US" altLang="en-US" smtClean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8091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7" y="1809514"/>
            <a:ext cx="8050399" cy="4537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5DB0F-39E9-413F-8187-3009A5779DD7}" type="slidenum">
              <a:rPr lang="en-US" altLang="en-US" smtClean="0">
                <a:solidFill>
                  <a:srgbClr val="999999"/>
                </a:solidFill>
              </a:rPr>
              <a:pPr>
                <a:defRPr/>
              </a:pPr>
              <a:t>9</a:t>
            </a:fld>
            <a:endParaRPr lang="en-US" altLang="en-US" smtClean="0">
              <a:solidFill>
                <a:srgbClr val="999999"/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755576" y="764704"/>
            <a:ext cx="864096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BE" sz="2600" dirty="0"/>
              <a:t>Observatorium digitale economie</a:t>
            </a:r>
            <a:br>
              <a:rPr lang="nl-BE" sz="2600" dirty="0"/>
            </a:br>
            <a:r>
              <a:rPr lang="nl-BE" sz="2600" dirty="0">
                <a:solidFill>
                  <a:srgbClr val="AFBC22"/>
                </a:solidFill>
              </a:rPr>
              <a:t>De toekomst van de sociale zekerheid voorbereiden</a:t>
            </a:r>
          </a:p>
        </p:txBody>
      </p:sp>
    </p:spTree>
    <p:extLst>
      <p:ext uri="{BB962C8B-B14F-4D97-AF65-F5344CB8AC3E}">
        <p14:creationId xmlns:p14="http://schemas.microsoft.com/office/powerpoint/2010/main" val="428630867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2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ISSA-standard-PPT-template-no-photos">
  <a:themeElements>
    <a:clrScheme name="ISSA-standard-PPT-template-no-photos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ISSA-standard-PPT-template-no-phot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SA-standard-PPT-template-no-photos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ISSA-standard-PPT-template-no-photos">
  <a:themeElements>
    <a:clrScheme name="ISSA-standard-PPT-template-no-photos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ISSA-standard-PPT-template-no-phot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SA-standard-PPT-template-no-photos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SA-PPT-standard-slide-template">
  <a:themeElements>
    <a:clrScheme name="1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1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ISSA-PPT-standard-slide-template">
  <a:themeElements>
    <a:clrScheme name="1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1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ISSA-PPT-standard-slide-template">
  <a:themeElements>
    <a:clrScheme name="1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1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Arial"/>
      </a:majorFont>
      <a:minorFont>
        <a:latin typeface="Arial"/>
        <a:ea typeface="Geneva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ISSA-standard-PPT-template-no-photos">
  <a:themeElements>
    <a:clrScheme name="ISSA-standard-PPT-template-no-photos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ISSA-standard-PPT-template-no-phot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SA-standard-PPT-template-no-photos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SSA-standard-PPT-template-no-photos">
  <a:themeElements>
    <a:clrScheme name="ISSA-standard-PPT-template-no-photos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ISSA-standard-PPT-template-no-phot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SA-standard-PPT-template-no-photos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ISSA-standard-PPT-template-no-photos">
  <a:themeElements>
    <a:clrScheme name="ISSA-standard-PPT-template-no-photos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ISSA-standard-PPT-template-no-phot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SA-standard-PPT-template-no-photos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PowerPoint-Oslo(Mar17)</Template>
  <TotalTime>988</TotalTime>
  <Words>393</Words>
  <Application>Microsoft Office PowerPoint</Application>
  <PresentationFormat>Diavoorstelling (4:3)</PresentationFormat>
  <Paragraphs>136</Paragraphs>
  <Slides>13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18</vt:i4>
      </vt:variant>
      <vt:variant>
        <vt:lpstr>Diatitels</vt:lpstr>
      </vt:variant>
      <vt:variant>
        <vt:i4>13</vt:i4>
      </vt:variant>
    </vt:vector>
  </HeadingPairs>
  <TitlesOfParts>
    <vt:vector size="31" baseType="lpstr">
      <vt:lpstr>2_ISSA-PPT-standard-slide-template</vt:lpstr>
      <vt:lpstr>1_ISSA-PPT-standard-slide-template</vt:lpstr>
      <vt:lpstr>3_ISSA-PPT-standard-slide-template</vt:lpstr>
      <vt:lpstr>4_ISSA-PPT-standard-slide-template</vt:lpstr>
      <vt:lpstr>3_Blank Presentation</vt:lpstr>
      <vt:lpstr>5_ISSA-PPT-standard-slide-template</vt:lpstr>
      <vt:lpstr>3_ISSA-standard-PPT-template-no-photos</vt:lpstr>
      <vt:lpstr>ISSA-standard-PPT-template-no-photos</vt:lpstr>
      <vt:lpstr>1_ISSA-standard-PPT-template-no-photos</vt:lpstr>
      <vt:lpstr>2_ISSA-standard-PPT-template-no-photos</vt:lpstr>
      <vt:lpstr>4_ISSA-standard-PPT-template-no-photos</vt:lpstr>
      <vt:lpstr>6_ISSA-PPT-standard-slide-template</vt:lpstr>
      <vt:lpstr>7_ISSA-PPT-standard-slide-template</vt:lpstr>
      <vt:lpstr>8_ISSA-PPT-standard-slide-template</vt:lpstr>
      <vt:lpstr>9_ISSA-PPT-standard-slide-template</vt:lpstr>
      <vt:lpstr>10_ISSA-PPT-standard-slide-template</vt:lpstr>
      <vt:lpstr>11_ISSA-PPT-standard-slide-template</vt:lpstr>
      <vt:lpstr>12_ISSA-PPT-standard-slide-template</vt:lpstr>
      <vt:lpstr>  International Social Security Association  Een gemeenschap, een expertise en een dienstverlening voor excellentie in de sociale zekerheid   </vt:lpstr>
      <vt:lpstr>PowerPoint-presentatie</vt:lpstr>
      <vt:lpstr>Regionale structuren</vt:lpstr>
      <vt:lpstr>PowerPoint-presentatie</vt:lpstr>
      <vt:lpstr>Het excellentiecentrum van de ISSA  </vt:lpstr>
      <vt:lpstr>PowerPoint-presentatie</vt:lpstr>
      <vt:lpstr>PowerPoint-presentatie</vt:lpstr>
      <vt:lpstr>10 mondiale uitdagingen voor de sociale zekerheid</vt:lpstr>
      <vt:lpstr>Observatorium digitale economie De toekomst van de sociale zekerheid voorbereiden</vt:lpstr>
      <vt:lpstr>Bevordering van de sociale zekerheid:  de sleutelrol van de administraties</vt:lpstr>
      <vt:lpstr>PowerPoint-presentatie</vt:lpstr>
      <vt:lpstr>PowerPoint-presentatie</vt:lpstr>
      <vt:lpstr>PowerPoint-presentatie</vt:lpstr>
    </vt:vector>
  </TitlesOfParts>
  <Company>ILO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Social Security Association  Community, knowledge and services for excellence in social security   Hans-Horst Konkolewsky Secretary General   Oslo, 16 March 2017</dc:title>
  <dc:creator>Gasser, Fiona</dc:creator>
  <cp:lastModifiedBy>Heymans.r</cp:lastModifiedBy>
  <cp:revision>42</cp:revision>
  <cp:lastPrinted>2018-06-13T16:32:41Z</cp:lastPrinted>
  <dcterms:created xsi:type="dcterms:W3CDTF">2017-03-14T11:29:29Z</dcterms:created>
  <dcterms:modified xsi:type="dcterms:W3CDTF">2018-12-03T08:52:30Z</dcterms:modified>
</cp:coreProperties>
</file>