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662738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20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BF4CB-3BA6-4C54-89BD-20E56E161128}" type="datetimeFigureOut">
              <a:rPr lang="en-GB" smtClean="0"/>
              <a:t>19/07/2013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33F53-2223-41D2-A87C-33961A716E7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446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19/07/2013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07768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19/07/2013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8666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19/07/2013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5395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19/07/2013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6183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19/07/2013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514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19/07/2013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8461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19/07/2013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6757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19/07/2013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69693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19/07/2013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5244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19/07/2013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32296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AE94-E15A-41B5-9B47-F07DDC1B57A9}" type="datetimeFigureOut">
              <a:rPr lang="nl-BE" smtClean="0"/>
              <a:t>19/07/2013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27379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DAE94-E15A-41B5-9B47-F07DDC1B57A9}" type="datetimeFigureOut">
              <a:rPr lang="nl-BE" smtClean="0"/>
              <a:t>19/07/2013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F6831-888B-42DD-9139-D6BCF2E908C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78901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Justitie	</a:t>
            </a:r>
            <a:br>
              <a:rPr lang="nl-BE" dirty="0" smtClean="0"/>
            </a:br>
            <a:r>
              <a:rPr lang="nl-BE" dirty="0" smtClean="0"/>
              <a:t>La </a:t>
            </a:r>
            <a:r>
              <a:rPr lang="nl-BE" dirty="0" err="1" smtClean="0"/>
              <a:t>Justice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Ministerraad 19 juli 2013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1672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Avantages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BE" dirty="0" smtClean="0"/>
              <a:t>Fin d’un système patriarcal</a:t>
            </a:r>
          </a:p>
          <a:p>
            <a:pPr marL="0" indent="0">
              <a:buNone/>
            </a:pPr>
            <a:endParaRPr lang="fr-BE" dirty="0" smtClean="0"/>
          </a:p>
          <a:p>
            <a:r>
              <a:rPr lang="fr-BE" dirty="0" smtClean="0"/>
              <a:t>Fin d’une discrimination</a:t>
            </a:r>
          </a:p>
          <a:p>
            <a:pPr marL="0" indent="0">
              <a:buNone/>
            </a:pPr>
            <a:endParaRPr lang="fr-BE" dirty="0" smtClean="0"/>
          </a:p>
          <a:p>
            <a:r>
              <a:rPr lang="fr-BE" dirty="0" smtClean="0"/>
              <a:t>Un système moderne avec une liberté de choix pour le citoyen </a:t>
            </a:r>
          </a:p>
          <a:p>
            <a:pPr marL="0" indent="0">
              <a:buNone/>
            </a:pPr>
            <a:endParaRPr lang="fr-BE" dirty="0" smtClean="0"/>
          </a:p>
          <a:p>
            <a:r>
              <a:rPr lang="fr-BE" dirty="0" smtClean="0"/>
              <a:t>Les noms de familles qui sont </a:t>
            </a:r>
            <a:r>
              <a:rPr lang="fr-BE" smtClean="0"/>
              <a:t>en voie d’extinction </a:t>
            </a:r>
            <a:r>
              <a:rPr lang="fr-BE" dirty="0" smtClean="0"/>
              <a:t>peuvent ainsi être préservées</a:t>
            </a:r>
          </a:p>
        </p:txBody>
      </p:sp>
    </p:spTree>
    <p:extLst>
      <p:ext uri="{BB962C8B-B14F-4D97-AF65-F5344CB8AC3E}">
        <p14:creationId xmlns:p14="http://schemas.microsoft.com/office/powerpoint/2010/main" val="409741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455" y="-19327"/>
            <a:ext cx="9144000" cy="6858000"/>
          </a:xfrm>
          <a:prstGeom prst="rect">
            <a:avLst/>
          </a:prstGeom>
        </p:spPr>
      </p:pic>
      <p:sp>
        <p:nvSpPr>
          <p:cNvPr id="7" name="Titel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Vrije keuze achternaam</a:t>
            </a:r>
            <a:br>
              <a:rPr lang="nl-BE" dirty="0" smtClean="0"/>
            </a:b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Libre </a:t>
            </a:r>
            <a:r>
              <a:rPr lang="nl-BE" dirty="0" err="1" smtClean="0"/>
              <a:t>choix</a:t>
            </a:r>
            <a:r>
              <a:rPr lang="nl-BE" dirty="0" smtClean="0"/>
              <a:t> du nom de </a:t>
            </a:r>
            <a:r>
              <a:rPr lang="nl-BE" dirty="0" err="1" smtClean="0"/>
              <a:t>famille</a:t>
            </a:r>
            <a:endParaRPr lang="en-GB" dirty="0"/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923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Historiek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BE" dirty="0" smtClean="0"/>
              <a:t>Sinds 13</a:t>
            </a:r>
            <a:r>
              <a:rPr lang="nl-BE" baseline="30000" dirty="0" smtClean="0"/>
              <a:t>de</a:t>
            </a:r>
            <a:r>
              <a:rPr lang="nl-BE" dirty="0" smtClean="0"/>
              <a:t> eeuw</a:t>
            </a:r>
          </a:p>
          <a:p>
            <a:pPr lvl="1"/>
            <a:r>
              <a:rPr lang="nl-BE" dirty="0" smtClean="0"/>
              <a:t>Ontstaan traditie om gebruik te maken van achternamen</a:t>
            </a:r>
          </a:p>
          <a:p>
            <a:pPr lvl="1"/>
            <a:r>
              <a:rPr lang="nl-BE" dirty="0" smtClean="0"/>
              <a:t>Overdracht van vader op zoon/ dochter</a:t>
            </a:r>
          </a:p>
          <a:p>
            <a:pPr lvl="1"/>
            <a:r>
              <a:rPr lang="nl-BE" dirty="0" smtClean="0"/>
              <a:t>Schrijfwijze wijzigde regelmatig</a:t>
            </a:r>
          </a:p>
          <a:p>
            <a:endParaRPr lang="nl-BE" dirty="0"/>
          </a:p>
          <a:p>
            <a:r>
              <a:rPr lang="nl-BE" dirty="0" smtClean="0"/>
              <a:t>1795 Napoleon</a:t>
            </a:r>
          </a:p>
          <a:p>
            <a:pPr lvl="1"/>
            <a:r>
              <a:rPr lang="nl-BE" dirty="0" smtClean="0"/>
              <a:t>Verplichting om een wettelijke naam te dragen en registratie</a:t>
            </a:r>
          </a:p>
          <a:p>
            <a:pPr lvl="1"/>
            <a:r>
              <a:rPr lang="nl-BE" dirty="0" smtClean="0"/>
              <a:t>Spelling van de naam wordt definitief</a:t>
            </a:r>
          </a:p>
          <a:p>
            <a:pPr lvl="1"/>
            <a:r>
              <a:rPr lang="nl-BE" dirty="0" smtClean="0"/>
              <a:t>Naam wordt doorgegeven van vader op kind</a:t>
            </a:r>
          </a:p>
          <a:p>
            <a:pPr lvl="1"/>
            <a:endParaRPr lang="nl-BE" dirty="0" smtClean="0"/>
          </a:p>
          <a:p>
            <a:r>
              <a:rPr lang="nl-BE" dirty="0" smtClean="0"/>
              <a:t>Sindsdien is het systeem niet gewijzigd</a:t>
            </a:r>
          </a:p>
          <a:p>
            <a:endParaRPr lang="nl-BE" dirty="0"/>
          </a:p>
          <a:p>
            <a:pPr marL="0" indent="0">
              <a:buNone/>
            </a:pP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102349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Problématique</a:t>
            </a:r>
            <a:endParaRPr lang="fr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BE" dirty="0" smtClean="0"/>
          </a:p>
          <a:p>
            <a:r>
              <a:rPr lang="fr-BE" dirty="0" smtClean="0"/>
              <a:t>Tradition vieille de plusieurs siècles qui peut poser problème lorsqu’un des parents n’a pas la nationalité belge.</a:t>
            </a:r>
          </a:p>
          <a:p>
            <a:endParaRPr lang="fr-BE" dirty="0" smtClean="0"/>
          </a:p>
          <a:p>
            <a:r>
              <a:rPr lang="fr-BE" dirty="0" smtClean="0"/>
              <a:t>Critique européenne en 2006: la réglementation est discriminatoire</a:t>
            </a:r>
          </a:p>
          <a:p>
            <a:pPr lvl="1"/>
            <a:r>
              <a:rPr lang="fr-BE" dirty="0" smtClean="0"/>
              <a:t>Couple belgo- espagnol qui n’a pas été autorisé à donner un double nom à leur enfant, comme cela est de coutume en Espagne</a:t>
            </a:r>
            <a:br>
              <a:rPr lang="fr-BE" dirty="0" smtClean="0"/>
            </a:br>
            <a:endParaRPr lang="fr-BE" dirty="0" smtClean="0"/>
          </a:p>
          <a:p>
            <a:r>
              <a:rPr lang="fr-BE" dirty="0" smtClean="0"/>
              <a:t>Viviane Reding a lancé récemment une procédure européenne contre la Belgique</a:t>
            </a:r>
          </a:p>
          <a:p>
            <a:pPr marL="0" indent="0">
              <a:buNone/>
            </a:pPr>
            <a:endParaRPr lang="fr-BE" dirty="0" smtClean="0"/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73159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Volledige keuzevrijheid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dirty="0" smtClean="0"/>
              <a:t>De ouders in ons land krijgen de keuze tussen:</a:t>
            </a:r>
          </a:p>
          <a:p>
            <a:pPr lvl="1"/>
            <a:r>
              <a:rPr lang="nl-BE" dirty="0" smtClean="0"/>
              <a:t>de naam van de vader</a:t>
            </a:r>
          </a:p>
          <a:p>
            <a:pPr lvl="1"/>
            <a:r>
              <a:rPr lang="nl-BE" dirty="0"/>
              <a:t>d</a:t>
            </a:r>
            <a:r>
              <a:rPr lang="nl-BE" dirty="0" smtClean="0"/>
              <a:t>e naam van de moeder</a:t>
            </a:r>
          </a:p>
          <a:p>
            <a:pPr lvl="1"/>
            <a:r>
              <a:rPr lang="nl-BE" dirty="0"/>
              <a:t>d</a:t>
            </a:r>
            <a:r>
              <a:rPr lang="nl-BE" dirty="0" smtClean="0"/>
              <a:t>e dubbele naam (met keuze volgorde)</a:t>
            </a:r>
          </a:p>
          <a:p>
            <a:pPr marL="457200" lvl="1" indent="0">
              <a:buNone/>
            </a:pPr>
            <a:endParaRPr lang="nl-BE" dirty="0" smtClean="0"/>
          </a:p>
          <a:p>
            <a:r>
              <a:rPr lang="nl-BE" dirty="0" smtClean="0"/>
              <a:t>Indien de ouders geen keuze maken of niet akkoord geraken : huidig systeem van toepassing</a:t>
            </a:r>
          </a:p>
          <a:p>
            <a:pPr marL="0" indent="0">
              <a:buNone/>
            </a:pPr>
            <a:endParaRPr lang="nl-BE" dirty="0" smtClean="0"/>
          </a:p>
          <a:p>
            <a:r>
              <a:rPr lang="nl-BE" dirty="0" smtClean="0"/>
              <a:t>Ouders krijgen dezelfde mogelijkheden als ouders in Frankrijk en Luxemburg</a:t>
            </a:r>
          </a:p>
        </p:txBody>
      </p:sp>
    </p:spTree>
    <p:extLst>
      <p:ext uri="{BB962C8B-B14F-4D97-AF65-F5344CB8AC3E}">
        <p14:creationId xmlns:p14="http://schemas.microsoft.com/office/powerpoint/2010/main" val="99864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Exemples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Monsieur Peeters et madame Dubois viennent d’avoir une fille Yasmine</a:t>
            </a:r>
          </a:p>
          <a:p>
            <a:r>
              <a:rPr lang="fr-BE" dirty="0" smtClean="0"/>
              <a:t>Comme nom de famille, ils ont le choix entre: </a:t>
            </a:r>
          </a:p>
          <a:p>
            <a:pPr lvl="1"/>
            <a:r>
              <a:rPr lang="fr-BE" dirty="0" smtClean="0"/>
              <a:t>Yasmine Peeters, d’après son père</a:t>
            </a:r>
          </a:p>
          <a:p>
            <a:pPr lvl="1"/>
            <a:r>
              <a:rPr lang="fr-BE" dirty="0" smtClean="0"/>
              <a:t>Yasmine Dubois, d’après sa mère</a:t>
            </a:r>
            <a:endParaRPr lang="nl-BE" dirty="0" smtClean="0"/>
          </a:p>
          <a:p>
            <a:pPr lvl="1"/>
            <a:r>
              <a:rPr lang="fr-BE" dirty="0" smtClean="0"/>
              <a:t>Yasmine Dubois – Peeters</a:t>
            </a:r>
          </a:p>
          <a:p>
            <a:pPr lvl="1"/>
            <a:r>
              <a:rPr lang="fr-BE" dirty="0" smtClean="0"/>
              <a:t>Yasmine Peeters – Dubois</a:t>
            </a:r>
          </a:p>
        </p:txBody>
      </p:sp>
    </p:spTree>
    <p:extLst>
      <p:ext uri="{BB962C8B-B14F-4D97-AF65-F5344CB8AC3E}">
        <p14:creationId xmlns:p14="http://schemas.microsoft.com/office/powerpoint/2010/main" val="407818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Modalités</a:t>
            </a:r>
            <a:r>
              <a:rPr lang="nl-BE" dirty="0" smtClean="0"/>
              <a:t> </a:t>
            </a:r>
            <a:r>
              <a:rPr lang="nl-BE" dirty="0" err="1" smtClean="0"/>
              <a:t>pratiques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 smtClean="0"/>
              <a:t>Entrée en vigueur après approbation du Parlement</a:t>
            </a:r>
          </a:p>
          <a:p>
            <a:endParaRPr lang="fr-BE" dirty="0" smtClean="0"/>
          </a:p>
          <a:p>
            <a:r>
              <a:rPr lang="fr-BE" dirty="0" smtClean="0"/>
              <a:t>Les noms de famille existants ne seront pas modifiés</a:t>
            </a:r>
          </a:p>
          <a:p>
            <a:endParaRPr lang="fr-BE" dirty="0" smtClean="0"/>
          </a:p>
          <a:p>
            <a:r>
              <a:rPr lang="fr-BE" dirty="0" smtClean="0"/>
              <a:t>A la naissance d’un premier enfant un nom est choisi, les sœurs et frères recevront automatiquement le même nom.</a:t>
            </a:r>
          </a:p>
        </p:txBody>
      </p:sp>
    </p:spTree>
    <p:extLst>
      <p:ext uri="{BB962C8B-B14F-4D97-AF65-F5344CB8AC3E}">
        <p14:creationId xmlns:p14="http://schemas.microsoft.com/office/powerpoint/2010/main" val="407818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Vergelijking West- Europa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nl-BE" dirty="0" smtClean="0"/>
              <a:t>België één van de landen met meeste keuzevrijheid</a:t>
            </a:r>
          </a:p>
          <a:p>
            <a:pPr marL="0" indent="0">
              <a:buNone/>
            </a:pPr>
            <a:endParaRPr lang="nl-BE" dirty="0" smtClean="0"/>
          </a:p>
          <a:p>
            <a:r>
              <a:rPr lang="nl-BE" dirty="0" smtClean="0"/>
              <a:t>In Scandinavische landen, Oostenrijk, </a:t>
            </a:r>
            <a:r>
              <a:rPr lang="nl-BE" dirty="0"/>
              <a:t>D</a:t>
            </a:r>
            <a:r>
              <a:rPr lang="nl-BE" dirty="0" smtClean="0"/>
              <a:t>uitsland en Nederland</a:t>
            </a:r>
          </a:p>
          <a:p>
            <a:pPr lvl="1"/>
            <a:r>
              <a:rPr lang="nl-BE" dirty="0" smtClean="0"/>
              <a:t>Keuze tussen naam van de vader of naam van de moeder</a:t>
            </a:r>
          </a:p>
          <a:p>
            <a:pPr lvl="1"/>
            <a:r>
              <a:rPr lang="nl-BE" dirty="0" smtClean="0"/>
              <a:t>Geen dubbele naam</a:t>
            </a:r>
          </a:p>
          <a:p>
            <a:pPr marL="457200" lvl="1" indent="0">
              <a:buNone/>
            </a:pPr>
            <a:endParaRPr lang="nl-BE" dirty="0" smtClean="0"/>
          </a:p>
          <a:p>
            <a:r>
              <a:rPr lang="nl-BE" dirty="0" smtClean="0"/>
              <a:t>Portugal en Spanje: dubbele naam</a:t>
            </a:r>
          </a:p>
          <a:p>
            <a:pPr lvl="1"/>
            <a:r>
              <a:rPr lang="nl-BE" dirty="0" smtClean="0"/>
              <a:t>Portugal: keuzevrijheid volgorde</a:t>
            </a:r>
          </a:p>
          <a:p>
            <a:pPr lvl="1"/>
            <a:r>
              <a:rPr lang="nl-BE" dirty="0" smtClean="0"/>
              <a:t>Spanje: eerste deel van de naam van de vader gevolgd door het eerste deel van de naam van de moeder</a:t>
            </a:r>
          </a:p>
          <a:p>
            <a:pPr lvl="1"/>
            <a:endParaRPr lang="nl-BE" dirty="0" smtClean="0"/>
          </a:p>
          <a:p>
            <a:r>
              <a:rPr lang="nl-BE" dirty="0" smtClean="0"/>
              <a:t>Verenigd Koninkrijk &amp; Ierland: common </a:t>
            </a:r>
            <a:r>
              <a:rPr lang="nl-BE" dirty="0" err="1" smtClean="0"/>
              <a:t>law</a:t>
            </a:r>
            <a:endParaRPr lang="nl-BE" dirty="0" smtClean="0"/>
          </a:p>
          <a:p>
            <a:pPr lvl="1"/>
            <a:r>
              <a:rPr lang="nl-BE" dirty="0" smtClean="0"/>
              <a:t>Volledige keuzevrijheid</a:t>
            </a:r>
          </a:p>
          <a:p>
            <a:pPr lvl="1"/>
            <a:r>
              <a:rPr lang="nl-BE" dirty="0" smtClean="0"/>
              <a:t>In praktijk wordt meestal de naam van de vader gegeven.</a:t>
            </a:r>
          </a:p>
        </p:txBody>
      </p:sp>
    </p:spTree>
    <p:extLst>
      <p:ext uri="{BB962C8B-B14F-4D97-AF65-F5344CB8AC3E}">
        <p14:creationId xmlns:p14="http://schemas.microsoft.com/office/powerpoint/2010/main" val="48005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Uitbreiding bevolkingsregisters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dirty="0" smtClean="0"/>
              <a:t>Jaarlijks 100 000 kinderen geboren</a:t>
            </a:r>
          </a:p>
          <a:p>
            <a:endParaRPr lang="nl-BE" dirty="0" smtClean="0"/>
          </a:p>
          <a:p>
            <a:r>
              <a:rPr lang="nl-BE" dirty="0" smtClean="0"/>
              <a:t>Naam vader zal niet meer automatisch gegeven worden</a:t>
            </a:r>
          </a:p>
          <a:p>
            <a:pPr marL="0" indent="0">
              <a:buNone/>
            </a:pPr>
            <a:endParaRPr lang="nl-BE" dirty="0" smtClean="0"/>
          </a:p>
          <a:p>
            <a:r>
              <a:rPr lang="nl-BE" dirty="0" smtClean="0"/>
              <a:t>31 december 1997: 316.295 familienamen</a:t>
            </a:r>
          </a:p>
          <a:p>
            <a:pPr marL="0" indent="0">
              <a:buNone/>
            </a:pPr>
            <a:endParaRPr lang="nl-BE" dirty="0" smtClean="0"/>
          </a:p>
          <a:p>
            <a:r>
              <a:rPr lang="nl-BE" dirty="0" smtClean="0"/>
              <a:t>Zullen aangevuld worden met nieuwe combinaties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8005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</Words>
  <Application>Microsoft Office PowerPoint</Application>
  <PresentationFormat>Affichage à l'écran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Office Theme</vt:lpstr>
      <vt:lpstr>Justitie  La Justice</vt:lpstr>
      <vt:lpstr>Vrije keuze achternaam  Libre choix du nom de famille</vt:lpstr>
      <vt:lpstr>Historiek</vt:lpstr>
      <vt:lpstr>Problématique</vt:lpstr>
      <vt:lpstr>Volledige keuzevrijheid</vt:lpstr>
      <vt:lpstr>Exemples</vt:lpstr>
      <vt:lpstr>Modalités pratiques</vt:lpstr>
      <vt:lpstr>Vergelijking West- Europa</vt:lpstr>
      <vt:lpstr>Uitbreiding bevolkingsregisters</vt:lpstr>
      <vt:lpstr>Avantages</vt:lpstr>
    </vt:vector>
  </TitlesOfParts>
  <Company>Shared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Trothen Thomas</dc:creator>
  <cp:lastModifiedBy>Springael Christophe</cp:lastModifiedBy>
  <cp:revision>23</cp:revision>
  <cp:lastPrinted>2013-07-18T15:30:33Z</cp:lastPrinted>
  <dcterms:created xsi:type="dcterms:W3CDTF">2012-07-17T15:49:37Z</dcterms:created>
  <dcterms:modified xsi:type="dcterms:W3CDTF">2013-07-19T14:55:24Z</dcterms:modified>
</cp:coreProperties>
</file>