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8" r:id="rId3"/>
    <p:sldId id="376" r:id="rId4"/>
    <p:sldId id="367" r:id="rId5"/>
    <p:sldId id="374" r:id="rId6"/>
    <p:sldId id="363" r:id="rId7"/>
    <p:sldId id="368" r:id="rId8"/>
    <p:sldId id="356" r:id="rId9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e Francesca" initials="PF" lastIdx="2" clrIdx="0">
    <p:extLst>
      <p:ext uri="{19B8F6BF-5375-455C-9EA6-DF929625EA0E}">
        <p15:presenceInfo xmlns:p15="http://schemas.microsoft.com/office/powerpoint/2012/main" userId="S-1-5-21-1882006893-2863013874-4253670075-75306" providerId="AD"/>
      </p:ext>
    </p:extLst>
  </p:cmAuthor>
  <p:cmAuthor id="2" name="Pottiez Florence" initials="PF" lastIdx="6" clrIdx="1">
    <p:extLst>
      <p:ext uri="{19B8F6BF-5375-455C-9EA6-DF929625EA0E}">
        <p15:presenceInfo xmlns:p15="http://schemas.microsoft.com/office/powerpoint/2012/main" userId="S-1-5-21-1882006893-2863013874-4253670075-42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74A"/>
    <a:srgbClr val="AE233B"/>
    <a:srgbClr val="7B1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8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08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4953-DA52-435B-B166-B448069BC17C}" type="datetimeFigureOut">
              <a:rPr lang="fr-BE" smtClean="0"/>
              <a:t>20-09-19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881A6-BE9A-449E-ACDB-D64B63C59D9F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388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FAB5-3877-C342-9427-D542F82F16FD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C7E8D-E263-214B-9112-0508E867CCB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3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3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98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06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89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C7E8D-E263-214B-9112-0508E867CCB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36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54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19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7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19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8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37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7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08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70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40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38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5085-CAB6-DF49-A6AE-73011600F0CB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A3CC-65D0-0445-B77F-EDF02842AB87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1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ium.be/Brex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exit-impact-scan.b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es.belgium.be/fr/douanes_accises/entreprises/brexit/nouvelles/check-list-brex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s.belgium.be/fr/douanes_accises/entreprises/brexit/plus-dinfos/cont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fsca.be/brexit/fr/" TargetMode="External"/><Relationship Id="rId4" Type="http://schemas.openxmlformats.org/officeDocument/2006/relationships/hyperlink" Target="https://economie.fgov.be/fr/themes/entreprises/brexi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664" y="645983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FR" sz="4800" cap="all" dirty="0">
                <a:solidFill>
                  <a:schemeClr val="bg1"/>
                </a:solidFill>
                <a:latin typeface="Venti CF Bold"/>
                <a:cs typeface="Venti CF Bold"/>
              </a:rPr>
              <a:t>Conseil des ministres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6664" y="2764302"/>
            <a:ext cx="8056980" cy="4353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fr-BE" sz="2800" dirty="0">
                <a:solidFill>
                  <a:schemeClr val="bg1"/>
                </a:solidFill>
                <a:latin typeface="Venti CF Bold"/>
              </a:rPr>
              <a:t>Mesures dans le cadre du retrait du Royaume-Uni de l’Union européenne</a:t>
            </a:r>
          </a:p>
          <a:p>
            <a:pPr algn="ctr"/>
            <a:endParaRPr lang="fr-FR" sz="24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664" y="4002826"/>
            <a:ext cx="8056980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BE" sz="2400" cap="all" spc="230" dirty="0">
                <a:solidFill>
                  <a:schemeClr val="bg1"/>
                </a:solidFill>
                <a:latin typeface="Venti CF Light"/>
                <a:cs typeface="Venti CF Light"/>
              </a:rPr>
              <a:t>20 SEPTEMBRE 2019</a:t>
            </a:r>
          </a:p>
          <a:p>
            <a:pPr algn="ctr">
              <a:lnSpc>
                <a:spcPct val="80000"/>
              </a:lnSpc>
            </a:pPr>
            <a:endParaRPr lang="fr-FR" sz="1600" cap="all" spc="230" dirty="0">
              <a:solidFill>
                <a:schemeClr val="bg1"/>
              </a:solidFill>
              <a:latin typeface="Venti CF Light"/>
              <a:cs typeface="Venti CF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208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Décisions législatives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07466" y="1606771"/>
            <a:ext cx="2197671" cy="17324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6BCA0093-2C26-4469-9D6A-90445D614D4A}"/>
              </a:ext>
            </a:extLst>
          </p:cNvPr>
          <p:cNvSpPr txBox="1"/>
          <p:nvPr/>
        </p:nvSpPr>
        <p:spPr>
          <a:xfrm>
            <a:off x="4348855" y="1601867"/>
            <a:ext cx="421335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612000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783450" lvl="1" algn="just">
              <a:buSzPct val="100000"/>
            </a:pPr>
            <a:endParaRPr lang="fr-BE" sz="1200" dirty="0">
              <a:latin typeface="Venti CF Bold"/>
            </a:endParaRPr>
          </a:p>
          <a:p>
            <a:pPr marL="1069200" lvl="1" indent="-285750" algn="just">
              <a:spcBef>
                <a:spcPts val="600"/>
              </a:spcBef>
              <a:buSzPct val="100000"/>
              <a:buFont typeface="Wingdings" charset="2"/>
              <a:buChar char="§"/>
            </a:pPr>
            <a:endParaRPr lang="fr-BE" sz="1200" b="1" dirty="0">
              <a:solidFill>
                <a:srgbClr val="32374A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99386-8DC5-4539-91FF-74CF697658F9}"/>
              </a:ext>
            </a:extLst>
          </p:cNvPr>
          <p:cNvSpPr txBox="1"/>
          <p:nvPr/>
        </p:nvSpPr>
        <p:spPr>
          <a:xfrm>
            <a:off x="581788" y="951741"/>
            <a:ext cx="8121697" cy="391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Calibri"/>
              </a:rPr>
              <a:t>Rappel du Conseil des ministres thématique du 28 mars 2019</a:t>
            </a:r>
          </a:p>
          <a:p>
            <a:endParaRPr lang="fr-FR" sz="1050" b="1" dirty="0">
              <a:solidFill>
                <a:srgbClr val="FF0000"/>
              </a:solidFill>
              <a:cs typeface="Calibri"/>
            </a:endParaRPr>
          </a:p>
          <a:p>
            <a:pPr marL="612000" indent="-285750" algn="just">
              <a:buSzPct val="100000"/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Mesures de préparation prises par le gouvernement fédéral </a:t>
            </a:r>
          </a:p>
          <a:p>
            <a:pPr marL="1069200" lvl="1" indent="-285750" algn="just">
              <a:buSzPct val="100000"/>
              <a:buFont typeface="Wingdings" charset="2"/>
              <a:buChar char="§"/>
            </a:pPr>
            <a:r>
              <a:rPr lang="fr-BE" sz="1050" dirty="0">
                <a:solidFill>
                  <a:srgbClr val="32374A"/>
                </a:solidFill>
                <a:cs typeface="Calibri"/>
              </a:rPr>
              <a:t>Entrée en vigueur uniquement si aucun accord de retrait n’était trouvé entre l’Union européenne et le Royaume-Uni le 31 octobre 2019</a:t>
            </a:r>
          </a:p>
          <a:p>
            <a:pPr marL="1069200" lvl="1" indent="-285750" algn="just">
              <a:buSzPct val="100000"/>
              <a:buFont typeface="Wingdings" charset="2"/>
              <a:buChar char="§"/>
            </a:pPr>
            <a:r>
              <a:rPr lang="fr-BE" sz="1050" dirty="0">
                <a:solidFill>
                  <a:srgbClr val="32374A"/>
                </a:solidFill>
                <a:cs typeface="Calibri"/>
              </a:rPr>
              <a:t>Sous réserve de réciprocité </a:t>
            </a:r>
          </a:p>
          <a:p>
            <a:pPr marL="783450" lvl="1" algn="just">
              <a:buSzPct val="100000"/>
            </a:pPr>
            <a:endParaRPr lang="fr-BE" sz="1050" b="1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Projet de loi relatif au retrait du Royaume-Uni de l’Union européenne</a:t>
            </a:r>
          </a:p>
          <a:p>
            <a:pPr marL="95490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BE" sz="1050" b="1" dirty="0">
                <a:solidFill>
                  <a:srgbClr val="32374A"/>
                </a:solidFill>
                <a:cs typeface="Calibri"/>
              </a:rPr>
              <a:t>Concerne : Droit de séjour, Sécurité sociale, Énergie, Emploi, Assurances, Justice, Intérieur, Finances, Fiscalité</a:t>
            </a:r>
          </a:p>
          <a:p>
            <a:pPr lvl="3"/>
            <a:r>
              <a:rPr lang="fr-BE" sz="1050" b="1" dirty="0">
                <a:solidFill>
                  <a:srgbClr val="FF0000"/>
                </a:solidFill>
                <a:cs typeface="Calibri"/>
              </a:rPr>
              <a:t>Update</a:t>
            </a:r>
            <a:endParaRPr lang="fr-BE" sz="1050" dirty="0">
              <a:solidFill>
                <a:srgbClr val="32374A"/>
              </a:solidFill>
              <a:sym typeface="Symbol" panose="05050102010706020507" pitchFamily="18" charset="2"/>
            </a:endParaRPr>
          </a:p>
          <a:p>
            <a:pPr lvl="3"/>
            <a:r>
              <a:rPr lang="fr-BE" sz="1050" dirty="0">
                <a:solidFill>
                  <a:srgbClr val="32374A"/>
                </a:solidFill>
                <a:sym typeface="Symbol" panose="05050102010706020507" pitchFamily="18" charset="2"/>
              </a:rPr>
              <a:t> </a:t>
            </a:r>
            <a:r>
              <a:rPr lang="fr-BE" sz="1050" dirty="0">
                <a:solidFill>
                  <a:srgbClr val="32374A"/>
                </a:solidFill>
              </a:rPr>
              <a:t>Adoption en plénière du 28/03/2019</a:t>
            </a:r>
          </a:p>
          <a:p>
            <a:pPr marL="1543050" lvl="3" indent="-171450">
              <a:buFont typeface="Symbol" panose="05050102010706020507" pitchFamily="18" charset="2"/>
              <a:buChar char="®"/>
            </a:pPr>
            <a:r>
              <a:rPr lang="fr-FR" sz="1050" dirty="0">
                <a:solidFill>
                  <a:srgbClr val="32374A"/>
                </a:solidFill>
              </a:rPr>
              <a:t>En attente de sanction royale, en fonction de l’issue </a:t>
            </a:r>
          </a:p>
          <a:p>
            <a:pPr lvl="3"/>
            <a:endParaRPr lang="fr-BE" sz="1050" dirty="0">
              <a:solidFill>
                <a:srgbClr val="32374A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 Arrêtés royaux</a:t>
            </a:r>
            <a:endParaRPr lang="fr-FR" b="1" dirty="0">
              <a:solidFill>
                <a:srgbClr val="FF0000"/>
              </a:solidFill>
              <a:cs typeface="Calibri"/>
            </a:endParaRPr>
          </a:p>
          <a:p>
            <a:pPr marL="954900" lvl="1" indent="-171450" algn="just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BE" sz="1050" b="1" dirty="0">
                <a:solidFill>
                  <a:srgbClr val="32374A"/>
                </a:solidFill>
                <a:cs typeface="Calibri"/>
              </a:rPr>
              <a:t> Concerne : Loi Brexit, Emploi, Fonction publique, Santé publique – dispositifs médicaux</a:t>
            </a:r>
          </a:p>
          <a:p>
            <a:pPr lvl="2"/>
            <a:r>
              <a:rPr lang="fr-BE" sz="1050" b="1" dirty="0">
                <a:solidFill>
                  <a:srgbClr val="FF0000"/>
                </a:solidFill>
                <a:cs typeface="Calibri"/>
              </a:rPr>
              <a:t>	Update</a:t>
            </a:r>
            <a:endParaRPr lang="fr-BE" sz="1050" dirty="0">
              <a:solidFill>
                <a:srgbClr val="32374A"/>
              </a:solidFill>
              <a:sym typeface="Symbol" panose="05050102010706020507" pitchFamily="18" charset="2"/>
            </a:endParaRPr>
          </a:p>
          <a:p>
            <a:pPr lvl="2"/>
            <a:r>
              <a:rPr lang="fr-BE" sz="1050" dirty="0">
                <a:solidFill>
                  <a:srgbClr val="32374A"/>
                </a:solidFill>
                <a:sym typeface="Symbol" panose="05050102010706020507" pitchFamily="18" charset="2"/>
              </a:rPr>
              <a:t>	 </a:t>
            </a:r>
            <a:r>
              <a:rPr lang="fr-FR" sz="1050" dirty="0">
                <a:solidFill>
                  <a:srgbClr val="32374A"/>
                </a:solidFill>
              </a:rPr>
              <a:t>En attente de sanction royale, en fonction de l’issue </a:t>
            </a:r>
            <a:endParaRPr lang="de-DE" b="1" dirty="0">
              <a:solidFill>
                <a:srgbClr val="32374A"/>
              </a:solidFill>
              <a:cs typeface="Calibri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208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8782" y="1168723"/>
            <a:ext cx="857032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Au niveau européen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sz="14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 À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disposition des citoyens et entreprises 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Mise à disposition du </a:t>
            </a:r>
            <a:r>
              <a:rPr lang="fr-BE" sz="1400" i="1" dirty="0">
                <a:solidFill>
                  <a:srgbClr val="32374A"/>
                </a:solidFill>
                <a:cs typeface="Calibri"/>
              </a:rPr>
              <a:t>Europe Direct Call Centre 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Appel gratuit au 800 67 89 10 11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Depuis n'importe quel pays de l’UE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De 9h00 à 18h00 les jours ouvrables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Dans n'importe quelle langue officielle de l’UE</a:t>
            </a:r>
          </a:p>
          <a:p>
            <a:pPr marL="1657350" lvl="3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BE" sz="1400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sz="1400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 À</a:t>
            </a:r>
            <a:r>
              <a:rPr lang="fr-BE" sz="1400" dirty="0">
                <a:solidFill>
                  <a:srgbClr val="32374A"/>
                </a:solidFill>
                <a:cs typeface="Calibri"/>
              </a:rPr>
              <a:t> disposition des autorités des Etats Membres </a:t>
            </a:r>
          </a:p>
          <a:p>
            <a:pPr marL="1200150" lvl="2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400" dirty="0">
                <a:solidFill>
                  <a:srgbClr val="32374A"/>
                </a:solidFill>
                <a:cs typeface="Calibri"/>
              </a:rPr>
              <a:t>Mise en place d’un call center central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3339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452" y="1153739"/>
            <a:ext cx="8264789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Au niveau fédéral belge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 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Depuis le 21 février 2019, 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m</a:t>
            </a:r>
            <a:r>
              <a:rPr lang="fr-BE" b="1" dirty="0">
                <a:solidFill>
                  <a:srgbClr val="32374A"/>
                </a:solidFill>
                <a:cs typeface="Calibri"/>
              </a:rPr>
              <a:t>ise en place d’un portail Brexit unique via le site des autorités fédérales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 : </a:t>
            </a:r>
            <a:r>
              <a:rPr lang="fr-BE" i="1" dirty="0">
                <a:solidFill>
                  <a:srgbClr val="32374A"/>
                </a:solidFill>
                <a:cs typeface="Calibri"/>
                <a:hlinkClick r:id="rId3"/>
              </a:rPr>
              <a:t>www.belgium.be/Brexit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8063B-FBB3-4289-B132-46E70C6B2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6" t="9628" r="66277" b="47072"/>
          <a:stretch/>
        </p:blipFill>
        <p:spPr>
          <a:xfrm>
            <a:off x="1565158" y="2045347"/>
            <a:ext cx="6013682" cy="24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0452" y="1153739"/>
            <a:ext cx="8264789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Active campagne de sensibilisation 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  <a:cs typeface="Calibri"/>
                <a:sym typeface="Symbol" panose="05050102010706020507" pitchFamily="18" charset="2"/>
              </a:rPr>
              <a:t>									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BE" sz="1200" b="1" dirty="0">
                <a:solidFill>
                  <a:schemeClr val="accent1">
                    <a:lumMod val="50000"/>
                  </a:schemeClr>
                </a:solidFill>
              </a:rPr>
              <a:t>Les Affaires étrangères ont donné l’impulsion à une série d'événements visant à communiquer sur le Brexit, entre autres 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Visite de la Secrétaire-générale adjointe de la Commission européenne Céline </a:t>
            </a:r>
            <a:r>
              <a:rPr lang="fr-BE" sz="1200" dirty="0" err="1">
                <a:solidFill>
                  <a:schemeClr val="accent1">
                    <a:lumMod val="50000"/>
                  </a:schemeClr>
                </a:solidFill>
              </a:rPr>
              <a:t>Gauer</a:t>
            </a: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 et son équipe </a:t>
            </a:r>
            <a:r>
              <a:rPr lang="fr-BE" sz="1200" i="1" dirty="0">
                <a:solidFill>
                  <a:schemeClr val="accent1">
                    <a:lumMod val="50000"/>
                  </a:schemeClr>
                </a:solidFill>
              </a:rPr>
              <a:t>Preparedness</a:t>
            </a: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 : sensibilisation aux acteurs concernés sur les préparatifs belges et européens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Nombreuses activités d’informations auprès des entreprises et des stakeholders (ex: concertations avec les fédérations sectorielles en coopération avec le SPF Economie en mars puis en septembre 2018)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Organisation par l’Ambassade de Belgique à Londres de sessions d'information auprès des Belges résidents au Royaume-Uni (en coopération avec la Commission européenne)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Briefings presse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200" dirty="0">
                <a:solidFill>
                  <a:schemeClr val="accent1">
                    <a:lumMod val="50000"/>
                  </a:schemeClr>
                </a:solidFill>
              </a:rPr>
              <a:t>...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1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4609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8051" y="1059869"/>
            <a:ext cx="3793552" cy="31070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Publications de FAQ </a:t>
            </a:r>
            <a:r>
              <a:rPr lang="fr-BE" b="1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Finances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Économie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Office des étrangers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Affaires étrangères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Sécurité sociale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AFMPS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AFSCA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Mobilité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Justice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9E7217D7-04A8-4D92-B8BE-3EC14F245783}"/>
              </a:ext>
            </a:extLst>
          </p:cNvPr>
          <p:cNvSpPr txBox="1"/>
          <p:nvPr/>
        </p:nvSpPr>
        <p:spPr>
          <a:xfrm>
            <a:off x="4127383" y="1059869"/>
            <a:ext cx="4806892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Développement d’outils d’information à disposition du secteur privé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endParaRPr lang="fr-BE" b="1" dirty="0">
              <a:solidFill>
                <a:srgbClr val="32374A"/>
              </a:solidFill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dirty="0">
                <a:solidFill>
                  <a:srgbClr val="32374A"/>
                </a:solidFill>
                <a:cs typeface="Calibri"/>
              </a:rPr>
              <a:t>Brexit Impact Scan (</a:t>
            </a:r>
            <a:r>
              <a:rPr lang="fr-BE" dirty="0">
                <a:solidFill>
                  <a:srgbClr val="3237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BE" dirty="0">
                <a:solidFill>
                  <a:srgbClr val="32374A"/>
                </a:solidFill>
                <a:cs typeface="Calibri"/>
              </a:rPr>
              <a:t>conomie)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3"/>
              </a:rPr>
              <a:t>https://brexit-impact-scan.be/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dirty="0">
                <a:solidFill>
                  <a:srgbClr val="32374A"/>
                </a:solidFill>
                <a:cs typeface="Calibri"/>
              </a:rPr>
              <a:t>Check-list Brexit (Finances)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4"/>
              </a:rPr>
              <a:t>https://finances.belgium.be/fr/douanes_accises/entreprises/brexit/nouvelles/check-list-brexit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388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51400"/>
            <a:ext cx="9144000" cy="292100"/>
          </a:xfrm>
          <a:prstGeom prst="rect">
            <a:avLst/>
          </a:prstGeom>
          <a:solidFill>
            <a:srgbClr val="32374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2374A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11631" y="4851400"/>
            <a:ext cx="1320737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#begov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360000"/>
            <a:r>
              <a:rPr lang="fr-FR" sz="900" cap="all" dirty="0">
                <a:solidFill>
                  <a:schemeClr val="bg1"/>
                </a:solidFill>
                <a:latin typeface="Venti CF Medium"/>
                <a:cs typeface="Venti CF Medium"/>
              </a:rPr>
              <a:t>Gouvernement fédéral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36486" y="4851400"/>
            <a:ext cx="2107514" cy="292100"/>
          </a:xfrm>
          <a:prstGeom prst="rect">
            <a:avLst/>
          </a:prstGeom>
          <a:noFill/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r>
              <a:rPr lang="fr-FR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F</a:t>
            </a:r>
            <a:r>
              <a:rPr lang="nl-BE" sz="900" cap="all" spc="50" dirty="0">
                <a:solidFill>
                  <a:schemeClr val="bg1"/>
                </a:solidFill>
                <a:latin typeface="Venti CF Medium"/>
                <a:cs typeface="Venti CF Medium"/>
              </a:rPr>
              <a:t>ederale regering</a:t>
            </a:r>
            <a:endParaRPr lang="fr-FR" sz="900" cap="all" spc="50" dirty="0">
              <a:solidFill>
                <a:schemeClr val="bg1"/>
              </a:solidFill>
              <a:latin typeface="Venti CF Medium"/>
              <a:cs typeface="Venti CF Medium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4991" y="439081"/>
            <a:ext cx="7394016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fi-FI" sz="4000" cap="all" dirty="0">
                <a:solidFill>
                  <a:srgbClr val="32374A"/>
                </a:solidFill>
                <a:latin typeface="Venti CF Bold"/>
                <a:cs typeface="Venti CF Bold"/>
              </a:rPr>
              <a:t>COMMUNICATION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8782" y="1168723"/>
            <a:ext cx="8570326" cy="28060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fr-BE" b="1" dirty="0">
                <a:solidFill>
                  <a:srgbClr val="32374A"/>
                </a:solidFill>
                <a:cs typeface="Calibri"/>
              </a:rPr>
              <a:t>Mise en place d’un centre de contact Brexit </a:t>
            </a: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sym typeface="Symbol" panose="05050102010706020507" pitchFamily="18" charset="2"/>
              </a:rPr>
              <a:t>					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Finances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3"/>
              </a:rPr>
              <a:t>https://finances.belgium.be/fr/douanes_accises/entreprises/brexit/plus-dinfos/contact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Économie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4"/>
              </a:rPr>
              <a:t>https://economie.fgov.be/fr/themes/entreprises/brexit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32374A"/>
                </a:solidFill>
                <a:cs typeface="Calibri"/>
              </a:rPr>
              <a:t>AFSCA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fr-BE" dirty="0">
                <a:solidFill>
                  <a:srgbClr val="32374A"/>
                </a:solidFill>
                <a:cs typeface="Calibri"/>
                <a:hlinkClick r:id="rId5"/>
              </a:rPr>
              <a:t>http://www.afsca.be/brexit/fr/</a:t>
            </a:r>
            <a:endParaRPr lang="fr-BE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BE" dirty="0">
              <a:solidFill>
                <a:srgbClr val="32374A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DE" sz="100" b="1" dirty="0">
              <a:solidFill>
                <a:srgbClr val="32374A"/>
              </a:solidFill>
              <a:cs typeface="Calibri"/>
            </a:endParaRPr>
          </a:p>
          <a:p>
            <a:pPr algn="just"/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  <a:p>
            <a:pPr marL="171450" indent="-171450" algn="just">
              <a:buFont typeface="Symbol" panose="05050102010706020507" pitchFamily="18" charset="2"/>
              <a:buChar char="®"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6232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46664" y="645983"/>
            <a:ext cx="8056980" cy="293948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nti CF Bold"/>
                <a:ea typeface="+mn-ea"/>
                <a:cs typeface="Venti CF Bold"/>
              </a:rPr>
              <a:t>Conseil des ministres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6664" y="2764302"/>
            <a:ext cx="8056980" cy="4353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nti CF Bold"/>
                <a:ea typeface="+mn-ea"/>
                <a:cs typeface="+mn-cs"/>
              </a:rPr>
              <a:t>Mesures dans le cadre du retrait du Royaume-Uni de l’Union européenne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all" spc="2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nti CF Light"/>
              <a:ea typeface="+mn-ea"/>
              <a:cs typeface="Venti CF Ligh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6664" y="4002826"/>
            <a:ext cx="8056980" cy="7146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all" spc="2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nti CF Light"/>
                <a:ea typeface="+mn-ea"/>
                <a:cs typeface="Venti CF Light"/>
              </a:rPr>
              <a:t>20 SEPTEMBRE 2019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all" spc="2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nti CF Light"/>
              <a:ea typeface="+mn-ea"/>
              <a:cs typeface="Venti CF Light"/>
            </a:endParaRPr>
          </a:p>
        </p:txBody>
      </p:sp>
    </p:spTree>
    <p:extLst>
      <p:ext uri="{BB962C8B-B14F-4D97-AF65-F5344CB8AC3E}">
        <p14:creationId xmlns:p14="http://schemas.microsoft.com/office/powerpoint/2010/main" val="713161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On-screen Show (16:9)</PresentationFormat>
  <Paragraphs>192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Venti CF Bold</vt:lpstr>
      <vt:lpstr>Venti CF Light</vt:lpstr>
      <vt:lpstr>Venti CF Medium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Maurane</dc:creator>
  <cp:keywords/>
  <dc:description/>
  <cp:lastModifiedBy>Ferri Thomas</cp:lastModifiedBy>
  <cp:revision>427</cp:revision>
  <cp:lastPrinted>2017-07-27T07:46:19Z</cp:lastPrinted>
  <dcterms:created xsi:type="dcterms:W3CDTF">2016-08-02T14:13:28Z</dcterms:created>
  <dcterms:modified xsi:type="dcterms:W3CDTF">2019-09-20T08:48:14Z</dcterms:modified>
  <cp:category/>
</cp:coreProperties>
</file>