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CEEC4DE-D825-4B81-8FFB-1E994FC67165}">
          <p14:sldIdLst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7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7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9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1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9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1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9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5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4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6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755E1-02A5-43FA-A202-04A7F37D300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EE362-9370-4CCC-9A4F-A8422FD72E8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1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/>
            </a:r>
            <a:br>
              <a:rPr lang="fr-BE" dirty="0" smtClean="0"/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BE" sz="6000" b="1" dirty="0" err="1" smtClean="0"/>
              <a:t>Gezinsbijslagen</a:t>
            </a:r>
            <a:r>
              <a:rPr lang="fr-BE" sz="6000" b="1" dirty="0" smtClean="0"/>
              <a:t/>
            </a:r>
            <a:br>
              <a:rPr lang="fr-BE" sz="6000" b="1" dirty="0" smtClean="0"/>
            </a:br>
            <a:r>
              <a:rPr lang="fr-BE" sz="4900" b="1" dirty="0" err="1" smtClean="0"/>
              <a:t>Overdracht</a:t>
            </a:r>
            <a:r>
              <a:rPr lang="fr-BE" sz="4900" b="1" dirty="0" smtClean="0"/>
              <a:t> en </a:t>
            </a:r>
            <a:r>
              <a:rPr lang="fr-BE" sz="4900" b="1" dirty="0" err="1" smtClean="0"/>
              <a:t>Gelijkschakeling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fr-FR" sz="4900" b="1" dirty="0" smtClean="0"/>
              <a:t/>
            </a:r>
            <a:br>
              <a:rPr lang="fr-FR" sz="4900" b="1" dirty="0" smtClean="0"/>
            </a:br>
            <a:endParaRPr lang="nl-BE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353816"/>
          </a:xfrm>
        </p:spPr>
        <p:txBody>
          <a:bodyPr>
            <a:normAutofit/>
          </a:bodyPr>
          <a:lstStyle/>
          <a:p>
            <a:r>
              <a:rPr lang="nl-BE" dirty="0" smtClean="0"/>
              <a:t>Sabine Laruelle</a:t>
            </a:r>
          </a:p>
          <a:p>
            <a:r>
              <a:rPr lang="fr-BE" sz="2000" dirty="0" err="1" smtClean="0"/>
              <a:t>Minister</a:t>
            </a:r>
            <a:r>
              <a:rPr lang="fr-BE" sz="2000" dirty="0" smtClean="0"/>
              <a:t> des Classes Moyennes, des PME, des </a:t>
            </a:r>
            <a:r>
              <a:rPr lang="fr-BE" sz="2000" dirty="0"/>
              <a:t>Indépendants et de l’Agriculture</a:t>
            </a:r>
            <a:endParaRPr lang="en-US" sz="2000" dirty="0"/>
          </a:p>
          <a:p>
            <a:r>
              <a:rPr lang="fr-BE" sz="2000" dirty="0" err="1" smtClean="0"/>
              <a:t>Minister</a:t>
            </a:r>
            <a:r>
              <a:rPr lang="fr-BE" sz="2000" dirty="0" smtClean="0"/>
              <a:t> </a:t>
            </a:r>
            <a:r>
              <a:rPr lang="fr-BE" sz="2000" dirty="0"/>
              <a:t>van </a:t>
            </a:r>
            <a:r>
              <a:rPr lang="fr-BE" sz="2000" dirty="0" err="1"/>
              <a:t>Middenstand</a:t>
            </a:r>
            <a:r>
              <a:rPr lang="fr-BE" sz="2000" dirty="0"/>
              <a:t>, </a:t>
            </a:r>
            <a:r>
              <a:rPr lang="fr-BE" sz="2000" dirty="0" err="1"/>
              <a:t>KMO’s</a:t>
            </a:r>
            <a:r>
              <a:rPr lang="fr-BE" sz="2000" dirty="0"/>
              <a:t>, </a:t>
            </a:r>
            <a:r>
              <a:rPr lang="fr-BE" sz="2000" dirty="0" err="1"/>
              <a:t>Zelfstandigen</a:t>
            </a:r>
            <a:r>
              <a:rPr lang="fr-BE" sz="2000" dirty="0"/>
              <a:t> en </a:t>
            </a:r>
            <a:r>
              <a:rPr lang="fr-BE" sz="2000" dirty="0" err="1"/>
              <a:t>Landbouw</a:t>
            </a:r>
            <a:endParaRPr lang="en-US" sz="2000" dirty="0"/>
          </a:p>
          <a:p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5373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 smtClean="0"/>
              <a:t>1. </a:t>
            </a:r>
            <a:r>
              <a:rPr lang="fr-BE" sz="4000" b="1" dirty="0" err="1" smtClean="0"/>
              <a:t>Een</a:t>
            </a:r>
            <a:r>
              <a:rPr lang="fr-BE" sz="4000" b="1" dirty="0" smtClean="0"/>
              <a:t> </a:t>
            </a:r>
            <a:r>
              <a:rPr lang="fr-BE" sz="4000" b="1" dirty="0" err="1" smtClean="0"/>
              <a:t>historische</a:t>
            </a:r>
            <a:r>
              <a:rPr lang="fr-BE" sz="4000" b="1" dirty="0" smtClean="0"/>
              <a:t> </a:t>
            </a:r>
            <a:r>
              <a:rPr lang="fr-BE" sz="4000" b="1" dirty="0" err="1" smtClean="0"/>
              <a:t>gelijkschakeling</a:t>
            </a:r>
            <a:endParaRPr lang="en-US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01/07/2014: 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van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zelfstandige</a:t>
            </a:r>
            <a:r>
              <a:rPr lang="fr-FR" dirty="0" smtClean="0"/>
              <a:t> =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van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werknemer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err="1" smtClean="0"/>
              <a:t>Momenteel</a:t>
            </a:r>
            <a:r>
              <a:rPr lang="fr-FR" dirty="0" smtClean="0"/>
              <a:t>, GB </a:t>
            </a:r>
            <a:r>
              <a:rPr lang="fr-FR" dirty="0" err="1" smtClean="0"/>
              <a:t>eerste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:</a:t>
            </a:r>
          </a:p>
          <a:p>
            <a:pPr lvl="2">
              <a:buFontTx/>
              <a:buChar char="-"/>
            </a:pPr>
            <a:r>
              <a:rPr lang="fr-FR" sz="3200" dirty="0" err="1" smtClean="0"/>
              <a:t>Werknemer</a:t>
            </a:r>
            <a:r>
              <a:rPr lang="fr-FR" sz="3200" dirty="0" smtClean="0"/>
              <a:t>	90,28 euros</a:t>
            </a:r>
          </a:p>
          <a:p>
            <a:pPr lvl="2">
              <a:buFontTx/>
              <a:buChar char="-"/>
            </a:pPr>
            <a:r>
              <a:rPr lang="fr-FR" sz="3200" dirty="0" err="1" smtClean="0"/>
              <a:t>Zelfstandige</a:t>
            </a:r>
            <a:r>
              <a:rPr lang="fr-FR" sz="3200" dirty="0" smtClean="0"/>
              <a:t>	84,43 euros</a:t>
            </a:r>
          </a:p>
          <a:p>
            <a:pPr marL="914400" lvl="2" indent="0">
              <a:buNone/>
            </a:pPr>
            <a:endParaRPr lang="fr-FR" sz="3200" dirty="0"/>
          </a:p>
          <a:p>
            <a:r>
              <a:rPr lang="fr-FR" dirty="0" smtClean="0"/>
              <a:t>2003 – 2014:  </a:t>
            </a:r>
            <a:r>
              <a:rPr lang="fr-FR" dirty="0" err="1" smtClean="0"/>
              <a:t>Stijging</a:t>
            </a:r>
            <a:r>
              <a:rPr lang="fr-FR" dirty="0" smtClean="0"/>
              <a:t> van 140% 	</a:t>
            </a:r>
          </a:p>
          <a:p>
            <a:endParaRPr lang="fr-FR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5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/>
              <a:t>2.Evolutie van </a:t>
            </a:r>
            <a:r>
              <a:rPr lang="fr-FR" sz="3100" b="1" dirty="0" err="1" smtClean="0"/>
              <a:t>het</a:t>
            </a:r>
            <a:r>
              <a:rPr lang="fr-FR" sz="3100" b="1" dirty="0" smtClean="0"/>
              <a:t> </a:t>
            </a:r>
            <a:r>
              <a:rPr lang="fr-FR" sz="3100" b="1" dirty="0" err="1" smtClean="0"/>
              <a:t>bedrag</a:t>
            </a:r>
            <a:r>
              <a:rPr lang="fr-FR" sz="3100" b="1" dirty="0" smtClean="0"/>
              <a:t> van </a:t>
            </a:r>
            <a:r>
              <a:rPr lang="fr-FR" sz="3100" b="1" dirty="0" err="1" smtClean="0"/>
              <a:t>gezinsbijslagen</a:t>
            </a:r>
            <a:r>
              <a:rPr lang="fr-FR" sz="3100" b="1" dirty="0" smtClean="0"/>
              <a:t> </a:t>
            </a:r>
            <a:r>
              <a:rPr lang="fr-FR" sz="3100" b="1" dirty="0" err="1" smtClean="0"/>
              <a:t>voor</a:t>
            </a:r>
            <a:r>
              <a:rPr lang="fr-FR" sz="3100" b="1" dirty="0" smtClean="0"/>
              <a:t> </a:t>
            </a:r>
            <a:r>
              <a:rPr lang="fr-FR" sz="3100" b="1" dirty="0" err="1" smtClean="0"/>
              <a:t>het</a:t>
            </a:r>
            <a:r>
              <a:rPr lang="fr-FR" sz="3100" b="1" dirty="0" smtClean="0"/>
              <a:t> </a:t>
            </a:r>
            <a:r>
              <a:rPr lang="fr-FR" sz="3100" b="1" dirty="0" err="1" smtClean="0"/>
              <a:t>eerste</a:t>
            </a:r>
            <a:r>
              <a:rPr lang="fr-FR" sz="3100" b="1" dirty="0" smtClean="0"/>
              <a:t> </a:t>
            </a:r>
            <a:r>
              <a:rPr lang="fr-FR" sz="3100" b="1" dirty="0" err="1" smtClean="0"/>
              <a:t>kind</a:t>
            </a:r>
            <a:r>
              <a:rPr lang="fr-FR" sz="3100" b="1" dirty="0" smtClean="0"/>
              <a:t> </a:t>
            </a:r>
            <a:r>
              <a:rPr lang="fr-FR" sz="3100" b="1" dirty="0" err="1" smtClean="0"/>
              <a:t>sinds</a:t>
            </a:r>
            <a:r>
              <a:rPr lang="fr-FR" sz="3100" b="1" dirty="0" smtClean="0"/>
              <a:t> 2003</a:t>
            </a:r>
            <a:endParaRPr lang="en-US" sz="3100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675690"/>
              </p:ext>
            </p:extLst>
          </p:nvPr>
        </p:nvGraphicFramePr>
        <p:xfrm>
          <a:off x="478841" y="1268760"/>
          <a:ext cx="8269623" cy="5431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8529"/>
                <a:gridCol w="2290547"/>
                <a:gridCol w="2290547"/>
              </a:tblGrid>
              <a:tr h="5452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 dirty="0" err="1" smtClean="0">
                          <a:effectLst/>
                        </a:rPr>
                        <a:t>Gerealiseerde</a:t>
                      </a:r>
                      <a:r>
                        <a:rPr lang="fr-BE" sz="1800" dirty="0" smtClean="0">
                          <a:effectLst/>
                        </a:rPr>
                        <a:t> </a:t>
                      </a:r>
                      <a:r>
                        <a:rPr lang="fr-BE" sz="1800" dirty="0" err="1" smtClean="0">
                          <a:effectLst/>
                        </a:rPr>
                        <a:t>verhoging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1/11/2003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36,93 €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1/01/2004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37,67€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1/01/2005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38,42€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1/01/2006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39,19€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1/01/2007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39,97€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+20€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1/04/2007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1/01/2008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61,20 €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+ 10€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1/04/2008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71,20€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3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indexatie+5</a:t>
                      </a:r>
                      <a:r>
                        <a:rPr lang="en-US" sz="1800" dirty="0">
                          <a:effectLst/>
                        </a:rPr>
                        <a:t>€ </a:t>
                      </a:r>
                      <a:r>
                        <a:rPr lang="en-US" sz="1800" dirty="0" err="1" smtClean="0">
                          <a:effectLst/>
                        </a:rPr>
                        <a:t>verhoging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1/01/2009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78 €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1/01/2010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78€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1/01/2011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79,57 €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1/01/2012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81,15 €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1/01/2013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84,43 €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1/07/2014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90,28€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7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fr-BE" sz="3600" b="1" dirty="0" smtClean="0"/>
              <a:t>3.</a:t>
            </a:r>
            <a:r>
              <a:rPr lang="fr-BE" sz="3600" b="1" dirty="0"/>
              <a:t> </a:t>
            </a:r>
            <a:r>
              <a:rPr lang="fr-BE" sz="3600" b="1" dirty="0" err="1" smtClean="0"/>
              <a:t>Aanvulling</a:t>
            </a:r>
            <a:r>
              <a:rPr lang="fr-BE" sz="3600" b="1" dirty="0" smtClean="0"/>
              <a:t> </a:t>
            </a:r>
            <a:r>
              <a:rPr lang="fr-BE" sz="3600" b="1" dirty="0" err="1" smtClean="0"/>
              <a:t>voor</a:t>
            </a:r>
            <a:r>
              <a:rPr lang="fr-BE" sz="3600" b="1" dirty="0" smtClean="0"/>
              <a:t> </a:t>
            </a:r>
            <a:r>
              <a:rPr lang="fr-BE" sz="3600" b="1" dirty="0" err="1" smtClean="0"/>
              <a:t>zelfstandigen</a:t>
            </a:r>
            <a:r>
              <a:rPr lang="fr-BE" sz="3600" b="1" dirty="0" smtClean="0"/>
              <a:t> in </a:t>
            </a:r>
            <a:r>
              <a:rPr lang="fr-BE" sz="3600" b="1" dirty="0" err="1" smtClean="0"/>
              <a:t>moeilijkheden</a:t>
            </a:r>
            <a:r>
              <a:rPr lang="fr-BE" sz="3600" b="1" dirty="0" smtClean="0"/>
              <a:t> (</a:t>
            </a:r>
            <a:r>
              <a:rPr lang="fr-BE" sz="3600" b="1" dirty="0" err="1" smtClean="0"/>
              <a:t>faillissementsverzekering</a:t>
            </a:r>
            <a:r>
              <a:rPr lang="fr-BE" sz="3600" b="1" dirty="0" smtClean="0"/>
              <a:t>)</a:t>
            </a:r>
            <a:endParaRPr lang="en-US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820472" cy="5257800"/>
          </a:xfrm>
        </p:spPr>
        <p:txBody>
          <a:bodyPr>
            <a:normAutofit fontScale="92500" lnSpcReduction="20000"/>
          </a:bodyPr>
          <a:lstStyle/>
          <a:p>
            <a:r>
              <a:rPr lang="fr-FR" sz="3000" dirty="0" err="1" smtClean="0"/>
              <a:t>Momenteel</a:t>
            </a:r>
            <a:r>
              <a:rPr lang="fr-FR" sz="3000" dirty="0" smtClean="0"/>
              <a:t>, sociale </a:t>
            </a:r>
            <a:r>
              <a:rPr lang="fr-FR" sz="3000" dirty="0" err="1" smtClean="0"/>
              <a:t>aanvulling</a:t>
            </a:r>
            <a:r>
              <a:rPr lang="fr-FR" sz="3000" dirty="0" smtClean="0"/>
              <a:t> </a:t>
            </a:r>
            <a:r>
              <a:rPr lang="fr-FR" sz="3000" dirty="0" err="1" smtClean="0"/>
              <a:t>gezinsbijslag</a:t>
            </a:r>
            <a:r>
              <a:rPr lang="fr-FR" sz="3000" dirty="0" smtClean="0"/>
              <a:t> </a:t>
            </a:r>
            <a:r>
              <a:rPr lang="fr-FR" sz="3000" dirty="0" err="1" smtClean="0"/>
              <a:t>voor</a:t>
            </a:r>
            <a:r>
              <a:rPr lang="fr-FR" sz="3000" dirty="0" smtClean="0"/>
              <a:t> </a:t>
            </a:r>
            <a:r>
              <a:rPr lang="fr-FR" sz="3000" dirty="0" err="1" smtClean="0"/>
              <a:t>langdurig</a:t>
            </a:r>
            <a:r>
              <a:rPr lang="fr-FR" sz="3000" dirty="0" smtClean="0"/>
              <a:t> </a:t>
            </a:r>
            <a:r>
              <a:rPr lang="fr-FR" sz="3000" dirty="0" err="1" smtClean="0"/>
              <a:t>werklozen</a:t>
            </a:r>
            <a:endParaRPr lang="fr-FR" sz="3000" dirty="0" smtClean="0"/>
          </a:p>
          <a:p>
            <a:pPr marL="0" indent="0">
              <a:buNone/>
            </a:pPr>
            <a:endParaRPr lang="fr-FR" sz="3000" dirty="0" smtClean="0"/>
          </a:p>
          <a:p>
            <a:r>
              <a:rPr lang="fr-FR" sz="3000" dirty="0" smtClean="0"/>
              <a:t>01/07/2014 :  </a:t>
            </a:r>
            <a:r>
              <a:rPr lang="fr-FR" sz="3000" dirty="0" err="1" smtClean="0"/>
              <a:t>eveneens</a:t>
            </a:r>
            <a:r>
              <a:rPr lang="fr-FR" sz="3000" dirty="0" smtClean="0"/>
              <a:t> </a:t>
            </a:r>
            <a:r>
              <a:rPr lang="fr-FR" sz="3000" dirty="0" err="1" smtClean="0"/>
              <a:t>een</a:t>
            </a:r>
            <a:r>
              <a:rPr lang="fr-FR" sz="3000" dirty="0" smtClean="0"/>
              <a:t> sociale </a:t>
            </a:r>
            <a:r>
              <a:rPr lang="fr-FR" sz="3000" dirty="0" err="1" smtClean="0"/>
              <a:t>aanvulling</a:t>
            </a:r>
            <a:r>
              <a:rPr lang="fr-FR" sz="3000" dirty="0" smtClean="0"/>
              <a:t> </a:t>
            </a:r>
            <a:r>
              <a:rPr lang="fr-FR" sz="3000" dirty="0" err="1" smtClean="0"/>
              <a:t>voor</a:t>
            </a:r>
            <a:r>
              <a:rPr lang="fr-FR" sz="3000" dirty="0" smtClean="0"/>
              <a:t> </a:t>
            </a:r>
            <a:r>
              <a:rPr lang="fr-FR" sz="3000" dirty="0" err="1" smtClean="0"/>
              <a:t>zelfstandigen</a:t>
            </a:r>
            <a:r>
              <a:rPr lang="fr-FR" sz="3000" dirty="0" smtClean="0"/>
              <a:t> in </a:t>
            </a:r>
            <a:r>
              <a:rPr lang="fr-FR" sz="3000" dirty="0" err="1" smtClean="0"/>
              <a:t>moeilijkheden</a:t>
            </a:r>
            <a:r>
              <a:rPr lang="fr-FR" sz="3000" dirty="0" smtClean="0"/>
              <a:t> = </a:t>
            </a:r>
            <a:r>
              <a:rPr lang="fr-FR" sz="3000" dirty="0" err="1" smtClean="0"/>
              <a:t>genieten</a:t>
            </a:r>
            <a:r>
              <a:rPr lang="fr-FR" sz="3000" dirty="0" smtClean="0"/>
              <a:t> van de sociale </a:t>
            </a:r>
            <a:r>
              <a:rPr lang="fr-FR" sz="3000" dirty="0" err="1" smtClean="0"/>
              <a:t>verzekering</a:t>
            </a:r>
            <a:r>
              <a:rPr lang="fr-FR" sz="3000" dirty="0" smtClean="0"/>
              <a:t> in </a:t>
            </a:r>
            <a:r>
              <a:rPr lang="fr-FR" sz="3000" dirty="0" err="1" smtClean="0"/>
              <a:t>geval</a:t>
            </a:r>
            <a:r>
              <a:rPr lang="fr-FR" sz="3000" dirty="0" smtClean="0"/>
              <a:t> van </a:t>
            </a:r>
            <a:r>
              <a:rPr lang="fr-FR" sz="3000" dirty="0" err="1" smtClean="0"/>
              <a:t>faillissement</a:t>
            </a:r>
            <a:r>
              <a:rPr lang="fr-FR" sz="3000" dirty="0" smtClean="0"/>
              <a:t> (Max 12 </a:t>
            </a:r>
            <a:r>
              <a:rPr lang="fr-FR" sz="3000" dirty="0" err="1" smtClean="0"/>
              <a:t>maanden</a:t>
            </a:r>
            <a:r>
              <a:rPr lang="fr-FR" sz="3000" dirty="0" smtClean="0"/>
              <a:t>) </a:t>
            </a:r>
          </a:p>
          <a:p>
            <a:endParaRPr lang="fr-FR" sz="3000" dirty="0" smtClean="0"/>
          </a:p>
          <a:p>
            <a:r>
              <a:rPr lang="fr-FR" sz="3000" dirty="0" err="1" smtClean="0"/>
              <a:t>Bedragen</a:t>
            </a:r>
            <a:r>
              <a:rPr lang="fr-FR" sz="3000" dirty="0" smtClean="0"/>
              <a:t> van de </a:t>
            </a:r>
            <a:r>
              <a:rPr lang="fr-FR" sz="3000" dirty="0" err="1" smtClean="0"/>
              <a:t>financiële</a:t>
            </a:r>
            <a:r>
              <a:rPr lang="fr-FR" sz="3000" dirty="0" smtClean="0"/>
              <a:t> </a:t>
            </a:r>
            <a:r>
              <a:rPr lang="fr-FR" sz="3000" dirty="0" err="1" smtClean="0"/>
              <a:t>aanvulling</a:t>
            </a:r>
            <a:r>
              <a:rPr lang="fr-FR" dirty="0" smtClean="0"/>
              <a:t> (</a:t>
            </a:r>
            <a:r>
              <a:rPr lang="fr-FR" dirty="0" err="1" smtClean="0"/>
              <a:t>huidige</a:t>
            </a:r>
            <a:r>
              <a:rPr lang="fr-FR" dirty="0" smtClean="0"/>
              <a:t> index) :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sz="2800" dirty="0" smtClean="0"/>
              <a:t>- 1ste </a:t>
            </a:r>
            <a:r>
              <a:rPr lang="fr-FR" sz="2800" dirty="0" err="1" smtClean="0"/>
              <a:t>kind</a:t>
            </a:r>
            <a:r>
              <a:rPr lang="fr-FR" sz="2800" dirty="0" smtClean="0"/>
              <a:t> :   	</a:t>
            </a:r>
            <a:r>
              <a:rPr lang="fr-FR" sz="2800" b="1" dirty="0" smtClean="0"/>
              <a:t>45,96 €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	- 2de </a:t>
            </a:r>
            <a:r>
              <a:rPr lang="fr-FR" sz="2800" dirty="0" err="1" smtClean="0"/>
              <a:t>kind</a:t>
            </a:r>
            <a:r>
              <a:rPr lang="fr-FR" sz="2800" dirty="0" smtClean="0"/>
              <a:t>: 	</a:t>
            </a:r>
            <a:r>
              <a:rPr lang="fr-FR" sz="2800" b="1" dirty="0" smtClean="0"/>
              <a:t>28,49 € </a:t>
            </a:r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- </a:t>
            </a:r>
            <a:r>
              <a:rPr lang="fr-FR" sz="2800" dirty="0" err="1" smtClean="0"/>
              <a:t>Elk</a:t>
            </a:r>
            <a:r>
              <a:rPr lang="fr-FR" sz="2800" dirty="0" smtClean="0"/>
              <a:t> </a:t>
            </a:r>
            <a:r>
              <a:rPr lang="fr-FR" sz="2800" dirty="0" err="1" smtClean="0"/>
              <a:t>kind</a:t>
            </a:r>
            <a:r>
              <a:rPr lang="fr-FR" sz="2800" dirty="0" smtClean="0"/>
              <a:t> </a:t>
            </a:r>
            <a:r>
              <a:rPr lang="fr-FR" sz="2800" dirty="0" err="1" smtClean="0"/>
              <a:t>vanaf</a:t>
            </a:r>
            <a:r>
              <a:rPr lang="fr-FR" sz="2800" dirty="0" smtClean="0"/>
              <a:t> </a:t>
            </a:r>
            <a:r>
              <a:rPr lang="fr-FR" sz="2800" dirty="0" err="1" smtClean="0"/>
              <a:t>het</a:t>
            </a:r>
            <a:r>
              <a:rPr lang="fr-FR" sz="2800" dirty="0" smtClean="0"/>
              <a:t> </a:t>
            </a:r>
            <a:r>
              <a:rPr lang="fr-FR" sz="2800" dirty="0" err="1" smtClean="0"/>
              <a:t>derde</a:t>
            </a:r>
            <a:r>
              <a:rPr lang="fr-FR" sz="2800" dirty="0" smtClean="0"/>
              <a:t> : </a:t>
            </a:r>
            <a:r>
              <a:rPr lang="fr-FR" sz="2800" b="1" dirty="0" err="1" smtClean="0"/>
              <a:t>Supplement</a:t>
            </a:r>
            <a:r>
              <a:rPr lang="fr-FR" sz="2800" b="1" dirty="0" smtClean="0"/>
              <a:t> 5 €</a:t>
            </a:r>
          </a:p>
          <a:p>
            <a:pPr marL="0" indent="0">
              <a:buNone/>
            </a:pPr>
            <a:r>
              <a:rPr lang="fr-FR" sz="2800" b="1" dirty="0"/>
              <a:t>	</a:t>
            </a:r>
            <a:r>
              <a:rPr lang="fr-FR" sz="2800" dirty="0" smtClean="0"/>
              <a:t>- </a:t>
            </a:r>
            <a:r>
              <a:rPr lang="fr-FR" sz="2800" dirty="0" err="1" smtClean="0"/>
              <a:t>Elk</a:t>
            </a:r>
            <a:r>
              <a:rPr lang="fr-FR" sz="2800" dirty="0" smtClean="0"/>
              <a:t> </a:t>
            </a:r>
            <a:r>
              <a:rPr lang="fr-FR" sz="2800" dirty="0" err="1" smtClean="0"/>
              <a:t>kind</a:t>
            </a:r>
            <a:r>
              <a:rPr lang="fr-FR" sz="2800" dirty="0" smtClean="0"/>
              <a:t> </a:t>
            </a:r>
            <a:r>
              <a:rPr lang="fr-FR" sz="2800" dirty="0" err="1" smtClean="0"/>
              <a:t>vanaf</a:t>
            </a:r>
            <a:r>
              <a:rPr lang="fr-FR" sz="2800" dirty="0" smtClean="0"/>
              <a:t> </a:t>
            </a:r>
            <a:r>
              <a:rPr lang="fr-FR" sz="2800" dirty="0" err="1" smtClean="0"/>
              <a:t>het</a:t>
            </a:r>
            <a:r>
              <a:rPr lang="fr-FR" sz="2800" dirty="0" smtClean="0"/>
              <a:t> </a:t>
            </a:r>
            <a:r>
              <a:rPr lang="fr-FR" sz="2800" dirty="0" err="1" smtClean="0"/>
              <a:t>derde</a:t>
            </a:r>
            <a:r>
              <a:rPr lang="fr-FR" sz="2800" dirty="0" smtClean="0"/>
              <a:t> in </a:t>
            </a:r>
            <a:r>
              <a:rPr lang="fr-FR" sz="2800" dirty="0" err="1" smtClean="0"/>
              <a:t>een</a:t>
            </a:r>
            <a:r>
              <a:rPr lang="fr-FR" sz="2800" dirty="0" smtClean="0"/>
              <a:t> </a:t>
            </a:r>
            <a:r>
              <a:rPr lang="fr-FR" sz="2800" dirty="0" err="1" smtClean="0"/>
              <a:t>éénoudergezin</a:t>
            </a:r>
            <a:r>
              <a:rPr lang="fr-FR" sz="2800" dirty="0" smtClean="0"/>
              <a:t>: </a:t>
            </a:r>
            <a:r>
              <a:rPr lang="fr-FR" sz="2800" b="1" dirty="0" smtClean="0"/>
              <a:t>22,97</a:t>
            </a:r>
            <a:r>
              <a:rPr lang="fr-FR" sz="2800" b="1" dirty="0"/>
              <a:t> €</a:t>
            </a:r>
            <a:endParaRPr lang="fr-FR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18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173</Words>
  <Application>Microsoft Office PowerPoint</Application>
  <PresentationFormat>Diavoorstelling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Thème Office</vt:lpstr>
      <vt:lpstr>  Gezinsbijslagen Overdracht en Gelijkschakeling  </vt:lpstr>
      <vt:lpstr>1. Een historische gelijkschakeling</vt:lpstr>
      <vt:lpstr>2.Evolutie van het bedrag van gezinsbijslagen voor het eerste kind sinds 2003</vt:lpstr>
      <vt:lpstr>3. Aanvulling voor zelfstandigen in moeilijkheden (faillissementsverzekering)</vt:lpstr>
    </vt:vector>
  </TitlesOfParts>
  <Company>SPF/FOD Economie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 En route vers un nouveau mode de calcul des cotisations sociales! »  « Naar een nieuwe berekeningswijze van de sociale bijdragen! »</dc:title>
  <dc:creator>VAN MALLEGHEM Sophie</dc:creator>
  <cp:lastModifiedBy>Delafortrie Sarah</cp:lastModifiedBy>
  <cp:revision>13</cp:revision>
  <cp:lastPrinted>2013-11-22T07:26:53Z</cp:lastPrinted>
  <dcterms:created xsi:type="dcterms:W3CDTF">2013-11-21T17:08:41Z</dcterms:created>
  <dcterms:modified xsi:type="dcterms:W3CDTF">2013-11-22T12:54:12Z</dcterms:modified>
</cp:coreProperties>
</file>