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89" r:id="rId2"/>
    <p:sldId id="290" r:id="rId3"/>
    <p:sldId id="291" r:id="rId4"/>
    <p:sldId id="292" r:id="rId5"/>
    <p:sldId id="293" r:id="rId6"/>
    <p:sldId id="286" r:id="rId7"/>
    <p:sldId id="278" r:id="rId8"/>
    <p:sldId id="288" r:id="rId9"/>
  </p:sldIdLst>
  <p:sldSz cx="9144000" cy="6858000" type="screen4x3"/>
  <p:notesSz cx="6797675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6"/>
            <a:ext cx="2946400" cy="495612"/>
          </a:xfrm>
          <a:prstGeom prst="rect">
            <a:avLst/>
          </a:prstGeom>
        </p:spPr>
        <p:txBody>
          <a:bodyPr vert="horz" lIns="91797" tIns="45897" rIns="91797" bIns="45897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90" y="6"/>
            <a:ext cx="2946400" cy="495612"/>
          </a:xfrm>
          <a:prstGeom prst="rect">
            <a:avLst/>
          </a:prstGeom>
        </p:spPr>
        <p:txBody>
          <a:bodyPr vert="horz" lIns="91797" tIns="45897" rIns="91797" bIns="45897" rtlCol="0"/>
          <a:lstStyle>
            <a:lvl1pPr algn="r">
              <a:defRPr sz="1200"/>
            </a:lvl1pPr>
          </a:lstStyle>
          <a:p>
            <a:fld id="{A440479F-73F2-40FF-9425-E47B27883636}" type="datetimeFigureOut">
              <a:rPr lang="fr-BE" smtClean="0"/>
              <a:pPr/>
              <a:t>4/09/2015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97" tIns="45897" rIns="91797" bIns="45897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3" y="4714718"/>
            <a:ext cx="5438775" cy="4466907"/>
          </a:xfrm>
          <a:prstGeom prst="rect">
            <a:avLst/>
          </a:prstGeom>
        </p:spPr>
        <p:txBody>
          <a:bodyPr vert="horz" lIns="91797" tIns="45897" rIns="91797" bIns="45897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7832"/>
            <a:ext cx="2946400" cy="497210"/>
          </a:xfrm>
          <a:prstGeom prst="rect">
            <a:avLst/>
          </a:prstGeom>
        </p:spPr>
        <p:txBody>
          <a:bodyPr vert="horz" lIns="91797" tIns="45897" rIns="91797" bIns="45897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90" y="9427832"/>
            <a:ext cx="2946400" cy="497210"/>
          </a:xfrm>
          <a:prstGeom prst="rect">
            <a:avLst/>
          </a:prstGeom>
        </p:spPr>
        <p:txBody>
          <a:bodyPr vert="horz" lIns="91797" tIns="45897" rIns="91797" bIns="45897" rtlCol="0" anchor="b"/>
          <a:lstStyle>
            <a:lvl1pPr algn="r">
              <a:defRPr sz="1200"/>
            </a:lvl1pPr>
          </a:lstStyle>
          <a:p>
            <a:fld id="{5CD568F8-5E84-4C02-823C-8DB00A19EEB1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4417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13AB-87C1-4C82-86A7-699347077FCB}" type="datetime1">
              <a:rPr lang="nl-BE" smtClean="0"/>
              <a:pPr/>
              <a:t>4/09/2015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07768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B1CC6-0A6D-4341-9C8D-DF10076E2434}" type="datetime1">
              <a:rPr lang="nl-BE" smtClean="0"/>
              <a:pPr/>
              <a:t>4/09/2015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8666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5430-62DB-4794-98AE-FB92E877A6A4}" type="datetime1">
              <a:rPr lang="nl-BE" smtClean="0"/>
              <a:pPr/>
              <a:t>4/09/2015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5395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944-298A-43CC-8E01-A437EDE34BA3}" type="datetime1">
              <a:rPr lang="nl-BE" smtClean="0"/>
              <a:pPr/>
              <a:t>4/09/2015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183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4902-E4B2-4BF2-8C9E-6AF4BAC536A9}" type="datetime1">
              <a:rPr lang="nl-BE" smtClean="0"/>
              <a:pPr/>
              <a:t>4/09/2015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514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3BB4-1676-4180-A889-8EE4C3A0C5F9}" type="datetime1">
              <a:rPr lang="nl-BE" smtClean="0"/>
              <a:pPr/>
              <a:t>4/09/2015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8461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39691-8D88-4392-99F9-632DA93D89C4}" type="datetime1">
              <a:rPr lang="nl-BE" smtClean="0"/>
              <a:pPr/>
              <a:t>4/09/2015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6757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A97A-90BA-48F9-9789-C3B1B435D4E1}" type="datetime1">
              <a:rPr lang="nl-BE" smtClean="0"/>
              <a:pPr/>
              <a:t>4/09/2015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69693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F652-99FC-4A66-80EE-E1AA039085C9}" type="datetime1">
              <a:rPr lang="nl-BE" smtClean="0"/>
              <a:pPr/>
              <a:t>4/09/2015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524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BD67-1D28-489A-8829-AE53B480098F}" type="datetime1">
              <a:rPr lang="nl-BE" smtClean="0"/>
              <a:pPr/>
              <a:t>4/09/2015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32296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141D-8308-4864-8244-3D42CDD8C641}" type="datetime1">
              <a:rPr lang="nl-BE" smtClean="0"/>
              <a:pPr/>
              <a:t>4/09/2015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27379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455EF-B23D-40A3-9D47-06A24BAFC16A}" type="datetime1">
              <a:rPr lang="nl-BE" smtClean="0"/>
              <a:pPr/>
              <a:t>4/09/2015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F6831-888B-42DD-9139-D6BCF2E908CB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78901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3560" y="1484784"/>
            <a:ext cx="7772400" cy="1470025"/>
          </a:xfrm>
        </p:spPr>
        <p:txBody>
          <a:bodyPr>
            <a:normAutofit fontScale="90000"/>
          </a:bodyPr>
          <a:lstStyle/>
          <a:p>
            <a:pPr rtl="0"/>
            <a:r>
              <a:rPr lang="de" b="1" dirty="0" smtClean="0"/>
              <a:t/>
            </a:r>
            <a:br>
              <a:rPr lang="de" b="1" dirty="0" smtClean="0"/>
            </a:br>
            <a:r>
              <a:rPr lang="de" dirty="0"/>
              <a:t/>
            </a:r>
            <a:br>
              <a:rPr lang="de" dirty="0"/>
            </a:br>
            <a:endParaRPr lang="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6818560" cy="2664296"/>
          </a:xfrm>
        </p:spPr>
        <p:txBody>
          <a:bodyPr>
            <a:noAutofit/>
          </a:bodyPr>
          <a:lstStyle/>
          <a:p>
            <a:pPr rtl="0"/>
            <a:r>
              <a:rPr lang="de" sz="4400" b="1" u="none" dirty="0" smtClean="0">
                <a:solidFill>
                  <a:schemeClr val="tx1"/>
                </a:solidFill>
              </a:rPr>
              <a:t>Opvang asielzoekers</a:t>
            </a:r>
            <a:r>
              <a:rPr lang="de" sz="4400" b="1" u="none" smtClean="0">
                <a:solidFill>
                  <a:schemeClr val="tx1"/>
                </a:solidFill>
              </a:rPr>
              <a:t>: een </a:t>
            </a:r>
            <a:r>
              <a:rPr lang="de" sz="4400" b="1" u="none" dirty="0" smtClean="0">
                <a:solidFill>
                  <a:schemeClr val="tx1"/>
                </a:solidFill>
              </a:rPr>
              <a:t>menselijk en daadkrachtig beleid</a:t>
            </a:r>
          </a:p>
          <a:p>
            <a:pPr rtl="0"/>
            <a:r>
              <a:rPr lang="de" sz="4400" b="1" dirty="0" smtClean="0">
                <a:solidFill>
                  <a:schemeClr val="tx1"/>
                </a:solidFill>
              </a:rPr>
              <a:t>04/09/2015</a:t>
            </a:r>
            <a:endParaRPr lang="de" sz="4400" b="1" u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97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Een ongeziene uitdaging voor Europa en België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endParaRPr lang="de" sz="1100" dirty="0"/>
          </a:p>
          <a:p>
            <a:r>
              <a:rPr lang="nl-BE" sz="3000" dirty="0" smtClean="0"/>
              <a:t>J</a:t>
            </a:r>
            <a:r>
              <a:rPr lang="de" sz="3000" dirty="0" smtClean="0"/>
              <a:t>uli: 2 975 aanvragen</a:t>
            </a:r>
          </a:p>
          <a:p>
            <a:r>
              <a:rPr lang="de" sz="3000" dirty="0" smtClean="0"/>
              <a:t>Augustus: 4 630 </a:t>
            </a:r>
          </a:p>
          <a:p>
            <a:pPr marL="0" indent="0">
              <a:buNone/>
            </a:pPr>
            <a:r>
              <a:rPr lang="fr-BE" sz="2800" b="1" dirty="0" smtClean="0"/>
              <a:t>	</a:t>
            </a:r>
            <a:r>
              <a:rPr lang="fr-BE" sz="2800" i="1" dirty="0" smtClean="0"/>
              <a:t>2 130 </a:t>
            </a:r>
            <a:r>
              <a:rPr lang="fr-BE" sz="2800" i="1" dirty="0" err="1" smtClean="0"/>
              <a:t>Irakezen</a:t>
            </a:r>
            <a:endParaRPr lang="fr-BE" sz="2800" i="1" dirty="0" smtClean="0"/>
          </a:p>
          <a:p>
            <a:pPr marL="0" indent="0">
              <a:buNone/>
            </a:pPr>
            <a:r>
              <a:rPr lang="fr-BE" sz="2800" i="1" dirty="0" smtClean="0"/>
              <a:t>	917 </a:t>
            </a:r>
            <a:r>
              <a:rPr lang="fr-BE" sz="2800" i="1" dirty="0" err="1" smtClean="0"/>
              <a:t>Syriërs</a:t>
            </a:r>
            <a:endParaRPr lang="fr-BE" sz="2800" i="1" dirty="0" smtClean="0"/>
          </a:p>
          <a:p>
            <a:pPr marL="0" indent="0">
              <a:buNone/>
            </a:pPr>
            <a:r>
              <a:rPr lang="fr-BE" sz="2800" i="1" dirty="0" smtClean="0"/>
              <a:t>	429 </a:t>
            </a:r>
            <a:r>
              <a:rPr lang="fr-BE" sz="2800" i="1" dirty="0" err="1" smtClean="0"/>
              <a:t>Afghanen</a:t>
            </a:r>
            <a:endParaRPr lang="fr-BE" sz="2800" i="1" dirty="0" smtClean="0"/>
          </a:p>
          <a:p>
            <a:pPr marL="0" indent="0">
              <a:buNone/>
            </a:pPr>
            <a:r>
              <a:rPr lang="fr-BE" sz="2800" i="1" dirty="0" smtClean="0"/>
              <a:t>	212 </a:t>
            </a:r>
            <a:r>
              <a:rPr lang="fr-BE" sz="2800" i="1" dirty="0" err="1" smtClean="0"/>
              <a:t>Somaliërs</a:t>
            </a:r>
            <a:endParaRPr lang="fr-BE" sz="2800" i="1" dirty="0"/>
          </a:p>
          <a:p>
            <a:pPr marL="0" indent="0">
              <a:buNone/>
            </a:pPr>
            <a:endParaRPr lang="de" sz="30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ADDF6831-888B-42DD-9139-D6BCF2E908CB}" type="slidenum">
              <a:rPr/>
              <a:pPr algn="r" rtl="0"/>
              <a:t>2</a:t>
            </a:fld>
            <a:endParaRPr lang="de"/>
          </a:p>
        </p:txBody>
      </p:sp>
    </p:spTree>
    <p:extLst>
      <p:ext uri="{BB962C8B-B14F-4D97-AF65-F5344CB8AC3E}">
        <p14:creationId xmlns:p14="http://schemas.microsoft.com/office/powerpoint/2010/main" val="28259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65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Wij ondernemen actie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301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endParaRPr lang="de" sz="1100" dirty="0"/>
          </a:p>
          <a:p>
            <a:pPr>
              <a:tabLst>
                <a:tab pos="534988" algn="l"/>
              </a:tabLst>
            </a:pPr>
            <a:r>
              <a:rPr lang="de" sz="3000" dirty="0" smtClean="0"/>
              <a:t>4 Ministerraden (juli/augustus)</a:t>
            </a:r>
          </a:p>
          <a:p>
            <a:pPr>
              <a:tabLst>
                <a:tab pos="534988" algn="l"/>
              </a:tabLst>
            </a:pPr>
            <a:r>
              <a:rPr lang="nl-BE" sz="3000" dirty="0" smtClean="0"/>
              <a:t>I</a:t>
            </a:r>
            <a:r>
              <a:rPr lang="de" sz="3000" dirty="0" smtClean="0"/>
              <a:t>nvoering van een transversale taskforce/permanente monitoring</a:t>
            </a:r>
          </a:p>
          <a:p>
            <a:pPr>
              <a:tabLst>
                <a:tab pos="534988" algn="l"/>
              </a:tabLst>
            </a:pPr>
            <a:r>
              <a:rPr lang="nl-BE" sz="3000" dirty="0" smtClean="0"/>
              <a:t>N</a:t>
            </a:r>
            <a:r>
              <a:rPr lang="de" sz="3000" dirty="0" smtClean="0"/>
              <a:t>auw overleg met de lokale overheden</a:t>
            </a:r>
          </a:p>
          <a:p>
            <a:pPr>
              <a:tabLst>
                <a:tab pos="534988" algn="l"/>
              </a:tabLst>
            </a:pPr>
            <a:r>
              <a:rPr lang="nl-BE" sz="3000" dirty="0" smtClean="0"/>
              <a:t>S</a:t>
            </a:r>
            <a:r>
              <a:rPr lang="de" sz="3000" dirty="0" smtClean="0"/>
              <a:t>amenwerking met de partners (Rode Kruis, NGO‘s etc.)</a:t>
            </a:r>
          </a:p>
          <a:p>
            <a:pPr marL="0" indent="0" algn="just">
              <a:buNone/>
              <a:tabLst>
                <a:tab pos="534988" algn="l"/>
              </a:tabLst>
            </a:pPr>
            <a:endParaRPr lang="de" sz="3000" dirty="0" smtClean="0"/>
          </a:p>
          <a:p>
            <a:pPr algn="just">
              <a:tabLst>
                <a:tab pos="534988" algn="l"/>
              </a:tabLst>
            </a:pPr>
            <a:endParaRPr lang="de" sz="30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ADDF6831-888B-42DD-9139-D6BCF2E908CB}" type="slidenum">
              <a:rPr/>
              <a:pPr algn="r" rtl="0"/>
              <a:t>3</a:t>
            </a:fld>
            <a:endParaRPr lang="de"/>
          </a:p>
        </p:txBody>
      </p:sp>
    </p:spTree>
    <p:extLst>
      <p:ext uri="{BB962C8B-B14F-4D97-AF65-F5344CB8AC3E}">
        <p14:creationId xmlns:p14="http://schemas.microsoft.com/office/powerpoint/2010/main" val="414619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65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Opvang van de asielzoekers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2976"/>
          </a:xfrm>
        </p:spPr>
        <p:txBody>
          <a:bodyPr>
            <a:normAutofit fontScale="47500" lnSpcReduction="20000"/>
          </a:bodyPr>
          <a:lstStyle/>
          <a:p>
            <a:pPr marL="0" indent="0" algn="l" rtl="0">
              <a:buNone/>
            </a:pPr>
            <a:endParaRPr lang="de" sz="1100" dirty="0"/>
          </a:p>
          <a:p>
            <a:pPr algn="just">
              <a:tabLst>
                <a:tab pos="534988" algn="l"/>
              </a:tabLst>
            </a:pPr>
            <a:r>
              <a:rPr lang="de" sz="3000" dirty="0" smtClean="0"/>
              <a:t>2 070 plaatsen overbruggingscapaciteit (15/07/2015)</a:t>
            </a:r>
          </a:p>
          <a:p>
            <a:pPr algn="just">
              <a:tabLst>
                <a:tab pos="534988" algn="l"/>
              </a:tabLst>
            </a:pPr>
            <a:r>
              <a:rPr lang="de" sz="3000" dirty="0" smtClean="0"/>
              <a:t>2 756 bijkomende plaatsen (06/08/2015)</a:t>
            </a:r>
          </a:p>
          <a:p>
            <a:pPr algn="just">
              <a:tabLst>
                <a:tab pos="534988" algn="l"/>
              </a:tabLst>
            </a:pPr>
            <a:r>
              <a:rPr lang="de" sz="3000" dirty="0" smtClean="0"/>
              <a:t>900 plaatsen via 150 mobiele eenheden van Defensie (14/08/2015)</a:t>
            </a:r>
          </a:p>
          <a:p>
            <a:pPr algn="just">
              <a:tabLst>
                <a:tab pos="534988" algn="l"/>
              </a:tabLst>
            </a:pPr>
            <a:r>
              <a:rPr lang="de" sz="3000" dirty="0" smtClean="0"/>
              <a:t>3 000 extra plaatsen via traditioneel netwerk (28/08/2015)</a:t>
            </a:r>
          </a:p>
          <a:p>
            <a:pPr algn="just">
              <a:tabLst>
                <a:tab pos="534988" algn="l"/>
              </a:tabLst>
            </a:pPr>
            <a:r>
              <a:rPr lang="de" sz="3000" dirty="0" smtClean="0"/>
              <a:t>1 600 plaatsen lokale initiatieven (28/08/2015)</a:t>
            </a:r>
          </a:p>
          <a:p>
            <a:pPr algn="just">
              <a:tabLst>
                <a:tab pos="534988" algn="l"/>
              </a:tabLst>
            </a:pPr>
            <a:r>
              <a:rPr lang="de" sz="3000" dirty="0" smtClean="0"/>
              <a:t>2 000 noodplaatsen voor begin oktober (28/08/2015)</a:t>
            </a:r>
          </a:p>
          <a:p>
            <a:pPr algn="just">
              <a:tabLst>
                <a:tab pos="534988" algn="l"/>
              </a:tabLst>
            </a:pPr>
            <a:r>
              <a:rPr lang="de" sz="3000" dirty="0" smtClean="0"/>
              <a:t>1 600 plaatsen met de hulp van AZG (28/08/2015)</a:t>
            </a:r>
          </a:p>
          <a:p>
            <a:pPr algn="just">
              <a:tabLst>
                <a:tab pos="534988" algn="l"/>
              </a:tabLst>
            </a:pPr>
            <a:r>
              <a:rPr lang="de" sz="3000" dirty="0" smtClean="0"/>
              <a:t>10 000 plaatsen: lancering overheidsopdracht via externe partners tegen 2016 </a:t>
            </a:r>
            <a:r>
              <a:rPr lang="de" sz="3000" dirty="0"/>
              <a:t>(</a:t>
            </a:r>
            <a:r>
              <a:rPr lang="de" sz="3000" dirty="0" smtClean="0"/>
              <a:t>28/08/2015)</a:t>
            </a:r>
          </a:p>
          <a:p>
            <a:pPr algn="just">
              <a:tabLst>
                <a:tab pos="534988" algn="l"/>
              </a:tabLst>
            </a:pPr>
            <a:endParaRPr lang="de" sz="3000" dirty="0" smtClean="0"/>
          </a:p>
          <a:p>
            <a:pPr marL="0" indent="0" algn="just">
              <a:buNone/>
              <a:tabLst>
                <a:tab pos="534988" algn="l"/>
              </a:tabLst>
            </a:pPr>
            <a:r>
              <a:rPr lang="de" sz="3000" b="1" dirty="0" smtClean="0"/>
              <a:t>TOTAAL AANTAL PLAATSEN: 10,000</a:t>
            </a:r>
          </a:p>
          <a:p>
            <a:pPr marL="0" indent="0" algn="just">
              <a:buNone/>
              <a:tabLst>
                <a:tab pos="534988" algn="l"/>
              </a:tabLst>
            </a:pPr>
            <a:endParaRPr lang="de" sz="3000" dirty="0"/>
          </a:p>
          <a:p>
            <a:pPr algn="just">
              <a:tabLst>
                <a:tab pos="534988" algn="l"/>
              </a:tabLst>
            </a:pPr>
            <a:r>
              <a:rPr lang="de" sz="3000" dirty="0" smtClean="0"/>
              <a:t>Aanwerving personeel bij de Dienst </a:t>
            </a:r>
            <a:r>
              <a:rPr lang="de" sz="3000" smtClean="0"/>
              <a:t>Vreemdelingenzaken 97 VTE‘s </a:t>
            </a:r>
            <a:r>
              <a:rPr lang="de" sz="3000" dirty="0" smtClean="0"/>
              <a:t>en bij het CGVS 120 VTE‘s (28/08/2015)</a:t>
            </a:r>
          </a:p>
          <a:p>
            <a:pPr algn="just">
              <a:tabLst>
                <a:tab pos="534988" algn="l"/>
              </a:tabLst>
            </a:pPr>
            <a:r>
              <a:rPr lang="nl-BE" sz="3000" dirty="0" smtClean="0"/>
              <a:t>Oproep </a:t>
            </a:r>
            <a:r>
              <a:rPr lang="de" sz="3000" dirty="0" smtClean="0"/>
              <a:t>aan de lokale overheden en de OCMW‘s</a:t>
            </a:r>
            <a:endParaRPr lang="de" sz="3000" dirty="0"/>
          </a:p>
          <a:p>
            <a:pPr algn="just">
              <a:tabLst>
                <a:tab pos="534988" algn="l"/>
              </a:tabLst>
            </a:pPr>
            <a:endParaRPr lang="de" sz="3000" dirty="0"/>
          </a:p>
          <a:p>
            <a:pPr algn="just">
              <a:tabLst>
                <a:tab pos="534988" algn="l"/>
              </a:tabLst>
            </a:pPr>
            <a:endParaRPr lang="de" sz="3000" dirty="0" smtClean="0"/>
          </a:p>
          <a:p>
            <a:pPr algn="just">
              <a:tabLst>
                <a:tab pos="534988" algn="l"/>
              </a:tabLst>
            </a:pPr>
            <a:endParaRPr lang="de" sz="30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ADDF6831-888B-42DD-9139-D6BCF2E908CB}" type="slidenum">
              <a:rPr/>
              <a:pPr algn="r" rtl="0"/>
              <a:t>4</a:t>
            </a:fld>
            <a:endParaRPr lang="de"/>
          </a:p>
        </p:txBody>
      </p:sp>
    </p:spTree>
    <p:extLst>
      <p:ext uri="{BB962C8B-B14F-4D97-AF65-F5344CB8AC3E}">
        <p14:creationId xmlns:p14="http://schemas.microsoft.com/office/powerpoint/2010/main" val="147704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65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Bijkomende maatregelen op korte en middellange termijn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endParaRPr lang="de" sz="1100" dirty="0"/>
          </a:p>
          <a:p>
            <a:pPr algn="just">
              <a:tabLst>
                <a:tab pos="534988" algn="l"/>
              </a:tabLst>
            </a:pPr>
            <a:r>
              <a:rPr lang="nl-BE" sz="3000" dirty="0" smtClean="0"/>
              <a:t>O</a:t>
            </a:r>
            <a:r>
              <a:rPr lang="de" sz="3000" dirty="0" smtClean="0"/>
              <a:t>mkadering van de wachttijd bij de DVZ</a:t>
            </a:r>
          </a:p>
          <a:p>
            <a:pPr marL="0" indent="0" algn="just">
              <a:buNone/>
              <a:tabLst>
                <a:tab pos="534988" algn="l"/>
              </a:tabLst>
            </a:pPr>
            <a:r>
              <a:rPr lang="de" sz="3000" dirty="0"/>
              <a:t>	</a:t>
            </a:r>
            <a:r>
              <a:rPr lang="de" sz="3000" dirty="0" smtClean="0"/>
              <a:t>	Overleg Brussels Hoofdstedelijk Gewest</a:t>
            </a:r>
          </a:p>
          <a:p>
            <a:pPr marL="0" indent="0" algn="just">
              <a:buNone/>
              <a:tabLst>
                <a:tab pos="534988" algn="l"/>
              </a:tabLst>
            </a:pPr>
            <a:r>
              <a:rPr lang="de" sz="3000" dirty="0"/>
              <a:t>	</a:t>
            </a:r>
            <a:r>
              <a:rPr lang="de" sz="3000" dirty="0" smtClean="0"/>
              <a:t>	Overlegcomité (16/09/2015)</a:t>
            </a:r>
          </a:p>
          <a:p>
            <a:pPr marL="0" indent="0" algn="just">
              <a:buNone/>
              <a:tabLst>
                <a:tab pos="534988" algn="l"/>
              </a:tabLst>
            </a:pPr>
            <a:r>
              <a:rPr lang="de" sz="3000" dirty="0"/>
              <a:t>	</a:t>
            </a:r>
            <a:r>
              <a:rPr lang="de" sz="3000" dirty="0" smtClean="0"/>
              <a:t>	Regelmatig overleg stad Brussel</a:t>
            </a:r>
          </a:p>
          <a:p>
            <a:pPr algn="just">
              <a:tabLst>
                <a:tab pos="534988" algn="l"/>
              </a:tabLst>
            </a:pPr>
            <a:r>
              <a:rPr lang="fr-BE" sz="3000" dirty="0" smtClean="0"/>
              <a:t>FOD </a:t>
            </a:r>
            <a:r>
              <a:rPr lang="fr-BE" sz="3000" dirty="0" err="1" smtClean="0"/>
              <a:t>Justitie</a:t>
            </a:r>
            <a:r>
              <a:rPr lang="fr-BE" sz="3000" dirty="0" smtClean="0"/>
              <a:t>: </a:t>
            </a:r>
            <a:r>
              <a:rPr lang="fr-BE" sz="3000" dirty="0" err="1" smtClean="0"/>
              <a:t>aanwerving</a:t>
            </a:r>
            <a:r>
              <a:rPr lang="fr-BE" sz="3000" dirty="0" smtClean="0"/>
              <a:t> </a:t>
            </a:r>
            <a:r>
              <a:rPr lang="de" sz="3000" dirty="0" smtClean="0"/>
              <a:t>6 VTE‘s dienst Voogdij en &amp; 14 VTE‘s Staatsveiligheid bovenop de 40 VTE‘s waartoe eind juli w</a:t>
            </a:r>
            <a:r>
              <a:rPr lang="nl-BE" sz="3000" dirty="0" smtClean="0"/>
              <a:t>e</a:t>
            </a:r>
            <a:r>
              <a:rPr lang="de" sz="3000" dirty="0" smtClean="0"/>
              <a:t>rd beslist </a:t>
            </a:r>
          </a:p>
          <a:p>
            <a:pPr algn="just">
              <a:tabLst>
                <a:tab pos="534988" algn="l"/>
              </a:tabLst>
            </a:pPr>
            <a:r>
              <a:rPr lang="fr-BE" sz="3000" dirty="0" smtClean="0"/>
              <a:t>Humanitaire </a:t>
            </a:r>
            <a:r>
              <a:rPr lang="fr-BE" sz="3000" dirty="0" err="1" smtClean="0"/>
              <a:t>hulp</a:t>
            </a:r>
            <a:r>
              <a:rPr lang="de" sz="3000" dirty="0" smtClean="0"/>
              <a:t>: 30 miljoen</a:t>
            </a:r>
            <a:endParaRPr lang="de" sz="3000" dirty="0"/>
          </a:p>
          <a:p>
            <a:pPr marL="0" indent="0" algn="just">
              <a:buNone/>
              <a:tabLst>
                <a:tab pos="534988" algn="l"/>
              </a:tabLst>
            </a:pPr>
            <a:r>
              <a:rPr lang="de" sz="3000" dirty="0"/>
              <a:t>	</a:t>
            </a:r>
            <a:r>
              <a:rPr lang="de" sz="3000" dirty="0" smtClean="0"/>
              <a:t>	</a:t>
            </a:r>
            <a:endParaRPr lang="de" sz="30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ADDF6831-888B-42DD-9139-D6BCF2E908CB}" type="slidenum">
              <a:rPr/>
              <a:pPr algn="r" rtl="0"/>
              <a:t>5</a:t>
            </a:fld>
            <a:endParaRPr lang="de"/>
          </a:p>
        </p:txBody>
      </p:sp>
    </p:spTree>
    <p:extLst>
      <p:ext uri="{BB962C8B-B14F-4D97-AF65-F5344CB8AC3E}">
        <p14:creationId xmlns:p14="http://schemas.microsoft.com/office/powerpoint/2010/main" val="305594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65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Bijkomende maatregelen op korte en middellange termijn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endParaRPr lang="de" sz="1100" dirty="0"/>
          </a:p>
          <a:p>
            <a:pPr algn="just">
              <a:tabLst>
                <a:tab pos="534988" algn="l"/>
              </a:tabLst>
            </a:pPr>
            <a:r>
              <a:rPr lang="de" sz="3000" dirty="0" smtClean="0"/>
              <a:t>De gesloten centra versterken:</a:t>
            </a:r>
          </a:p>
          <a:p>
            <a:pPr marL="0" indent="0" algn="just">
              <a:buNone/>
              <a:tabLst>
                <a:tab pos="534988" algn="l"/>
              </a:tabLst>
            </a:pPr>
            <a:endParaRPr lang="de" sz="3000" dirty="0" smtClean="0"/>
          </a:p>
          <a:p>
            <a:pPr marL="0" indent="0" algn="just">
              <a:buNone/>
              <a:tabLst>
                <a:tab pos="534988" algn="l"/>
              </a:tabLst>
            </a:pPr>
            <a:r>
              <a:rPr lang="de" sz="3000" dirty="0" smtClean="0"/>
              <a:t>		- Personeel aanwerven (97 VTE‘s bij de DVZ) </a:t>
            </a:r>
          </a:p>
          <a:p>
            <a:pPr marL="0" lvl="0" indent="0">
              <a:buNone/>
            </a:pPr>
            <a:r>
              <a:rPr lang="fr-BE" sz="2800" dirty="0" smtClean="0"/>
              <a:t>	- </a:t>
            </a:r>
            <a:r>
              <a:rPr lang="fr-BE" sz="2800" dirty="0" err="1" smtClean="0"/>
              <a:t>Effectieve</a:t>
            </a:r>
            <a:r>
              <a:rPr lang="fr-BE" sz="2800" dirty="0" smtClean="0"/>
              <a:t> </a:t>
            </a:r>
            <a:r>
              <a:rPr lang="fr-BE" sz="2800" dirty="0" err="1" smtClean="0"/>
              <a:t>terugkeer</a:t>
            </a:r>
            <a:r>
              <a:rPr lang="fr-BE" sz="2800" dirty="0" smtClean="0"/>
              <a:t> van </a:t>
            </a:r>
            <a:r>
              <a:rPr lang="fr-BE" sz="2800" dirty="0" err="1" smtClean="0"/>
              <a:t>uitgeprocedeerde</a:t>
            </a:r>
            <a:r>
              <a:rPr lang="fr-BE" sz="2800" dirty="0" smtClean="0"/>
              <a:t> 	</a:t>
            </a:r>
            <a:r>
              <a:rPr lang="fr-BE" sz="2800" dirty="0" err="1" smtClean="0"/>
              <a:t>asielzoekers</a:t>
            </a:r>
            <a:endParaRPr lang="fr-BE" sz="2800" dirty="0" smtClean="0"/>
          </a:p>
          <a:p>
            <a:pPr marL="0" lvl="0" indent="0">
              <a:buNone/>
            </a:pPr>
            <a:r>
              <a:rPr lang="fr-BE" sz="2800" dirty="0"/>
              <a:t>	</a:t>
            </a:r>
            <a:r>
              <a:rPr lang="fr-BE" sz="2800" dirty="0" smtClean="0"/>
              <a:t>- </a:t>
            </a:r>
            <a:r>
              <a:rPr lang="fr-BE" sz="2800" dirty="0" err="1" smtClean="0"/>
              <a:t>Daadkracht</a:t>
            </a:r>
            <a:r>
              <a:rPr lang="fr-BE" sz="2800" dirty="0" smtClean="0"/>
              <a:t> </a:t>
            </a:r>
            <a:r>
              <a:rPr lang="fr-BE" sz="2800" dirty="0" err="1" smtClean="0"/>
              <a:t>tegenover</a:t>
            </a:r>
            <a:r>
              <a:rPr lang="fr-BE" sz="2800" dirty="0" smtClean="0"/>
              <a:t> </a:t>
            </a:r>
            <a:r>
              <a:rPr lang="fr-BE" sz="2800" dirty="0" err="1" smtClean="0"/>
              <a:t>diegenen</a:t>
            </a:r>
            <a:r>
              <a:rPr lang="fr-BE" sz="2800" dirty="0" smtClean="0"/>
              <a:t> die niet </a:t>
            </a:r>
            <a:r>
              <a:rPr lang="fr-BE" sz="2800" dirty="0" err="1" smtClean="0"/>
              <a:t>aan</a:t>
            </a:r>
            <a:r>
              <a:rPr lang="fr-BE" sz="2800" dirty="0" smtClean="0"/>
              <a:t> de 	</a:t>
            </a:r>
            <a:r>
              <a:rPr lang="fr-BE" sz="2800" dirty="0" err="1" smtClean="0"/>
              <a:t>voorwaarden</a:t>
            </a:r>
            <a:r>
              <a:rPr lang="fr-BE" sz="2800" dirty="0" smtClean="0"/>
              <a:t> </a:t>
            </a:r>
            <a:r>
              <a:rPr lang="fr-BE" sz="2800" dirty="0" err="1" smtClean="0"/>
              <a:t>voldoen</a:t>
            </a:r>
            <a:endParaRPr lang="fr-BE" sz="2800" dirty="0"/>
          </a:p>
          <a:p>
            <a:pPr marL="0" indent="0" algn="just">
              <a:buNone/>
              <a:tabLst>
                <a:tab pos="534988" algn="l"/>
              </a:tabLst>
            </a:pPr>
            <a:endParaRPr lang="de" sz="3000" dirty="0"/>
          </a:p>
          <a:p>
            <a:pPr marL="446088" indent="-446088" algn="just">
              <a:buNone/>
              <a:tabLst>
                <a:tab pos="534988" algn="l"/>
              </a:tabLst>
            </a:pPr>
            <a:endParaRPr lang="de" sz="30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ADDF6831-888B-42DD-9139-D6BCF2E908CB}" type="slidenum">
              <a:rPr/>
              <a:pPr algn="r" rtl="0"/>
              <a:t>6</a:t>
            </a:fld>
            <a:endParaRPr lang="de"/>
          </a:p>
        </p:txBody>
      </p:sp>
    </p:spTree>
    <p:extLst>
      <p:ext uri="{BB962C8B-B14F-4D97-AF65-F5344CB8AC3E}">
        <p14:creationId xmlns:p14="http://schemas.microsoft.com/office/powerpoint/2010/main" val="23501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65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Bijkomende maatregelen op Europees niveau</a:t>
            </a:r>
            <a:endParaRPr lang="fr-BE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BE" dirty="0" smtClean="0"/>
              <a:t>14/09/2015: vergadering van de ministers van Binnenlandse Zaken en de ministers belast met asiel en migratie</a:t>
            </a:r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15 &amp; 16/10/2015: Europese Raad</a:t>
            </a:r>
          </a:p>
          <a:p>
            <a:pPr marL="0" indent="0">
              <a:buNone/>
            </a:pPr>
            <a:endParaRPr lang="nl-BE" dirty="0" smtClean="0"/>
          </a:p>
          <a:p>
            <a:r>
              <a:rPr lang="nl-BE" dirty="0" smtClean="0"/>
              <a:t>Lijst van veilige landen</a:t>
            </a:r>
          </a:p>
          <a:p>
            <a:r>
              <a:rPr lang="nl-BE" dirty="0" smtClean="0"/>
              <a:t>Verplicht verdelingsmechanisme, rekening houdend met de gerealiseerde inspanningen</a:t>
            </a:r>
          </a:p>
          <a:p>
            <a:r>
              <a:rPr lang="nl-BE" dirty="0" smtClean="0"/>
              <a:t>Bescherming in het land van herkomst (politiek/diplomatiek/militair)</a:t>
            </a:r>
          </a:p>
          <a:p>
            <a:r>
              <a:rPr lang="nl-BE" dirty="0" smtClean="0"/>
              <a:t>Ontwikkelingssamenwerking en humanitaire hulp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ADDF6831-888B-42DD-9139-D6BCF2E908CB}" type="slidenum">
              <a:rPr/>
              <a:pPr algn="r" rtl="0"/>
              <a:t>7</a:t>
            </a:fld>
            <a:endParaRPr lang="de"/>
          </a:p>
        </p:txBody>
      </p:sp>
    </p:spTree>
    <p:extLst>
      <p:ext uri="{BB962C8B-B14F-4D97-AF65-F5344CB8AC3E}">
        <p14:creationId xmlns:p14="http://schemas.microsoft.com/office/powerpoint/2010/main" val="40535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3560" y="1484784"/>
            <a:ext cx="7772400" cy="1470025"/>
          </a:xfrm>
        </p:spPr>
        <p:txBody>
          <a:bodyPr>
            <a:normAutofit fontScale="90000"/>
          </a:bodyPr>
          <a:lstStyle/>
          <a:p>
            <a:pPr rtl="0"/>
            <a:r>
              <a:rPr lang="de" b="1" dirty="0" smtClean="0"/>
              <a:t/>
            </a:r>
            <a:br>
              <a:rPr lang="de" b="1" dirty="0" smtClean="0"/>
            </a:br>
            <a:r>
              <a:rPr lang="de" dirty="0"/>
              <a:t/>
            </a:r>
            <a:br>
              <a:rPr lang="de" dirty="0"/>
            </a:br>
            <a:endParaRPr lang="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6818560" cy="2664296"/>
          </a:xfrm>
        </p:spPr>
        <p:txBody>
          <a:bodyPr>
            <a:noAutofit/>
          </a:bodyPr>
          <a:lstStyle/>
          <a:p>
            <a:r>
              <a:rPr lang="de" sz="4400" b="1" dirty="0">
                <a:solidFill>
                  <a:schemeClr val="tx1"/>
                </a:solidFill>
              </a:rPr>
              <a:t>Opvang asielzoekers: </a:t>
            </a:r>
            <a:r>
              <a:rPr lang="de" sz="4400" b="1" dirty="0" smtClean="0">
                <a:solidFill>
                  <a:schemeClr val="tx1"/>
                </a:solidFill>
              </a:rPr>
              <a:t>een </a:t>
            </a:r>
            <a:r>
              <a:rPr lang="de" sz="4400" b="1" dirty="0">
                <a:solidFill>
                  <a:schemeClr val="tx1"/>
                </a:solidFill>
              </a:rPr>
              <a:t>menselijk en </a:t>
            </a:r>
            <a:r>
              <a:rPr lang="de" sz="4400" b="1" dirty="0" smtClean="0">
                <a:solidFill>
                  <a:schemeClr val="tx1"/>
                </a:solidFill>
              </a:rPr>
              <a:t>daadkrachtig beleid</a:t>
            </a:r>
            <a:endParaRPr lang="de" sz="4400" b="1" dirty="0">
              <a:solidFill>
                <a:schemeClr val="tx1"/>
              </a:solidFill>
            </a:endParaRPr>
          </a:p>
          <a:p>
            <a:r>
              <a:rPr lang="de" sz="4400" b="1" dirty="0">
                <a:solidFill>
                  <a:schemeClr val="tx1"/>
                </a:solidFill>
              </a:rPr>
              <a:t>04/09/2015</a:t>
            </a:r>
          </a:p>
        </p:txBody>
      </p:sp>
    </p:spTree>
    <p:extLst>
      <p:ext uri="{BB962C8B-B14F-4D97-AF65-F5344CB8AC3E}">
        <p14:creationId xmlns:p14="http://schemas.microsoft.com/office/powerpoint/2010/main" val="167991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260</Words>
  <Application>Microsoft Office PowerPoint</Application>
  <PresentationFormat>Affichage à l'écran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  </vt:lpstr>
      <vt:lpstr>Een ongeziene uitdaging voor Europa en België</vt:lpstr>
      <vt:lpstr>Wij ondernemen actie</vt:lpstr>
      <vt:lpstr>Opvang van de asielzoekers</vt:lpstr>
      <vt:lpstr> Bijkomende maatregelen op korte en middellange termijn</vt:lpstr>
      <vt:lpstr>Bijkomende maatregelen op korte en middellange termijn</vt:lpstr>
      <vt:lpstr>Bijkomende maatregelen op Europees niveau</vt:lpstr>
      <vt:lpstr>  </vt:lpstr>
    </vt:vector>
  </TitlesOfParts>
  <Company>Shared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Trothen Thomas</dc:creator>
  <cp:lastModifiedBy>Springael Christophe</cp:lastModifiedBy>
  <cp:revision>92</cp:revision>
  <cp:lastPrinted>2015-09-04T13:23:03Z</cp:lastPrinted>
  <dcterms:created xsi:type="dcterms:W3CDTF">2012-07-17T15:49:37Z</dcterms:created>
  <dcterms:modified xsi:type="dcterms:W3CDTF">2015-09-04T14:54:13Z</dcterms:modified>
</cp:coreProperties>
</file>