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1" r:id="rId4"/>
  </p:sldMasterIdLst>
  <p:notesMasterIdLst>
    <p:notesMasterId r:id="rId22"/>
  </p:notesMasterIdLst>
  <p:handoutMasterIdLst>
    <p:handoutMasterId r:id="rId23"/>
  </p:handoutMasterIdLst>
  <p:sldIdLst>
    <p:sldId id="282" r:id="rId5"/>
    <p:sldId id="283" r:id="rId6"/>
    <p:sldId id="284" r:id="rId7"/>
    <p:sldId id="285" r:id="rId8"/>
    <p:sldId id="286" r:id="rId9"/>
    <p:sldId id="287" r:id="rId10"/>
    <p:sldId id="288" r:id="rId11"/>
    <p:sldId id="289" r:id="rId12"/>
    <p:sldId id="290" r:id="rId13"/>
    <p:sldId id="280" r:id="rId14"/>
    <p:sldId id="268" r:id="rId15"/>
    <p:sldId id="269" r:id="rId16"/>
    <p:sldId id="272" r:id="rId17"/>
    <p:sldId id="271" r:id="rId18"/>
    <p:sldId id="270" r:id="rId19"/>
    <p:sldId id="275" r:id="rId20"/>
    <p:sldId id="281" r:id="rId21"/>
  </p:sldIdLst>
  <p:sldSz cx="12192000" cy="6858000"/>
  <p:notesSz cx="6797675" cy="9926638"/>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CALUWAERTS VANESSA M.P." initials="CVA" lastIdx="11" clrIdx="0"/>
  <p:cmAuthor id="1" name="CALUWAERTS VANESSA M.P." initials="CM" lastIdx="5" clrIdx="1">
    <p:extLst/>
  </p:cmAuthor>
  <p:cmAuthor id="2" name="BOUCHAHROUF FATIMA" initials="BF" lastIdx="8" clrIdx="2">
    <p:extLst/>
  </p:cmAuthor>
  <p:cmAuthor id="3" name="BAETEN YVAN A.M." initials="BA" lastIdx="3" clrIdx="3">
    <p:extLst>
      <p:ext uri="{19B8F6BF-5375-455C-9EA6-DF929625EA0E}">
        <p15:presenceInfo xmlns:p15="http://schemas.microsoft.com/office/powerpoint/2012/main" userId="S003BFFD974EF3C8@LIVE.COM"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E7EAEE"/>
    <a:srgbClr val="D6DBE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9" d="100"/>
          <a:sy n="79" d="100"/>
        </p:scale>
        <p:origin x="96" y="498"/>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viewProps" Target="viewProp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commentAuthors" Target="commentAuthor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handoutMaster" Target="handoutMasters/handoutMaster1.xml"/><Relationship Id="rId28"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notesMaster" Target="notesMasters/notesMaster1.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fr-BE"/>
          </a:p>
        </p:txBody>
      </p:sp>
      <p:sp>
        <p:nvSpPr>
          <p:cNvPr id="3" name="Espace réservé de la date 2"/>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a:defRPr sz="1200"/>
            </a:lvl1pPr>
          </a:lstStyle>
          <a:p>
            <a:fld id="{5D55CB64-9808-4F79-BB55-3F7CD19C9012}" type="datetimeFigureOut">
              <a:rPr lang="fr-BE" smtClean="0"/>
              <a:t>29/11/2016</a:t>
            </a:fld>
            <a:endParaRPr lang="fr-BE"/>
          </a:p>
        </p:txBody>
      </p:sp>
      <p:sp>
        <p:nvSpPr>
          <p:cNvPr id="4" name="Espace réservé du pied de page 3"/>
          <p:cNvSpPr>
            <a:spLocks noGrp="1"/>
          </p:cNvSpPr>
          <p:nvPr>
            <p:ph type="ftr" sz="quarter" idx="2"/>
          </p:nvPr>
        </p:nvSpPr>
        <p:spPr>
          <a:xfrm>
            <a:off x="0" y="9429750"/>
            <a:ext cx="2946400" cy="496888"/>
          </a:xfrm>
          <a:prstGeom prst="rect">
            <a:avLst/>
          </a:prstGeom>
        </p:spPr>
        <p:txBody>
          <a:bodyPr vert="horz" lIns="91440" tIns="45720" rIns="91440" bIns="45720" rtlCol="0" anchor="b"/>
          <a:lstStyle>
            <a:lvl1pPr algn="l">
              <a:defRPr sz="1200"/>
            </a:lvl1pPr>
          </a:lstStyle>
          <a:p>
            <a:endParaRPr lang="fr-BE"/>
          </a:p>
        </p:txBody>
      </p:sp>
      <p:sp>
        <p:nvSpPr>
          <p:cNvPr id="5" name="Espace réservé du numéro de diapositive 4"/>
          <p:cNvSpPr>
            <a:spLocks noGrp="1"/>
          </p:cNvSpPr>
          <p:nvPr>
            <p:ph type="sldNum" sz="quarter" idx="3"/>
          </p:nvPr>
        </p:nvSpPr>
        <p:spPr>
          <a:xfrm>
            <a:off x="3849688" y="9429750"/>
            <a:ext cx="2946400" cy="496888"/>
          </a:xfrm>
          <a:prstGeom prst="rect">
            <a:avLst/>
          </a:prstGeom>
        </p:spPr>
        <p:txBody>
          <a:bodyPr vert="horz" lIns="91440" tIns="45720" rIns="91440" bIns="45720" rtlCol="0" anchor="b"/>
          <a:lstStyle>
            <a:lvl1pPr algn="r">
              <a:defRPr sz="1200"/>
            </a:lvl1pPr>
          </a:lstStyle>
          <a:p>
            <a:fld id="{EBF3E6D9-999A-4901-B140-A88732AF14B6}" type="slidenum">
              <a:rPr lang="fr-BE" smtClean="0"/>
              <a:t>‹N°›</a:t>
            </a:fld>
            <a:endParaRPr lang="fr-BE"/>
          </a:p>
        </p:txBody>
      </p:sp>
    </p:spTree>
    <p:extLst>
      <p:ext uri="{BB962C8B-B14F-4D97-AF65-F5344CB8AC3E}">
        <p14:creationId xmlns:p14="http://schemas.microsoft.com/office/powerpoint/2010/main" val="342161908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fr-BE"/>
          </a:p>
        </p:txBody>
      </p:sp>
      <p:sp>
        <p:nvSpPr>
          <p:cNvPr id="3" name="Espace réservé de la date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7C42403B-A8E7-4FBE-BCDA-2CEF81BB7AAE}" type="datetimeFigureOut">
              <a:rPr lang="fr-BE" smtClean="0"/>
              <a:t>29/11/2016</a:t>
            </a:fld>
            <a:endParaRPr lang="fr-BE"/>
          </a:p>
        </p:txBody>
      </p:sp>
      <p:sp>
        <p:nvSpPr>
          <p:cNvPr id="4" name="Espace réservé de l'image des diapositives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fr-BE"/>
          </a:p>
        </p:txBody>
      </p:sp>
      <p:sp>
        <p:nvSpPr>
          <p:cNvPr id="5" name="Espace réservé des notes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BE"/>
          </a:p>
        </p:txBody>
      </p:sp>
      <p:sp>
        <p:nvSpPr>
          <p:cNvPr id="6" name="Espace réservé du pied de page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fr-BE"/>
          </a:p>
        </p:txBody>
      </p:sp>
      <p:sp>
        <p:nvSpPr>
          <p:cNvPr id="7" name="Espace réservé du numéro de diapositive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646F85B4-1877-4D67-A040-1468FF3CF5BC}" type="slidenum">
              <a:rPr lang="fr-BE" smtClean="0"/>
              <a:t>‹N°›</a:t>
            </a:fld>
            <a:endParaRPr lang="fr-BE"/>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a:p>
        </p:txBody>
      </p:sp>
      <p:sp>
        <p:nvSpPr>
          <p:cNvPr id="4" name="Tijdelijke aanduiding voor dianummer 3"/>
          <p:cNvSpPr>
            <a:spLocks noGrp="1"/>
          </p:cNvSpPr>
          <p:nvPr>
            <p:ph type="sldNum" sz="quarter" idx="10"/>
          </p:nvPr>
        </p:nvSpPr>
        <p:spPr/>
        <p:txBody>
          <a:bodyPr/>
          <a:lstStyle/>
          <a:p>
            <a:fld id="{646F85B4-1877-4D67-A040-1468FF3CF5BC}" type="slidenum">
              <a:rPr lang="fr-BE" smtClean="0"/>
              <a:t>1</a:t>
            </a:fld>
            <a:endParaRPr lang="fr-BE"/>
          </a:p>
        </p:txBody>
      </p:sp>
    </p:spTree>
    <p:extLst>
      <p:ext uri="{BB962C8B-B14F-4D97-AF65-F5344CB8AC3E}">
        <p14:creationId xmlns:p14="http://schemas.microsoft.com/office/powerpoint/2010/main" val="204522975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BE"/>
          </a:p>
        </p:txBody>
      </p:sp>
      <p:sp>
        <p:nvSpPr>
          <p:cNvPr id="4" name="Espace réservé du numéro de diapositive 3"/>
          <p:cNvSpPr>
            <a:spLocks noGrp="1"/>
          </p:cNvSpPr>
          <p:nvPr>
            <p:ph type="sldNum" sz="quarter" idx="10"/>
          </p:nvPr>
        </p:nvSpPr>
        <p:spPr/>
        <p:txBody>
          <a:bodyPr/>
          <a:lstStyle/>
          <a:p>
            <a:fld id="{646F85B4-1877-4D67-A040-1468FF3CF5BC}" type="slidenum">
              <a:rPr lang="fr-BE" smtClean="0"/>
              <a:t>10</a:t>
            </a:fld>
            <a:endParaRPr lang="fr-BE"/>
          </a:p>
        </p:txBody>
      </p:sp>
    </p:spTree>
    <p:extLst>
      <p:ext uri="{BB962C8B-B14F-4D97-AF65-F5344CB8AC3E}">
        <p14:creationId xmlns:p14="http://schemas.microsoft.com/office/powerpoint/2010/main" val="80591673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BE" sz="1200"/>
              <a:t>Kan </a:t>
            </a:r>
            <a:r>
              <a:rPr lang="FR-BE" sz="1200" err="1"/>
              <a:t>worden</a:t>
            </a:r>
            <a:r>
              <a:rPr lang="FR-BE" sz="1200"/>
              <a:t> </a:t>
            </a:r>
            <a:r>
              <a:rPr lang="FR-BE" sz="1200" err="1"/>
              <a:t>toegestaan</a:t>
            </a:r>
            <a:r>
              <a:rPr lang="FR-BE" sz="1200"/>
              <a:t> </a:t>
            </a:r>
            <a:r>
              <a:rPr lang="FR-BE" sz="1200" err="1"/>
              <a:t>aan</a:t>
            </a:r>
            <a:r>
              <a:rPr lang="FR-BE" sz="1200"/>
              <a:t> </a:t>
            </a:r>
            <a:r>
              <a:rPr lang="FR-BE" sz="1200" err="1"/>
              <a:t>elke</a:t>
            </a:r>
            <a:r>
              <a:rPr lang="FR-BE" sz="1200"/>
              <a:t> </a:t>
            </a:r>
            <a:r>
              <a:rPr lang="FR-BE" sz="1200" err="1"/>
              <a:t>persoon</a:t>
            </a:r>
            <a:r>
              <a:rPr lang="FR-BE" sz="1200"/>
              <a:t> die </a:t>
            </a:r>
            <a:r>
              <a:rPr lang="FR-BE" sz="1200" err="1"/>
              <a:t>een</a:t>
            </a:r>
            <a:r>
              <a:rPr lang="FR-BE" sz="1200"/>
              <a:t> </a:t>
            </a:r>
            <a:r>
              <a:rPr lang="FR-BE" sz="1200" err="1"/>
              <a:t>terugbetaling</a:t>
            </a:r>
            <a:r>
              <a:rPr lang="FR-BE" sz="1200"/>
              <a:t> </a:t>
            </a:r>
            <a:r>
              <a:rPr lang="FR-BE" sz="1200" err="1"/>
              <a:t>moet</a:t>
            </a:r>
            <a:r>
              <a:rPr lang="FR-BE" sz="1200"/>
              <a:t> </a:t>
            </a:r>
            <a:r>
              <a:rPr lang="FR-BE" sz="1200" err="1"/>
              <a:t>doen</a:t>
            </a:r>
            <a:r>
              <a:rPr lang="FR-BE" sz="1200"/>
              <a:t> </a:t>
            </a:r>
            <a:r>
              <a:rPr lang="FR-BE" sz="1200" err="1"/>
              <a:t>waarvan</a:t>
            </a:r>
            <a:r>
              <a:rPr lang="FR-BE" sz="1200"/>
              <a:t> de </a:t>
            </a:r>
            <a:r>
              <a:rPr lang="FR-BE" sz="1200" err="1"/>
              <a:t>inning</a:t>
            </a:r>
            <a:r>
              <a:rPr lang="FR-BE" sz="1200"/>
              <a:t>/</a:t>
            </a:r>
            <a:r>
              <a:rPr lang="FR-BE" sz="1200" err="1"/>
              <a:t>invordering</a:t>
            </a:r>
            <a:r>
              <a:rPr lang="FR-BE" sz="1200"/>
              <a:t> </a:t>
            </a:r>
            <a:r>
              <a:rPr lang="FR-BE" sz="1200" err="1"/>
              <a:t>gebeurt</a:t>
            </a:r>
            <a:r>
              <a:rPr lang="FR-BE" sz="1200"/>
              <a:t> </a:t>
            </a:r>
            <a:r>
              <a:rPr lang="FR-BE" sz="1200" err="1"/>
              <a:t>door</a:t>
            </a:r>
            <a:r>
              <a:rPr lang="FR-BE" sz="1200"/>
              <a:t> de </a:t>
            </a:r>
            <a:r>
              <a:rPr lang="FR-BE" sz="1200" err="1"/>
              <a:t>Algemene</a:t>
            </a:r>
            <a:r>
              <a:rPr lang="FR-BE" sz="1200"/>
              <a:t> </a:t>
            </a:r>
            <a:r>
              <a:rPr lang="FR-BE" sz="1200" err="1"/>
              <a:t>Administratie</a:t>
            </a:r>
            <a:r>
              <a:rPr lang="FR-BE" sz="1200"/>
              <a:t> van de </a:t>
            </a:r>
            <a:r>
              <a:rPr lang="FR-BE" sz="1200" err="1"/>
              <a:t>Inning</a:t>
            </a:r>
            <a:r>
              <a:rPr lang="FR-BE" sz="1200"/>
              <a:t> en de </a:t>
            </a:r>
            <a:r>
              <a:rPr lang="FR-BE" sz="1200" err="1"/>
              <a:t>Invordering</a:t>
            </a:r>
            <a:r>
              <a:rPr lang="FR-BE" sz="1200"/>
              <a:t> (AAII)</a:t>
            </a:r>
          </a:p>
          <a:p>
            <a:endParaRPr lang="nl-NL"/>
          </a:p>
        </p:txBody>
      </p:sp>
      <p:sp>
        <p:nvSpPr>
          <p:cNvPr id="4" name="Tijdelijke aanduiding voor dianummer 3"/>
          <p:cNvSpPr>
            <a:spLocks noGrp="1"/>
          </p:cNvSpPr>
          <p:nvPr>
            <p:ph type="sldNum" sz="quarter" idx="10"/>
          </p:nvPr>
        </p:nvSpPr>
        <p:spPr/>
        <p:txBody>
          <a:bodyPr/>
          <a:lstStyle/>
          <a:p>
            <a:fld id="{646F85B4-1877-4D67-A040-1468FF3CF5BC}" type="slidenum">
              <a:rPr lang="fr-BE" smtClean="0"/>
              <a:t>11</a:t>
            </a:fld>
            <a:endParaRPr lang="fr-BE"/>
          </a:p>
        </p:txBody>
      </p:sp>
    </p:spTree>
    <p:extLst>
      <p:ext uri="{BB962C8B-B14F-4D97-AF65-F5344CB8AC3E}">
        <p14:creationId xmlns:p14="http://schemas.microsoft.com/office/powerpoint/2010/main" val="364470008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BE"/>
          </a:p>
        </p:txBody>
      </p:sp>
      <p:sp>
        <p:nvSpPr>
          <p:cNvPr id="4" name="Espace réservé du numéro de diapositive 3"/>
          <p:cNvSpPr>
            <a:spLocks noGrp="1"/>
          </p:cNvSpPr>
          <p:nvPr>
            <p:ph type="sldNum" sz="quarter" idx="10"/>
          </p:nvPr>
        </p:nvSpPr>
        <p:spPr/>
        <p:txBody>
          <a:bodyPr/>
          <a:lstStyle/>
          <a:p>
            <a:fld id="{646F85B4-1877-4D67-A040-1468FF3CF5BC}" type="slidenum">
              <a:rPr lang="fr-BE" smtClean="0"/>
              <a:t>12</a:t>
            </a:fld>
            <a:endParaRPr lang="fr-BE"/>
          </a:p>
        </p:txBody>
      </p:sp>
    </p:spTree>
    <p:extLst>
      <p:ext uri="{BB962C8B-B14F-4D97-AF65-F5344CB8AC3E}">
        <p14:creationId xmlns:p14="http://schemas.microsoft.com/office/powerpoint/2010/main" val="370533912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BE"/>
          </a:p>
        </p:txBody>
      </p:sp>
      <p:sp>
        <p:nvSpPr>
          <p:cNvPr id="4" name="Espace réservé du numéro de diapositive 3"/>
          <p:cNvSpPr>
            <a:spLocks noGrp="1"/>
          </p:cNvSpPr>
          <p:nvPr>
            <p:ph type="sldNum" sz="quarter" idx="10"/>
          </p:nvPr>
        </p:nvSpPr>
        <p:spPr/>
        <p:txBody>
          <a:bodyPr/>
          <a:lstStyle/>
          <a:p>
            <a:fld id="{646F85B4-1877-4D67-A040-1468FF3CF5BC}" type="slidenum">
              <a:rPr lang="fr-BE" smtClean="0"/>
              <a:t>13</a:t>
            </a:fld>
            <a:endParaRPr lang="fr-BE"/>
          </a:p>
        </p:txBody>
      </p:sp>
    </p:spTree>
    <p:extLst>
      <p:ext uri="{BB962C8B-B14F-4D97-AF65-F5344CB8AC3E}">
        <p14:creationId xmlns:p14="http://schemas.microsoft.com/office/powerpoint/2010/main" val="71332133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lvl="2"/>
            <a:r>
              <a:rPr lang="FR-BE" sz="1400" err="1"/>
              <a:t>Referentie</a:t>
            </a:r>
            <a:r>
              <a:rPr lang="FR-BE" sz="1400"/>
              <a:t> van het </a:t>
            </a:r>
            <a:r>
              <a:rPr lang="FR-BE" sz="1400" err="1"/>
              <a:t>artikel</a:t>
            </a:r>
            <a:endParaRPr lang="FR-BE" sz="1400"/>
          </a:p>
          <a:p>
            <a:pPr lvl="2"/>
            <a:r>
              <a:rPr lang="FR-BE" sz="1400"/>
              <a:t>Type </a:t>
            </a:r>
            <a:r>
              <a:rPr lang="FR-BE" sz="1400" err="1"/>
              <a:t>artikel</a:t>
            </a:r>
            <a:endParaRPr lang="FR-BE" sz="1400"/>
          </a:p>
          <a:p>
            <a:pPr lvl="2"/>
            <a:r>
              <a:rPr lang="FR-BE" sz="1400" err="1"/>
              <a:t>Vervaldag</a:t>
            </a:r>
            <a:endParaRPr lang="FR-BE" sz="1400"/>
          </a:p>
          <a:p>
            <a:pPr lvl="2"/>
            <a:r>
              <a:rPr lang="FR-BE" sz="1400" err="1"/>
              <a:t>Bedrag</a:t>
            </a:r>
            <a:r>
              <a:rPr lang="FR-BE" sz="1400"/>
              <a:t>/ </a:t>
            </a:r>
            <a:r>
              <a:rPr lang="FR-BE" sz="1400" err="1"/>
              <a:t>oorspronkelijk</a:t>
            </a:r>
            <a:r>
              <a:rPr lang="FR-BE" sz="1400"/>
              <a:t> </a:t>
            </a:r>
            <a:r>
              <a:rPr lang="FR-BE" sz="1400" err="1"/>
              <a:t>bedrag</a:t>
            </a:r>
            <a:endParaRPr lang="FR-BE" sz="1400"/>
          </a:p>
          <a:p>
            <a:pPr lvl="2"/>
            <a:r>
              <a:rPr lang="FR-BE" sz="1400" err="1"/>
              <a:t>Detail</a:t>
            </a:r>
            <a:r>
              <a:rPr lang="FR-BE" sz="1400"/>
              <a:t> van de </a:t>
            </a:r>
            <a:r>
              <a:rPr lang="FR-BE" sz="1400" err="1"/>
              <a:t>uitgevoerde</a:t>
            </a:r>
            <a:r>
              <a:rPr lang="FR-BE" sz="1400"/>
              <a:t> </a:t>
            </a:r>
            <a:r>
              <a:rPr lang="FR-BE" sz="1400" err="1"/>
              <a:t>betalingen</a:t>
            </a:r>
            <a:r>
              <a:rPr lang="FR-BE" sz="1400"/>
              <a:t> </a:t>
            </a:r>
          </a:p>
          <a:p>
            <a:pPr lvl="2"/>
            <a:r>
              <a:rPr lang="FR-BE" sz="1400" err="1"/>
              <a:t>Contactgegevens</a:t>
            </a:r>
            <a:r>
              <a:rPr lang="FR-BE" sz="1400"/>
              <a:t> van het </a:t>
            </a:r>
            <a:r>
              <a:rPr lang="FR-BE" sz="1400" err="1"/>
              <a:t>bevoegd</a:t>
            </a:r>
            <a:r>
              <a:rPr lang="FR-BE" sz="1400"/>
              <a:t> </a:t>
            </a:r>
            <a:r>
              <a:rPr lang="FR-BE" sz="1400" err="1"/>
              <a:t>kantoor</a:t>
            </a:r>
            <a:endParaRPr lang="FR-BE" sz="1400"/>
          </a:p>
          <a:p>
            <a:endParaRPr lang="fr-BE"/>
          </a:p>
        </p:txBody>
      </p:sp>
      <p:sp>
        <p:nvSpPr>
          <p:cNvPr id="4" name="Espace réservé du numéro de diapositive 3"/>
          <p:cNvSpPr>
            <a:spLocks noGrp="1"/>
          </p:cNvSpPr>
          <p:nvPr>
            <p:ph type="sldNum" sz="quarter" idx="10"/>
          </p:nvPr>
        </p:nvSpPr>
        <p:spPr/>
        <p:txBody>
          <a:bodyPr/>
          <a:lstStyle/>
          <a:p>
            <a:fld id="{646F85B4-1877-4D67-A040-1468FF3CF5BC}" type="slidenum">
              <a:rPr lang="fr-BE" smtClean="0"/>
              <a:t>14</a:t>
            </a:fld>
            <a:endParaRPr lang="fr-BE"/>
          </a:p>
        </p:txBody>
      </p:sp>
    </p:spTree>
    <p:extLst>
      <p:ext uri="{BB962C8B-B14F-4D97-AF65-F5344CB8AC3E}">
        <p14:creationId xmlns:p14="http://schemas.microsoft.com/office/powerpoint/2010/main" val="326363405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BE"/>
          </a:p>
        </p:txBody>
      </p:sp>
      <p:sp>
        <p:nvSpPr>
          <p:cNvPr id="4" name="Espace réservé du numéro de diapositive 3"/>
          <p:cNvSpPr>
            <a:spLocks noGrp="1"/>
          </p:cNvSpPr>
          <p:nvPr>
            <p:ph type="sldNum" sz="quarter" idx="10"/>
          </p:nvPr>
        </p:nvSpPr>
        <p:spPr/>
        <p:txBody>
          <a:bodyPr/>
          <a:lstStyle/>
          <a:p>
            <a:fld id="{646F85B4-1877-4D67-A040-1468FF3CF5BC}" type="slidenum">
              <a:rPr lang="fr-BE" smtClean="0"/>
              <a:t>15</a:t>
            </a:fld>
            <a:endParaRPr lang="fr-BE"/>
          </a:p>
        </p:txBody>
      </p:sp>
    </p:spTree>
    <p:extLst>
      <p:ext uri="{BB962C8B-B14F-4D97-AF65-F5344CB8AC3E}">
        <p14:creationId xmlns:p14="http://schemas.microsoft.com/office/powerpoint/2010/main" val="196256589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BE"/>
          </a:p>
        </p:txBody>
      </p:sp>
      <p:sp>
        <p:nvSpPr>
          <p:cNvPr id="4" name="Espace réservé du numéro de diapositive 3"/>
          <p:cNvSpPr>
            <a:spLocks noGrp="1"/>
          </p:cNvSpPr>
          <p:nvPr>
            <p:ph type="sldNum" sz="quarter" idx="10"/>
          </p:nvPr>
        </p:nvSpPr>
        <p:spPr/>
        <p:txBody>
          <a:bodyPr/>
          <a:lstStyle/>
          <a:p>
            <a:fld id="{646F85B4-1877-4D67-A040-1468FF3CF5BC}" type="slidenum">
              <a:rPr lang="fr-BE" smtClean="0"/>
              <a:t>16</a:t>
            </a:fld>
            <a:endParaRPr lang="fr-BE"/>
          </a:p>
        </p:txBody>
      </p:sp>
    </p:spTree>
    <p:extLst>
      <p:ext uri="{BB962C8B-B14F-4D97-AF65-F5344CB8AC3E}">
        <p14:creationId xmlns:p14="http://schemas.microsoft.com/office/powerpoint/2010/main" val="150141202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BE"/>
          </a:p>
        </p:txBody>
      </p:sp>
      <p:sp>
        <p:nvSpPr>
          <p:cNvPr id="4" name="Espace réservé du numéro de diapositive 3"/>
          <p:cNvSpPr>
            <a:spLocks noGrp="1"/>
          </p:cNvSpPr>
          <p:nvPr>
            <p:ph type="sldNum" sz="quarter" idx="10"/>
          </p:nvPr>
        </p:nvSpPr>
        <p:spPr/>
        <p:txBody>
          <a:bodyPr/>
          <a:lstStyle/>
          <a:p>
            <a:pPr marL="0" marR="0" lvl="0" indent="0" defTabSz="914400" eaLnBrk="1" fontAlgn="auto" latinLnBrk="0" hangingPunct="1">
              <a:lnSpc>
                <a:spcPct val="100000"/>
              </a:lnSpc>
              <a:spcBef>
                <a:spcPts val="0"/>
              </a:spcBef>
              <a:spcAft>
                <a:spcPts val="0"/>
              </a:spcAft>
              <a:buClrTx/>
              <a:buSzTx/>
              <a:buFontTx/>
              <a:buNone/>
              <a:tabLst/>
              <a:defRPr/>
            </a:pPr>
            <a:fld id="{646F85B4-1877-4D67-A040-1468FF3CF5BC}" type="slidenum">
              <a:rPr kumimoji="0" lang="fr-BE" sz="1800" b="0" i="0" u="none" strike="noStrike" kern="0" cap="none" spc="0" normalizeH="0" baseline="0" noProof="0" smtClean="0">
                <a:ln>
                  <a:noFill/>
                </a:ln>
                <a:solidFill>
                  <a:sysClr val="windowText" lastClr="000000"/>
                </a:solidFill>
                <a:effectLst/>
                <a:uLnTx/>
                <a:uFillTx/>
              </a:rPr>
              <a:pPr marL="0" marR="0" lvl="0" indent="0" defTabSz="914400" eaLnBrk="1" fontAlgn="auto" latinLnBrk="0" hangingPunct="1">
                <a:lnSpc>
                  <a:spcPct val="100000"/>
                </a:lnSpc>
                <a:spcBef>
                  <a:spcPts val="0"/>
                </a:spcBef>
                <a:spcAft>
                  <a:spcPts val="0"/>
                </a:spcAft>
                <a:buClrTx/>
                <a:buSzTx/>
                <a:buFontTx/>
                <a:buNone/>
                <a:tabLst/>
                <a:defRPr/>
              </a:pPr>
              <a:t>17</a:t>
            </a:fld>
            <a:endParaRPr kumimoji="0" lang="fr-BE" sz="1800" b="0" i="0" u="none" strike="noStrike" kern="0" cap="none" spc="0" normalizeH="0" baseline="0" noProof="0">
              <a:ln>
                <a:noFill/>
              </a:ln>
              <a:solidFill>
                <a:sysClr val="windowText" lastClr="000000"/>
              </a:solidFill>
              <a:effectLst/>
              <a:uLnTx/>
              <a:uFillTx/>
            </a:endParaRPr>
          </a:p>
        </p:txBody>
      </p:sp>
    </p:spTree>
    <p:extLst>
      <p:ext uri="{BB962C8B-B14F-4D97-AF65-F5344CB8AC3E}">
        <p14:creationId xmlns:p14="http://schemas.microsoft.com/office/powerpoint/2010/main" val="389288350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Dames en heren</a:t>
            </a:r>
          </a:p>
          <a:p>
            <a:endParaRPr lang="nl-NL" dirty="0"/>
          </a:p>
          <a:p>
            <a:r>
              <a:rPr lang="nl-NL" dirty="0" err="1"/>
              <a:t>MyMinFin</a:t>
            </a:r>
            <a:r>
              <a:rPr lang="nl-NL" dirty="0"/>
              <a:t>, hét portaal van de FOD Financiën</a:t>
            </a:r>
            <a:r>
              <a:rPr lang="nl-NL" baseline="0" dirty="0"/>
              <a:t> voor burgers en bedrijven, heeft een grondige facelift ondergaan.</a:t>
            </a:r>
          </a:p>
          <a:p>
            <a:endParaRPr lang="nl-NL" dirty="0"/>
          </a:p>
          <a:p>
            <a:r>
              <a:rPr lang="nl-NL" dirty="0"/>
              <a:t>U ziet hier de</a:t>
            </a:r>
            <a:r>
              <a:rPr lang="nl-NL" baseline="0" dirty="0"/>
              <a:t> onderdelen van de presentatie.</a:t>
            </a:r>
          </a:p>
          <a:p>
            <a:r>
              <a:rPr lang="nl-NL" baseline="0" dirty="0"/>
              <a:t>Ik geef u zo meteen enkele cijfers.  Daarna maken we kennis met de nieuwe ‘look’ en met de nieuwe mogelijkheden die het portaal vanaf nu biedt.</a:t>
            </a:r>
            <a:endParaRPr lang="nl-NL" dirty="0"/>
          </a:p>
        </p:txBody>
      </p:sp>
      <p:sp>
        <p:nvSpPr>
          <p:cNvPr id="4" name="Tijdelijke aanduiding voor dianummer 3"/>
          <p:cNvSpPr>
            <a:spLocks noGrp="1"/>
          </p:cNvSpPr>
          <p:nvPr>
            <p:ph type="sldNum" sz="quarter" idx="10"/>
          </p:nvPr>
        </p:nvSpPr>
        <p:spPr/>
        <p:txBody>
          <a:bodyPr/>
          <a:lstStyle/>
          <a:p>
            <a:fld id="{646F85B4-1877-4D67-A040-1468FF3CF5BC}" type="slidenum">
              <a:rPr lang="fr-BE" smtClean="0"/>
              <a:t>2</a:t>
            </a:fld>
            <a:endParaRPr lang="fr-BE"/>
          </a:p>
        </p:txBody>
      </p:sp>
    </p:spTree>
    <p:extLst>
      <p:ext uri="{BB962C8B-B14F-4D97-AF65-F5344CB8AC3E}">
        <p14:creationId xmlns:p14="http://schemas.microsoft.com/office/powerpoint/2010/main" val="311680977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lvl="0"/>
            <a:r>
              <a:rPr lang="nl-BE" sz="1400" kern="1200" dirty="0">
                <a:solidFill>
                  <a:schemeClr val="tx1"/>
                </a:solidFill>
                <a:effectLst/>
                <a:latin typeface="+mn-lt"/>
                <a:ea typeface="+mn-ea"/>
                <a:cs typeface="+mn-cs"/>
              </a:rPr>
              <a:t>Streven</a:t>
            </a:r>
            <a:r>
              <a:rPr lang="nl-BE" sz="1400" kern="1200" baseline="0" dirty="0">
                <a:solidFill>
                  <a:schemeClr val="tx1"/>
                </a:solidFill>
                <a:effectLst/>
                <a:latin typeface="+mn-lt"/>
                <a:ea typeface="+mn-ea"/>
                <a:cs typeface="+mn-cs"/>
              </a:rPr>
              <a:t> naar administratieve vereenvoudiging is een werk dat nooit af is. Het is vaak niet eenvoudig om vereenvoudigingen ook effectief door te zetten, bijvoorbeeld omdat ze meerdere beleidsdomeinen impliceren of omdat je </a:t>
            </a:r>
            <a:r>
              <a:rPr lang="mr-IN" sz="1400" kern="1200" baseline="0" dirty="0">
                <a:solidFill>
                  <a:schemeClr val="tx1"/>
                </a:solidFill>
                <a:effectLst/>
                <a:latin typeface="+mn-lt"/>
                <a:ea typeface="+mn-ea"/>
                <a:cs typeface="+mn-cs"/>
              </a:rPr>
              <a:t>–</a:t>
            </a:r>
            <a:r>
              <a:rPr lang="nl-BE" sz="1400" kern="1200" baseline="0" dirty="0">
                <a:solidFill>
                  <a:schemeClr val="tx1"/>
                </a:solidFill>
                <a:effectLst/>
                <a:latin typeface="+mn-lt"/>
                <a:ea typeface="+mn-ea"/>
                <a:cs typeface="+mn-cs"/>
              </a:rPr>
              <a:t>eens je een bepaalde problematiek dieper gaat bekijken- soms merkt dat de onderliggende mechanismen nog complexer zijn dan gedacht.  Maar dat mag geen rem zijn op de motivatie om het toch te doen. </a:t>
            </a:r>
          </a:p>
          <a:p>
            <a:pPr lvl="0"/>
            <a:endParaRPr lang="nl-BE" sz="1400" kern="1200" baseline="0" dirty="0">
              <a:solidFill>
                <a:schemeClr val="tx1"/>
              </a:solidFill>
              <a:effectLst/>
              <a:latin typeface="+mn-lt"/>
              <a:ea typeface="+mn-ea"/>
              <a:cs typeface="+mn-cs"/>
            </a:endParaRPr>
          </a:p>
          <a:p>
            <a:pPr lvl="0"/>
            <a:r>
              <a:rPr lang="nl-BE" sz="1400" kern="1200" dirty="0">
                <a:solidFill>
                  <a:schemeClr val="tx1"/>
                </a:solidFill>
                <a:effectLst/>
                <a:latin typeface="+mn-lt"/>
                <a:ea typeface="+mn-ea"/>
                <a:cs typeface="+mn-cs"/>
              </a:rPr>
              <a:t>Het</a:t>
            </a:r>
            <a:r>
              <a:rPr lang="nl-BE" sz="1400" kern="1200" baseline="0" dirty="0">
                <a:solidFill>
                  <a:schemeClr val="tx1"/>
                </a:solidFill>
                <a:effectLst/>
                <a:latin typeface="+mn-lt"/>
                <a:ea typeface="+mn-ea"/>
                <a:cs typeface="+mn-cs"/>
              </a:rPr>
              <a:t> stond in de sterren geschreven dat we ook met de FOD Financiën verder zouden gaan vereenvoudigen.  Het stond niet alleen in de sterren, het stond ook in het regeerakkoord, en in mijn beleidsnota.</a:t>
            </a:r>
          </a:p>
          <a:p>
            <a:pPr lvl="0"/>
            <a:endParaRPr lang="nl-BE" sz="1400" kern="1200" baseline="0" dirty="0">
              <a:solidFill>
                <a:schemeClr val="tx1"/>
              </a:solidFill>
              <a:effectLst/>
              <a:latin typeface="+mn-lt"/>
              <a:ea typeface="+mn-ea"/>
              <a:cs typeface="+mn-cs"/>
            </a:endParaRPr>
          </a:p>
          <a:p>
            <a:pPr lvl="0"/>
            <a:r>
              <a:rPr lang="nl-BE" sz="1400" kern="1200" baseline="0" dirty="0">
                <a:solidFill>
                  <a:schemeClr val="tx1"/>
                </a:solidFill>
                <a:effectLst/>
                <a:latin typeface="+mn-lt"/>
                <a:ea typeface="+mn-ea"/>
                <a:cs typeface="+mn-cs"/>
              </a:rPr>
              <a:t>Bovendien zal er een koppeling zijn met bijvoorbeeld de e-mailadressen uit de Kruispuntbank Ondernemingen</a:t>
            </a:r>
          </a:p>
          <a:p>
            <a:pPr lvl="0"/>
            <a:endParaRPr lang="nl-BE" sz="1400" kern="1200" dirty="0">
              <a:solidFill>
                <a:schemeClr val="tx1"/>
              </a:solidFill>
              <a:effectLst/>
              <a:latin typeface="+mn-lt"/>
              <a:ea typeface="+mn-ea"/>
              <a:cs typeface="+mn-cs"/>
            </a:endParaRPr>
          </a:p>
          <a:p>
            <a:pPr lvl="0"/>
            <a:r>
              <a:rPr lang="nl-BE" sz="1400" b="1" kern="1200" dirty="0">
                <a:solidFill>
                  <a:srgbClr val="FF0000"/>
                </a:solidFill>
                <a:effectLst/>
                <a:latin typeface="+mn-lt"/>
                <a:ea typeface="+mn-ea"/>
                <a:cs typeface="+mn-cs"/>
              </a:rPr>
              <a:t>En is</a:t>
            </a:r>
            <a:r>
              <a:rPr lang="nl-BE" sz="1400" b="1" kern="1200" baseline="0" dirty="0">
                <a:solidFill>
                  <a:srgbClr val="FF0000"/>
                </a:solidFill>
                <a:effectLst/>
                <a:latin typeface="+mn-lt"/>
                <a:ea typeface="+mn-ea"/>
                <a:cs typeface="+mn-cs"/>
              </a:rPr>
              <a:t> er ook het Plan Digital Belgium van collega De Croo dat streeft naar maximale online beschikbaarheid en naar een optimale ICT-omgeving.</a:t>
            </a:r>
            <a:r>
              <a:rPr lang="nl-BE" sz="1400" b="1" kern="1200" dirty="0">
                <a:solidFill>
                  <a:srgbClr val="FF0000"/>
                </a:solidFill>
                <a:effectLst/>
                <a:latin typeface="+mn-lt"/>
                <a:ea typeface="+mn-ea"/>
                <a:cs typeface="+mn-cs"/>
              </a:rPr>
              <a:t> </a:t>
            </a:r>
          </a:p>
          <a:p>
            <a:pPr lvl="0"/>
            <a:endParaRPr lang="nl-BE" sz="1400" b="1" kern="1200" dirty="0">
              <a:solidFill>
                <a:srgbClr val="FF0000"/>
              </a:solidFill>
              <a:effectLst/>
              <a:latin typeface="+mn-lt"/>
              <a:ea typeface="+mn-ea"/>
              <a:cs typeface="+mn-cs"/>
            </a:endParaRPr>
          </a:p>
          <a:p>
            <a:pPr marL="171450" lvl="0" indent="-171450">
              <a:buFont typeface="Arial" panose="020B0604020202020204" pitchFamily="34" charset="0"/>
              <a:buChar char="•"/>
            </a:pPr>
            <a:r>
              <a:rPr lang="nl-BE" sz="1400" b="1" kern="1200" dirty="0">
                <a:solidFill>
                  <a:srgbClr val="FF0000"/>
                </a:solidFill>
                <a:effectLst/>
                <a:latin typeface="+mn-lt"/>
                <a:ea typeface="+mn-ea"/>
                <a:cs typeface="+mn-cs"/>
              </a:rPr>
              <a:t>Vanaf vandaag steekt het digitale platform MyMinfin in een nieuw kleedje: een nieuwe look, een nieuw logo, een nieuwe manier van navigeren, toegang via tablet en smartphone, nieuwe en verbeterde functionaliteiten.</a:t>
            </a:r>
          </a:p>
          <a:p>
            <a:pPr marL="0" lvl="0" indent="0">
              <a:buFont typeface="Arial" panose="020B0604020202020204" pitchFamily="34" charset="0"/>
              <a:buNone/>
            </a:pPr>
            <a:endParaRPr lang="nl-BE" sz="1400" kern="1200" dirty="0">
              <a:solidFill>
                <a:schemeClr val="tx1"/>
              </a:solidFill>
              <a:effectLst/>
              <a:latin typeface="+mn-lt"/>
              <a:ea typeface="+mn-ea"/>
              <a:cs typeface="+mn-cs"/>
            </a:endParaRPr>
          </a:p>
          <a:p>
            <a:pPr marL="171450" lvl="0" indent="-171450">
              <a:buFont typeface="Arial" panose="020B0604020202020204" pitchFamily="34" charset="0"/>
              <a:buChar char="•"/>
            </a:pPr>
            <a:r>
              <a:rPr lang="nl-BE" sz="1400" kern="1200" dirty="0">
                <a:solidFill>
                  <a:schemeClr val="tx1"/>
                </a:solidFill>
                <a:effectLst/>
                <a:latin typeface="+mn-lt"/>
                <a:ea typeface="+mn-ea"/>
                <a:cs typeface="+mn-cs"/>
              </a:rPr>
              <a:t>MyMinfin is niets minder dan dé online toegangspoort naar de elektronische diensten van de fiscus. U kunt er toegang krijgen tot uw documenten (fiscaal en patrimoniaal), uw fiscale balans raadplegen, uw persoonlijke gegevens aanpassen,</a:t>
            </a:r>
            <a:r>
              <a:rPr lang="nl-BE" sz="1400" kern="1200" baseline="0" dirty="0">
                <a:solidFill>
                  <a:schemeClr val="tx1"/>
                </a:solidFill>
                <a:effectLst/>
                <a:latin typeface="+mn-lt"/>
                <a:ea typeface="+mn-ea"/>
                <a:cs typeface="+mn-cs"/>
              </a:rPr>
              <a:t> </a:t>
            </a:r>
            <a:r>
              <a:rPr lang="nl-BE" sz="1400" kern="1200" dirty="0">
                <a:solidFill>
                  <a:schemeClr val="tx1"/>
                </a:solidFill>
                <a:effectLst/>
                <a:latin typeface="+mn-lt"/>
                <a:ea typeface="+mn-ea"/>
                <a:cs typeface="+mn-cs"/>
              </a:rPr>
              <a:t>vragen te stellen aan de administratie. Binnenkort zult u er ook online kunnen betalen. Meer bepaald kunt u in MyMinfin de schermen aanpassen volgens uw wensen. Honderden formulieren staan al via </a:t>
            </a:r>
            <a:r>
              <a:rPr lang="nl-BE" sz="1400" kern="1200" dirty="0" err="1">
                <a:solidFill>
                  <a:schemeClr val="tx1"/>
                </a:solidFill>
                <a:effectLst/>
                <a:latin typeface="+mn-lt"/>
                <a:ea typeface="+mn-ea"/>
                <a:cs typeface="+mn-cs"/>
              </a:rPr>
              <a:t>MyMinfin</a:t>
            </a:r>
            <a:r>
              <a:rPr lang="nl-BE" sz="1400" kern="1200" dirty="0">
                <a:solidFill>
                  <a:schemeClr val="tx1"/>
                </a:solidFill>
                <a:effectLst/>
                <a:latin typeface="+mn-lt"/>
                <a:ea typeface="+mn-ea"/>
                <a:cs typeface="+mn-cs"/>
              </a:rPr>
              <a:t> ter beschikking, andere komen er de volgende jaren bij. MyMinfin zal het elektronische loket worden, 24/24 geopend. Het zal ook de beveiligde historiek van uw interacties bevatten.  Het plan Digital Belgium stelt als doelstelling dat 100 % van onze diensten toegankelijk moeten zijn via het internet. De</a:t>
            </a:r>
            <a:r>
              <a:rPr lang="nl-BE" sz="1400" kern="1200" baseline="0" dirty="0">
                <a:solidFill>
                  <a:schemeClr val="tx1"/>
                </a:solidFill>
                <a:effectLst/>
                <a:latin typeface="+mn-lt"/>
                <a:ea typeface="+mn-ea"/>
                <a:cs typeface="+mn-cs"/>
              </a:rPr>
              <a:t> administratie stelde </a:t>
            </a:r>
            <a:r>
              <a:rPr lang="nl-BE" sz="1400" kern="1200" dirty="0">
                <a:solidFill>
                  <a:schemeClr val="tx1"/>
                </a:solidFill>
                <a:effectLst/>
                <a:latin typeface="+mn-lt"/>
                <a:ea typeface="+mn-ea"/>
                <a:cs typeface="+mn-cs"/>
              </a:rPr>
              <a:t>dus een roadmap op om deze doelstelling te bereiken. Die roadmap voorziet dat de administratie nieuwe diensten aanbiedt, maar dat ze ook de informaticaomgeving ervan vernieuwt. </a:t>
            </a:r>
          </a:p>
          <a:p>
            <a:pPr marL="0" lvl="0" indent="0">
              <a:buFont typeface="Arial" panose="020B0604020202020204" pitchFamily="34" charset="0"/>
              <a:buNone/>
            </a:pPr>
            <a:endParaRPr lang="nl-BE" sz="1400" kern="1200" dirty="0">
              <a:solidFill>
                <a:schemeClr val="tx1"/>
              </a:solidFill>
              <a:effectLst/>
              <a:latin typeface="+mn-lt"/>
              <a:ea typeface="+mn-ea"/>
              <a:cs typeface="+mn-cs"/>
            </a:endParaRPr>
          </a:p>
          <a:p>
            <a:pPr marL="171450" lvl="0" indent="-171450">
              <a:buFont typeface="Arial" panose="020B0604020202020204" pitchFamily="34" charset="0"/>
              <a:buChar char="•"/>
            </a:pPr>
            <a:r>
              <a:rPr lang="nl-BE" sz="1400" b="1" kern="1200" dirty="0">
                <a:solidFill>
                  <a:schemeClr val="tx1"/>
                </a:solidFill>
                <a:effectLst/>
                <a:latin typeface="+mn-lt"/>
                <a:ea typeface="+mn-ea"/>
                <a:cs typeface="+mn-cs"/>
              </a:rPr>
              <a:t>De nieuwe versie van MyMinfin is een belangrijke stap om op een moderne en duurzame wijze diensten aan te bieden. De gebruikte technologie behoort to de modernste, en kan kan bovendien ook perfect geïntegreerd worden in de federale portaalsite MyBelgium</a:t>
            </a:r>
            <a:r>
              <a:rPr lang="nl-BE" sz="1400" kern="1200" dirty="0">
                <a:solidFill>
                  <a:schemeClr val="tx1"/>
                </a:solidFill>
                <a:effectLst/>
                <a:latin typeface="+mn-lt"/>
                <a:ea typeface="+mn-ea"/>
                <a:cs typeface="+mn-cs"/>
              </a:rPr>
              <a:t>.  </a:t>
            </a:r>
          </a:p>
        </p:txBody>
      </p:sp>
      <p:sp>
        <p:nvSpPr>
          <p:cNvPr id="4" name="Espace réservé du numéro de diapositive 3"/>
          <p:cNvSpPr>
            <a:spLocks noGrp="1"/>
          </p:cNvSpPr>
          <p:nvPr>
            <p:ph type="sldNum" sz="quarter" idx="10"/>
          </p:nvPr>
        </p:nvSpPr>
        <p:spPr/>
        <p:txBody>
          <a:bodyPr/>
          <a:lstStyle/>
          <a:p>
            <a:fld id="{646F85B4-1877-4D67-A040-1468FF3CF5BC}" type="slidenum">
              <a:rPr lang="fr-BE" smtClean="0"/>
              <a:t>3</a:t>
            </a:fld>
            <a:endParaRPr lang="fr-BE"/>
          </a:p>
        </p:txBody>
      </p:sp>
    </p:spTree>
    <p:extLst>
      <p:ext uri="{BB962C8B-B14F-4D97-AF65-F5344CB8AC3E}">
        <p14:creationId xmlns:p14="http://schemas.microsoft.com/office/powerpoint/2010/main" val="181836580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U ziet hier een aantal cijfers </a:t>
            </a:r>
            <a:r>
              <a:rPr lang="nl-NL" dirty="0" err="1"/>
              <a:t>mbt</a:t>
            </a:r>
            <a:r>
              <a:rPr lang="nl-NL" dirty="0"/>
              <a:t> het aantal gebruikers</a:t>
            </a:r>
            <a:r>
              <a:rPr lang="nl-NL" baseline="0" dirty="0"/>
              <a:t>, het aantal raadplegingen, het aantal gebruikers dat contactgegevens heeft bezorgd, enzovoort.</a:t>
            </a:r>
            <a:endParaRPr lang="nl-NL" dirty="0"/>
          </a:p>
        </p:txBody>
      </p:sp>
      <p:sp>
        <p:nvSpPr>
          <p:cNvPr id="4" name="Tijdelijke aanduiding voor dianummer 3"/>
          <p:cNvSpPr>
            <a:spLocks noGrp="1"/>
          </p:cNvSpPr>
          <p:nvPr>
            <p:ph type="sldNum" sz="quarter" idx="10"/>
          </p:nvPr>
        </p:nvSpPr>
        <p:spPr/>
        <p:txBody>
          <a:bodyPr/>
          <a:lstStyle/>
          <a:p>
            <a:fld id="{646F85B4-1877-4D67-A040-1468FF3CF5BC}" type="slidenum">
              <a:rPr lang="fr-BE" smtClean="0"/>
              <a:t>4</a:t>
            </a:fld>
            <a:endParaRPr lang="fr-BE"/>
          </a:p>
        </p:txBody>
      </p:sp>
    </p:spTree>
    <p:extLst>
      <p:ext uri="{BB962C8B-B14F-4D97-AF65-F5344CB8AC3E}">
        <p14:creationId xmlns:p14="http://schemas.microsoft.com/office/powerpoint/2010/main" val="70537101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De voordelen van een uitgebreide</a:t>
            </a:r>
            <a:r>
              <a:rPr lang="nl-NL" baseline="0" dirty="0"/>
              <a:t> dienstverlening via </a:t>
            </a:r>
            <a:r>
              <a:rPr lang="nl-NL" baseline="0" dirty="0" err="1"/>
              <a:t>MyMinfin</a:t>
            </a:r>
            <a:r>
              <a:rPr lang="nl-NL" baseline="0" dirty="0"/>
              <a:t> spreken uiteraard voor zich:</a:t>
            </a:r>
          </a:p>
          <a:p>
            <a:pPr marL="171450" indent="-171450">
              <a:buFontTx/>
              <a:buChar char="-"/>
            </a:pPr>
            <a:r>
              <a:rPr lang="nl-NL" baseline="0" dirty="0"/>
              <a:t>Minder papier</a:t>
            </a:r>
          </a:p>
          <a:p>
            <a:pPr marL="171450" indent="-171450">
              <a:buFontTx/>
              <a:buChar char="-"/>
            </a:pPr>
            <a:r>
              <a:rPr lang="nl-NL" baseline="0" dirty="0"/>
              <a:t>Permanente toegang tot documenten, formulieren en diensten.</a:t>
            </a:r>
          </a:p>
          <a:p>
            <a:pPr marL="171450" indent="-171450">
              <a:buFontTx/>
              <a:buChar char="-"/>
            </a:pPr>
            <a:endParaRPr lang="nl-NL" dirty="0"/>
          </a:p>
        </p:txBody>
      </p:sp>
      <p:sp>
        <p:nvSpPr>
          <p:cNvPr id="4" name="Tijdelijke aanduiding voor dianummer 3"/>
          <p:cNvSpPr>
            <a:spLocks noGrp="1"/>
          </p:cNvSpPr>
          <p:nvPr>
            <p:ph type="sldNum" sz="quarter" idx="10"/>
          </p:nvPr>
        </p:nvSpPr>
        <p:spPr/>
        <p:txBody>
          <a:bodyPr/>
          <a:lstStyle/>
          <a:p>
            <a:fld id="{646F85B4-1877-4D67-A040-1468FF3CF5BC}" type="slidenum">
              <a:rPr lang="fr-BE" smtClean="0"/>
              <a:t>5</a:t>
            </a:fld>
            <a:endParaRPr lang="fr-BE"/>
          </a:p>
        </p:txBody>
      </p:sp>
    </p:spTree>
    <p:extLst>
      <p:ext uri="{BB962C8B-B14F-4D97-AF65-F5344CB8AC3E}">
        <p14:creationId xmlns:p14="http://schemas.microsoft.com/office/powerpoint/2010/main" val="284190223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nl-BE" sz="1200" i="1" kern="1200" dirty="0">
                <a:solidFill>
                  <a:schemeClr val="tx1"/>
                </a:solidFill>
                <a:effectLst/>
                <a:latin typeface="+mn-lt"/>
                <a:ea typeface="+mn-ea"/>
                <a:cs typeface="+mn-cs"/>
              </a:rPr>
              <a:t>Animatie bij slide : oude look daarna nieuwe look</a:t>
            </a:r>
          </a:p>
          <a:p>
            <a:endParaRPr lang="nl-BE" dirty="0"/>
          </a:p>
          <a:p>
            <a:r>
              <a:rPr lang="nl-BE" b="1" dirty="0"/>
              <a:t>Naast</a:t>
            </a:r>
            <a:r>
              <a:rPr lang="nl-BE" b="1" baseline="0" dirty="0"/>
              <a:t> de functionaliteiten is ook de vormgeving in een nieuw kleedje gezet. </a:t>
            </a:r>
          </a:p>
          <a:p>
            <a:r>
              <a:rPr lang="nl-BE" b="1" baseline="0" dirty="0"/>
              <a:t>U kunt daar later uitgebreid kennis mee maken.</a:t>
            </a:r>
            <a:endParaRPr lang="nl-BE" b="1" dirty="0"/>
          </a:p>
        </p:txBody>
      </p:sp>
      <p:sp>
        <p:nvSpPr>
          <p:cNvPr id="4" name="Tijdelijke aanduiding voor dianummer 3"/>
          <p:cNvSpPr>
            <a:spLocks noGrp="1"/>
          </p:cNvSpPr>
          <p:nvPr>
            <p:ph type="sldNum" sz="quarter" idx="10"/>
          </p:nvPr>
        </p:nvSpPr>
        <p:spPr/>
        <p:txBody>
          <a:bodyPr/>
          <a:lstStyle/>
          <a:p>
            <a:fld id="{646F85B4-1877-4D67-A040-1468FF3CF5BC}" type="slidenum">
              <a:rPr lang="fr-BE" smtClean="0"/>
              <a:t>6</a:t>
            </a:fld>
            <a:endParaRPr lang="fr-BE"/>
          </a:p>
        </p:txBody>
      </p:sp>
    </p:spTree>
    <p:extLst>
      <p:ext uri="{BB962C8B-B14F-4D97-AF65-F5344CB8AC3E}">
        <p14:creationId xmlns:p14="http://schemas.microsoft.com/office/powerpoint/2010/main" val="325248459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BE" sz="1200" kern="1200" dirty="0">
                <a:solidFill>
                  <a:schemeClr val="tx1"/>
                </a:solidFill>
                <a:effectLst/>
                <a:latin typeface="+mn-lt"/>
                <a:ea typeface="+mn-ea"/>
                <a:cs typeface="+mn-cs"/>
              </a:rPr>
              <a:t>Voordat ik zo</a:t>
            </a:r>
            <a:r>
              <a:rPr lang="nl-BE" sz="1200" kern="1200" baseline="0" dirty="0">
                <a:solidFill>
                  <a:schemeClr val="tx1"/>
                </a:solidFill>
                <a:effectLst/>
                <a:latin typeface="+mn-lt"/>
                <a:ea typeface="+mn-ea"/>
                <a:cs typeface="+mn-cs"/>
              </a:rPr>
              <a:t> meteen het woord geef aan de specialisten van de administratie, breng ik nog eens in herinnering welke functionaliteiten MyMinfin op heden al heeft: </a:t>
            </a:r>
          </a:p>
          <a:p>
            <a:endParaRPr lang="nl-BE" sz="1200" b="1" u="sng" kern="1200" baseline="0" dirty="0">
              <a:solidFill>
                <a:schemeClr val="tx1"/>
              </a:solidFill>
              <a:effectLst/>
              <a:latin typeface="+mn-lt"/>
              <a:ea typeface="+mn-ea"/>
              <a:cs typeface="+mn-cs"/>
            </a:endParaRPr>
          </a:p>
          <a:p>
            <a:r>
              <a:rPr lang="nl-BE" sz="1200" b="0" u="none" kern="1200" baseline="0" dirty="0">
                <a:solidFill>
                  <a:schemeClr val="tx1"/>
                </a:solidFill>
                <a:effectLst/>
                <a:latin typeface="+mn-lt"/>
                <a:ea typeface="+mn-ea"/>
                <a:cs typeface="+mn-cs"/>
              </a:rPr>
              <a:t>Burgers kunnen er alle persoonlijke gegevens raadplegen.</a:t>
            </a:r>
          </a:p>
          <a:p>
            <a:r>
              <a:rPr lang="nl-BE" sz="1200" b="0" u="none" kern="1200" baseline="0" dirty="0">
                <a:solidFill>
                  <a:schemeClr val="tx1"/>
                </a:solidFill>
                <a:effectLst/>
                <a:latin typeface="+mn-lt"/>
                <a:ea typeface="+mn-ea"/>
                <a:cs typeface="+mn-cs"/>
              </a:rPr>
              <a:t>Ze kunnen er de juiste diensten terugvinden, hun fiscale balans of patrimoniale gegevens consulteren.  Maar bijvoorbeeld ook een tussenkomst vanwege het Garantiefonds aanvragen.</a:t>
            </a:r>
          </a:p>
        </p:txBody>
      </p:sp>
      <p:sp>
        <p:nvSpPr>
          <p:cNvPr id="4" name="Tijdelijke aanduiding voor dianummer 3"/>
          <p:cNvSpPr>
            <a:spLocks noGrp="1"/>
          </p:cNvSpPr>
          <p:nvPr>
            <p:ph type="sldNum" sz="quarter" idx="10"/>
          </p:nvPr>
        </p:nvSpPr>
        <p:spPr/>
        <p:txBody>
          <a:bodyPr/>
          <a:lstStyle/>
          <a:p>
            <a:fld id="{646F85B4-1877-4D67-A040-1468FF3CF5BC}" type="slidenum">
              <a:rPr lang="fr-BE" smtClean="0"/>
              <a:t>7</a:t>
            </a:fld>
            <a:endParaRPr lang="fr-BE"/>
          </a:p>
        </p:txBody>
      </p:sp>
    </p:spTree>
    <p:extLst>
      <p:ext uri="{BB962C8B-B14F-4D97-AF65-F5344CB8AC3E}">
        <p14:creationId xmlns:p14="http://schemas.microsoft.com/office/powerpoint/2010/main" val="218111195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Ook professionals vinden er toegang tot diensten en documenten</a:t>
            </a:r>
            <a:r>
              <a:rPr lang="nl-NL" baseline="0" dirty="0"/>
              <a:t> naargelang het profiel van de professional in kwestie.</a:t>
            </a:r>
          </a:p>
          <a:p>
            <a:endParaRPr lang="nl-NL" baseline="0" dirty="0"/>
          </a:p>
          <a:p>
            <a:endParaRPr lang="nl-NL" dirty="0"/>
          </a:p>
        </p:txBody>
      </p:sp>
      <p:sp>
        <p:nvSpPr>
          <p:cNvPr id="4" name="Tijdelijke aanduiding voor dianummer 3"/>
          <p:cNvSpPr>
            <a:spLocks noGrp="1"/>
          </p:cNvSpPr>
          <p:nvPr>
            <p:ph type="sldNum" sz="quarter" idx="10"/>
          </p:nvPr>
        </p:nvSpPr>
        <p:spPr/>
        <p:txBody>
          <a:bodyPr/>
          <a:lstStyle/>
          <a:p>
            <a:fld id="{646F85B4-1877-4D67-A040-1468FF3CF5BC}" type="slidenum">
              <a:rPr lang="fr-BE" smtClean="0"/>
              <a:t>8</a:t>
            </a:fld>
            <a:endParaRPr lang="fr-BE"/>
          </a:p>
        </p:txBody>
      </p:sp>
    </p:spTree>
    <p:extLst>
      <p:ext uri="{BB962C8B-B14F-4D97-AF65-F5344CB8AC3E}">
        <p14:creationId xmlns:p14="http://schemas.microsoft.com/office/powerpoint/2010/main" val="171747588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BE" sz="1200" kern="1200" dirty="0">
                <a:solidFill>
                  <a:schemeClr val="tx1"/>
                </a:solidFill>
                <a:effectLst/>
                <a:latin typeface="+mn-lt"/>
                <a:ea typeface="+mn-ea"/>
                <a:cs typeface="+mn-cs"/>
              </a:rPr>
              <a:t>Zoals gezegd komen er nu een aantal</a:t>
            </a:r>
            <a:r>
              <a:rPr lang="nl-BE" sz="1200" kern="1200" baseline="0" dirty="0">
                <a:solidFill>
                  <a:schemeClr val="tx1"/>
                </a:solidFill>
                <a:effectLst/>
                <a:latin typeface="+mn-lt"/>
                <a:ea typeface="+mn-ea"/>
                <a:cs typeface="+mn-cs"/>
              </a:rPr>
              <a:t> nieuwe functionaliteiten bij,</a:t>
            </a:r>
          </a:p>
          <a:p>
            <a:r>
              <a:rPr lang="nl-BE" sz="1200" kern="1200" dirty="0">
                <a:solidFill>
                  <a:schemeClr val="tx1"/>
                </a:solidFill>
                <a:effectLst/>
                <a:latin typeface="+mn-lt"/>
                <a:ea typeface="+mn-ea"/>
                <a:cs typeface="+mn-cs"/>
              </a:rPr>
              <a:t>zoals het aanvragen van een afbetalingsplan</a:t>
            </a:r>
            <a:r>
              <a:rPr lang="nl-BE" sz="1200" kern="1200" baseline="0" dirty="0">
                <a:solidFill>
                  <a:schemeClr val="tx1"/>
                </a:solidFill>
                <a:effectLst/>
                <a:latin typeface="+mn-lt"/>
                <a:ea typeface="+mn-ea"/>
                <a:cs typeface="+mn-cs"/>
              </a:rPr>
              <a:t> of het indienen van een bezwaar.</a:t>
            </a:r>
          </a:p>
          <a:p>
            <a:endParaRPr lang="nl-BE" sz="1200" kern="1200" baseline="0" dirty="0">
              <a:solidFill>
                <a:schemeClr val="tx1"/>
              </a:solidFill>
              <a:effectLst/>
              <a:latin typeface="+mn-lt"/>
              <a:ea typeface="+mn-ea"/>
              <a:cs typeface="+mn-cs"/>
            </a:endParaRPr>
          </a:p>
          <a:p>
            <a:r>
              <a:rPr lang="nl-BE" sz="1200" kern="1200" baseline="0" dirty="0">
                <a:solidFill>
                  <a:schemeClr val="tx1"/>
                </a:solidFill>
                <a:effectLst/>
                <a:latin typeface="+mn-lt"/>
                <a:ea typeface="+mn-ea"/>
                <a:cs typeface="+mn-cs"/>
              </a:rPr>
              <a:t>Om dat alles wat tastbaarder te maken volgt zo meteen een demo-film, waarna ik graag het woord geef aan de specialisten van de administratie.  </a:t>
            </a:r>
          </a:p>
          <a:p>
            <a:r>
              <a:rPr lang="nl-BE" sz="1200" kern="1200" baseline="0" dirty="0">
                <a:solidFill>
                  <a:schemeClr val="tx1"/>
                </a:solidFill>
                <a:effectLst/>
                <a:latin typeface="+mn-lt"/>
                <a:ea typeface="+mn-ea"/>
                <a:cs typeface="+mn-cs"/>
              </a:rPr>
              <a:t>Ik wil hen nu al danken voor de realisatie van deze vereenvoudiging.  Want vergis u niet : achter deze ogenschijnlijk eenvoudige aanpassingen gaat vaak een heel proces schuil.</a:t>
            </a:r>
          </a:p>
          <a:p>
            <a:endParaRPr lang="nl-BE" dirty="0"/>
          </a:p>
        </p:txBody>
      </p:sp>
      <p:sp>
        <p:nvSpPr>
          <p:cNvPr id="4" name="Tijdelijke aanduiding voor dianummer 3"/>
          <p:cNvSpPr>
            <a:spLocks noGrp="1"/>
          </p:cNvSpPr>
          <p:nvPr>
            <p:ph type="sldNum" sz="quarter" idx="10"/>
          </p:nvPr>
        </p:nvSpPr>
        <p:spPr/>
        <p:txBody>
          <a:bodyPr/>
          <a:lstStyle/>
          <a:p>
            <a:fld id="{646F85B4-1877-4D67-A040-1468FF3CF5BC}" type="slidenum">
              <a:rPr lang="fr-BE" smtClean="0"/>
              <a:t>9</a:t>
            </a:fld>
            <a:endParaRPr lang="fr-BE"/>
          </a:p>
        </p:txBody>
      </p:sp>
    </p:spTree>
    <p:extLst>
      <p:ext uri="{BB962C8B-B14F-4D97-AF65-F5344CB8AC3E}">
        <p14:creationId xmlns:p14="http://schemas.microsoft.com/office/powerpoint/2010/main" val="2354794994"/>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1524000" y="1122363"/>
            <a:ext cx="9144000" cy="2387600"/>
          </a:xfrm>
        </p:spPr>
        <p:txBody>
          <a:bodyPr anchor="b"/>
          <a:lstStyle>
            <a:lvl1pPr algn="ctr">
              <a:defRPr sz="6000">
                <a:latin typeface="Ebrima" panose="02000000000000000000" pitchFamily="2" charset="0"/>
                <a:ea typeface="Ebrima" panose="02000000000000000000" pitchFamily="2" charset="0"/>
                <a:cs typeface="Ebrima" panose="02000000000000000000" pitchFamily="2" charset="0"/>
              </a:defRPr>
            </a:lvl1pPr>
          </a:lstStyle>
          <a:p>
            <a:r>
              <a:rPr lang="fr-FR"/>
              <a:t>Modifiez le style du titre</a:t>
            </a:r>
            <a:endParaRPr lang="fr-BE"/>
          </a:p>
        </p:txBody>
      </p:sp>
      <p:sp>
        <p:nvSpPr>
          <p:cNvPr id="3" name="Sous-titre 2"/>
          <p:cNvSpPr>
            <a:spLocks noGrp="1"/>
          </p:cNvSpPr>
          <p:nvPr>
            <p:ph type="subTitle" idx="1"/>
          </p:nvPr>
        </p:nvSpPr>
        <p:spPr>
          <a:xfrm>
            <a:off x="1524000" y="3602038"/>
            <a:ext cx="9144000" cy="1655762"/>
          </a:xfrm>
        </p:spPr>
        <p:txBody>
          <a:bodyPr/>
          <a:lstStyle>
            <a:lvl1pPr marL="0" indent="0" algn="ctr">
              <a:buNone/>
              <a:defRPr sz="2400">
                <a:latin typeface="Ebrima" panose="02000000000000000000" pitchFamily="2" charset="0"/>
                <a:ea typeface="Ebrima" panose="02000000000000000000" pitchFamily="2" charset="0"/>
                <a:cs typeface="Ebrima" panose="02000000000000000000" pitchFamily="2"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Modifier le style des sous-titres du masque</a:t>
            </a:r>
            <a:endParaRPr lang="fr-BE"/>
          </a:p>
        </p:txBody>
      </p:sp>
      <p:sp>
        <p:nvSpPr>
          <p:cNvPr id="7" name="Rectangle 6"/>
          <p:cNvSpPr/>
          <p:nvPr/>
        </p:nvSpPr>
        <p:spPr>
          <a:xfrm>
            <a:off x="-9414" y="0"/>
            <a:ext cx="12201414" cy="1436914"/>
          </a:xfrm>
          <a:prstGeom prst="rect">
            <a:avLst/>
          </a:prstGeom>
          <a:solidFill>
            <a:srgbClr val="7F8A9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BE"/>
          </a:p>
        </p:txBody>
      </p:sp>
      <p:pic>
        <p:nvPicPr>
          <p:cNvPr id="8" name="Image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925910" y="378745"/>
            <a:ext cx="1646504" cy="631620"/>
          </a:xfrm>
          <a:prstGeom prst="rect">
            <a:avLst/>
          </a:prstGeom>
        </p:spPr>
      </p:pic>
      <p:sp>
        <p:nvSpPr>
          <p:cNvPr id="10" name="Rectangle 9"/>
          <p:cNvSpPr/>
          <p:nvPr/>
        </p:nvSpPr>
        <p:spPr>
          <a:xfrm>
            <a:off x="0" y="6148563"/>
            <a:ext cx="12192000" cy="707229"/>
          </a:xfrm>
          <a:prstGeom prst="rect">
            <a:avLst/>
          </a:prstGeom>
          <a:solidFill>
            <a:srgbClr val="7F8A9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BE"/>
          </a:p>
        </p:txBody>
      </p:sp>
      <p:sp>
        <p:nvSpPr>
          <p:cNvPr id="11" name="Oval 17"/>
          <p:cNvSpPr>
            <a:spLocks noChangeArrowheads="1"/>
          </p:cNvSpPr>
          <p:nvPr/>
        </p:nvSpPr>
        <p:spPr bwMode="auto">
          <a:xfrm>
            <a:off x="11154016" y="5805264"/>
            <a:ext cx="817080" cy="774796"/>
          </a:xfrm>
          <a:prstGeom prst="ellipse">
            <a:avLst/>
          </a:prstGeom>
          <a:solidFill>
            <a:schemeClr val="bg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BE"/>
          </a:p>
        </p:txBody>
      </p:sp>
      <p:pic>
        <p:nvPicPr>
          <p:cNvPr id="12" name="Image 1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316220" y="5974079"/>
            <a:ext cx="512388" cy="450215"/>
          </a:xfrm>
          <a:prstGeom prst="rect">
            <a:avLst/>
          </a:prstGeom>
        </p:spPr>
      </p:pic>
      <p:sp>
        <p:nvSpPr>
          <p:cNvPr id="6" name="Espace réservé du numéro de diapositive 5"/>
          <p:cNvSpPr>
            <a:spLocks noGrp="1"/>
          </p:cNvSpPr>
          <p:nvPr>
            <p:ph type="sldNum" sz="quarter" idx="12"/>
          </p:nvPr>
        </p:nvSpPr>
        <p:spPr>
          <a:xfrm>
            <a:off x="11457431" y="6043963"/>
            <a:ext cx="512388" cy="365125"/>
          </a:xfrm>
          <a:prstGeom prst="rect">
            <a:avLst/>
          </a:prstGeom>
        </p:spPr>
        <p:txBody>
          <a:bodyPr/>
          <a:lstStyle>
            <a:lvl1pPr>
              <a:defRPr/>
            </a:lvl1pPr>
          </a:lstStyle>
          <a:p>
            <a:fld id="{C125A9C4-7FEC-426E-8046-336CF51DB67C}" type="slidenum">
              <a:rPr lang="fr-BE" smtClean="0"/>
              <a:pPr/>
              <a:t>‹N°›</a:t>
            </a:fld>
            <a:endParaRPr lang="fr-BE"/>
          </a:p>
        </p:txBody>
      </p:sp>
      <p:pic>
        <p:nvPicPr>
          <p:cNvPr id="4" name="Image 3"/>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63065" y="387916"/>
            <a:ext cx="2148319" cy="646791"/>
          </a:xfrm>
          <a:prstGeom prst="rect">
            <a:avLst/>
          </a:prstGeom>
        </p:spPr>
      </p:pic>
    </p:spTree>
    <p:extLst>
      <p:ext uri="{BB962C8B-B14F-4D97-AF65-F5344CB8AC3E}">
        <p14:creationId xmlns:p14="http://schemas.microsoft.com/office/powerpoint/2010/main" val="16418091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18" name="Rectangle 17"/>
          <p:cNvSpPr/>
          <p:nvPr/>
        </p:nvSpPr>
        <p:spPr>
          <a:xfrm>
            <a:off x="0" y="6150454"/>
            <a:ext cx="12192000" cy="707229"/>
          </a:xfrm>
          <a:prstGeom prst="rect">
            <a:avLst/>
          </a:prstGeom>
          <a:solidFill>
            <a:srgbClr val="7F8A9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BE"/>
          </a:p>
        </p:txBody>
      </p:sp>
      <p:sp>
        <p:nvSpPr>
          <p:cNvPr id="2" name="Titre 1"/>
          <p:cNvSpPr>
            <a:spLocks noGrp="1"/>
          </p:cNvSpPr>
          <p:nvPr>
            <p:ph type="title"/>
          </p:nvPr>
        </p:nvSpPr>
        <p:spPr/>
        <p:txBody>
          <a:bodyPr/>
          <a:lstStyle>
            <a:lvl1pPr>
              <a:defRPr>
                <a:solidFill>
                  <a:srgbClr val="34495E"/>
                </a:solidFill>
                <a:latin typeface="Ebrima" panose="02000000000000000000" pitchFamily="2" charset="0"/>
                <a:ea typeface="Ebrima" panose="02000000000000000000" pitchFamily="2" charset="0"/>
                <a:cs typeface="Ebrima" panose="02000000000000000000" pitchFamily="2" charset="0"/>
              </a:defRPr>
            </a:lvl1pPr>
          </a:lstStyle>
          <a:p>
            <a:r>
              <a:rPr lang="fr-FR"/>
              <a:t>Modifiez le style du titre</a:t>
            </a:r>
            <a:endParaRPr lang="fr-BE"/>
          </a:p>
        </p:txBody>
      </p:sp>
      <p:sp>
        <p:nvSpPr>
          <p:cNvPr id="3" name="Espace réservé du contenu 2"/>
          <p:cNvSpPr>
            <a:spLocks noGrp="1"/>
          </p:cNvSpPr>
          <p:nvPr>
            <p:ph idx="1"/>
          </p:nvPr>
        </p:nvSpPr>
        <p:spPr/>
        <p:txBody>
          <a:bodyPr/>
          <a:lstStyle>
            <a:lvl1pPr>
              <a:defRPr>
                <a:latin typeface="Ebrima" panose="02000000000000000000" pitchFamily="2" charset="0"/>
                <a:ea typeface="Ebrima" panose="02000000000000000000" pitchFamily="2" charset="0"/>
                <a:cs typeface="Ebrima" panose="02000000000000000000" pitchFamily="2" charset="0"/>
              </a:defRPr>
            </a:lvl1pPr>
            <a:lvl2pPr>
              <a:defRPr>
                <a:latin typeface="Ebrima" panose="02000000000000000000" pitchFamily="2" charset="0"/>
                <a:ea typeface="Ebrima" panose="02000000000000000000" pitchFamily="2" charset="0"/>
                <a:cs typeface="Ebrima" panose="02000000000000000000" pitchFamily="2" charset="0"/>
              </a:defRPr>
            </a:lvl2pPr>
            <a:lvl3pPr>
              <a:defRPr>
                <a:latin typeface="Ebrima" panose="02000000000000000000" pitchFamily="2" charset="0"/>
                <a:ea typeface="Ebrima" panose="02000000000000000000" pitchFamily="2" charset="0"/>
                <a:cs typeface="Ebrima" panose="02000000000000000000" pitchFamily="2" charset="0"/>
              </a:defRPr>
            </a:lvl3pPr>
            <a:lvl4pPr>
              <a:defRPr>
                <a:latin typeface="Ebrima" panose="02000000000000000000" pitchFamily="2" charset="0"/>
                <a:ea typeface="Ebrima" panose="02000000000000000000" pitchFamily="2" charset="0"/>
                <a:cs typeface="Ebrima" panose="02000000000000000000" pitchFamily="2" charset="0"/>
              </a:defRPr>
            </a:lvl4pPr>
            <a:lvl5pPr>
              <a:defRPr>
                <a:latin typeface="Ebrima" panose="02000000000000000000" pitchFamily="2" charset="0"/>
                <a:ea typeface="Ebrima" panose="02000000000000000000" pitchFamily="2" charset="0"/>
                <a:cs typeface="Ebrima" panose="02000000000000000000" pitchFamily="2" charset="0"/>
              </a:defRPr>
            </a:lvl5p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BE"/>
          </a:p>
        </p:txBody>
      </p:sp>
      <p:sp>
        <p:nvSpPr>
          <p:cNvPr id="15" name="Oval 17"/>
          <p:cNvSpPr>
            <a:spLocks noChangeArrowheads="1"/>
          </p:cNvSpPr>
          <p:nvPr/>
        </p:nvSpPr>
        <p:spPr bwMode="auto">
          <a:xfrm>
            <a:off x="11154016" y="5805264"/>
            <a:ext cx="817080" cy="774796"/>
          </a:xfrm>
          <a:prstGeom prst="ellipse">
            <a:avLst/>
          </a:prstGeom>
          <a:solidFill>
            <a:schemeClr val="bg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BE"/>
          </a:p>
        </p:txBody>
      </p:sp>
      <p:pic>
        <p:nvPicPr>
          <p:cNvPr id="16" name="Image 1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316220" y="5974079"/>
            <a:ext cx="512388" cy="450215"/>
          </a:xfrm>
          <a:prstGeom prst="rect">
            <a:avLst/>
          </a:prstGeom>
        </p:spPr>
      </p:pic>
      <p:sp>
        <p:nvSpPr>
          <p:cNvPr id="17" name="Espace réservé du numéro de diapositive 5"/>
          <p:cNvSpPr>
            <a:spLocks noGrp="1"/>
          </p:cNvSpPr>
          <p:nvPr>
            <p:ph type="sldNum" sz="quarter" idx="12"/>
          </p:nvPr>
        </p:nvSpPr>
        <p:spPr>
          <a:xfrm>
            <a:off x="11460777" y="6059169"/>
            <a:ext cx="474808" cy="365125"/>
          </a:xfrm>
          <a:prstGeom prst="rect">
            <a:avLst/>
          </a:prstGeom>
        </p:spPr>
        <p:txBody>
          <a:bodyPr/>
          <a:lstStyle/>
          <a:p>
            <a:fld id="{89887F19-35EC-4676-B77A-74C89292FEB8}" type="slidenum">
              <a:rPr lang="fr-BE" smtClean="0"/>
              <a:t>‹N°›</a:t>
            </a:fld>
            <a:endParaRPr lang="fr-BE"/>
          </a:p>
        </p:txBody>
      </p:sp>
      <p:cxnSp>
        <p:nvCxnSpPr>
          <p:cNvPr id="20" name="Connecteur droit 19"/>
          <p:cNvCxnSpPr/>
          <p:nvPr/>
        </p:nvCxnSpPr>
        <p:spPr>
          <a:xfrm>
            <a:off x="-1" y="1690688"/>
            <a:ext cx="12192001" cy="0"/>
          </a:xfrm>
          <a:prstGeom prst="line">
            <a:avLst/>
          </a:prstGeom>
          <a:ln>
            <a:solidFill>
              <a:srgbClr val="96B6E2"/>
            </a:solidFill>
          </a:ln>
          <a:effectLst>
            <a:outerShdw blurRad="76200" dir="18900000" sy="23000" kx="-1200000" algn="bl" rotWithShape="0">
              <a:prstClr val="black">
                <a:alpha val="20000"/>
              </a:prstClr>
            </a:outerShdw>
          </a:effectLst>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9454768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endParaRPr lang="fr-BE"/>
          </a:p>
        </p:txBody>
      </p:sp>
      <p:sp>
        <p:nvSpPr>
          <p:cNvPr id="3" name="Espace réservé du texte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BE"/>
          </a:p>
        </p:txBody>
      </p:sp>
      <p:sp>
        <p:nvSpPr>
          <p:cNvPr id="11" name="Rectangle 10"/>
          <p:cNvSpPr/>
          <p:nvPr/>
        </p:nvSpPr>
        <p:spPr>
          <a:xfrm>
            <a:off x="0" y="6150454"/>
            <a:ext cx="12192000" cy="707229"/>
          </a:xfrm>
          <a:prstGeom prst="rect">
            <a:avLst/>
          </a:prstGeom>
          <a:solidFill>
            <a:srgbClr val="7F8A9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BE"/>
          </a:p>
        </p:txBody>
      </p:sp>
      <p:sp>
        <p:nvSpPr>
          <p:cNvPr id="12" name="Oval 17"/>
          <p:cNvSpPr>
            <a:spLocks noChangeArrowheads="1"/>
          </p:cNvSpPr>
          <p:nvPr/>
        </p:nvSpPr>
        <p:spPr bwMode="auto">
          <a:xfrm>
            <a:off x="11154016" y="5805264"/>
            <a:ext cx="817080" cy="774796"/>
          </a:xfrm>
          <a:prstGeom prst="ellipse">
            <a:avLst/>
          </a:prstGeom>
          <a:solidFill>
            <a:schemeClr val="bg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BE"/>
          </a:p>
        </p:txBody>
      </p:sp>
      <p:pic>
        <p:nvPicPr>
          <p:cNvPr id="13" name="Image 12"/>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316220" y="5974079"/>
            <a:ext cx="512388" cy="450215"/>
          </a:xfrm>
          <a:prstGeom prst="rect">
            <a:avLst/>
          </a:prstGeom>
        </p:spPr>
      </p:pic>
      <p:sp>
        <p:nvSpPr>
          <p:cNvPr id="14" name="Espace réservé du numéro de diapositive 5"/>
          <p:cNvSpPr>
            <a:spLocks noGrp="1"/>
          </p:cNvSpPr>
          <p:nvPr>
            <p:ph type="sldNum" sz="quarter" idx="4"/>
          </p:nvPr>
        </p:nvSpPr>
        <p:spPr>
          <a:xfrm>
            <a:off x="11439716" y="6072284"/>
            <a:ext cx="654876" cy="365125"/>
          </a:xfrm>
          <a:prstGeom prst="rect">
            <a:avLst/>
          </a:prstGeom>
        </p:spPr>
        <p:txBody>
          <a:bodyPr/>
          <a:lstStyle>
            <a:lvl1pPr>
              <a:defRPr sz="1000">
                <a:latin typeface="Ebrima" panose="02000000000000000000" pitchFamily="2" charset="0"/>
                <a:ea typeface="Ebrima" panose="02000000000000000000" pitchFamily="2" charset="0"/>
                <a:cs typeface="Ebrima" panose="02000000000000000000" pitchFamily="2" charset="0"/>
              </a:defRPr>
            </a:lvl1pPr>
          </a:lstStyle>
          <a:p>
            <a:fld id="{89887F19-35EC-4676-B77A-74C89292FEB8}" type="slidenum">
              <a:rPr lang="fr-BE" smtClean="0"/>
              <a:pPr/>
              <a:t>‹N°›</a:t>
            </a:fld>
            <a:endParaRPr lang="fr-BE"/>
          </a:p>
        </p:txBody>
      </p:sp>
    </p:spTree>
    <p:extLst>
      <p:ext uri="{BB962C8B-B14F-4D97-AF65-F5344CB8AC3E}">
        <p14:creationId xmlns:p14="http://schemas.microsoft.com/office/powerpoint/2010/main" val="1139250044"/>
      </p:ext>
    </p:extLst>
  </p:cSld>
  <p:clrMap bg1="lt1" tx1="dk1" bg2="lt2" tx2="dk2" accent1="accent1" accent2="accent2" accent3="accent3" accent4="accent4" accent5="accent5" accent6="accent6" hlink="hlink" folHlink="folHlink"/>
  <p:sldLayoutIdLst>
    <p:sldLayoutId id="2147483652" r:id="rId1"/>
    <p:sldLayoutId id="2147483653" r:id="rId2"/>
  </p:sldLayoutIdLst>
  <p:hf hdr="0" ftr="0" dt="0"/>
  <p:txStyles>
    <p:titleStyle>
      <a:lvl1pPr algn="l" defTabSz="914400" rtl="0" eaLnBrk="1" latinLnBrk="0" hangingPunct="1">
        <a:lnSpc>
          <a:spcPct val="90000"/>
        </a:lnSpc>
        <a:spcBef>
          <a:spcPct val="0"/>
        </a:spcBef>
        <a:buNone/>
        <a:defRPr sz="4400" kern="1200">
          <a:solidFill>
            <a:srgbClr val="34495E"/>
          </a:solidFill>
          <a:latin typeface="Ebrima" panose="02000000000000000000" pitchFamily="2" charset="0"/>
          <a:ea typeface="Ebrima" panose="02000000000000000000" pitchFamily="2" charset="0"/>
          <a:cs typeface="Ebrima" panose="02000000000000000000" pitchFamily="2"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Ebrima" panose="02000000000000000000" pitchFamily="2" charset="0"/>
          <a:ea typeface="Ebrima" panose="02000000000000000000" pitchFamily="2" charset="0"/>
          <a:cs typeface="Ebrima" panose="02000000000000000000" pitchFamily="2"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Ebrima" panose="02000000000000000000" pitchFamily="2" charset="0"/>
          <a:ea typeface="Ebrima" panose="02000000000000000000" pitchFamily="2" charset="0"/>
          <a:cs typeface="Ebrima" panose="02000000000000000000" pitchFamily="2"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Ebrima" panose="02000000000000000000" pitchFamily="2" charset="0"/>
          <a:ea typeface="Ebrima" panose="02000000000000000000" pitchFamily="2" charset="0"/>
          <a:cs typeface="Ebrima" panose="02000000000000000000" pitchFamily="2"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Ebrima" panose="02000000000000000000" pitchFamily="2" charset="0"/>
          <a:ea typeface="Ebrima" panose="02000000000000000000" pitchFamily="2" charset="0"/>
          <a:cs typeface="Ebrima" panose="02000000000000000000" pitchFamily="2"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Ebrima" panose="02000000000000000000" pitchFamily="2" charset="0"/>
          <a:ea typeface="Ebrima" panose="02000000000000000000" pitchFamily="2" charset="0"/>
          <a:cs typeface="Ebrima" panose="02000000000000000000" pitchFamily="2"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5.jpeg"/></Relationships>
</file>

<file path=ppt/slides/_rels/slide10.xml.rels><?xml version="1.0" encoding="UTF-8" standalone="yes"?>
<Relationships xmlns="http://schemas.openxmlformats.org/package/2006/relationships"><Relationship Id="rId3" Type="http://schemas.openxmlformats.org/officeDocument/2006/relationships/hyperlink" Target="Fisc%202016%20MyMinFin%20ScreenCast.mov"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image" Target="../media/image5.jpeg"/></Relationships>
</file>

<file path=ppt/slides/_rels/slide1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image" Target="../media/image5.jpeg"/><Relationship Id="rId4" Type="http://schemas.openxmlformats.org/officeDocument/2006/relationships/image" Target="../media/image7.png"/></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8.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1524000" y="2862470"/>
            <a:ext cx="9144000" cy="2038972"/>
          </a:xfrm>
        </p:spPr>
        <p:txBody>
          <a:bodyPr>
            <a:normAutofit/>
          </a:bodyPr>
          <a:lstStyle/>
          <a:p>
            <a:r>
              <a:rPr lang="fr-BE" sz="8000" dirty="0">
                <a:latin typeface="Shruti" panose="020B0502040204020203" pitchFamily="34" charset="0"/>
                <a:cs typeface="Shruti" panose="020B0502040204020203" pitchFamily="34" charset="0"/>
              </a:rPr>
              <a:t>www.myminfin.be</a:t>
            </a:r>
          </a:p>
        </p:txBody>
      </p:sp>
      <p:sp>
        <p:nvSpPr>
          <p:cNvPr id="3" name="Sous-titre 2"/>
          <p:cNvSpPr>
            <a:spLocks noGrp="1"/>
          </p:cNvSpPr>
          <p:nvPr>
            <p:ph type="subTitle" idx="1"/>
          </p:nvPr>
        </p:nvSpPr>
        <p:spPr>
          <a:xfrm>
            <a:off x="1524000" y="5245308"/>
            <a:ext cx="9144000" cy="1655762"/>
          </a:xfrm>
        </p:spPr>
        <p:txBody>
          <a:bodyPr/>
          <a:lstStyle/>
          <a:p>
            <a:r>
              <a:rPr lang="fr-BE" err="1">
                <a:solidFill>
                  <a:srgbClr val="61A39A"/>
                </a:solidFill>
                <a:latin typeface="Shruti" panose="020B0502040204020203" pitchFamily="34" charset="0"/>
                <a:cs typeface="Shruti" panose="020B0502040204020203" pitchFamily="34" charset="0"/>
              </a:rPr>
              <a:t>Persconferentie</a:t>
            </a:r>
            <a:endParaRPr lang="fr-BE">
              <a:solidFill>
                <a:srgbClr val="61A39A"/>
              </a:solidFill>
              <a:latin typeface="Shruti" panose="020B0502040204020203" pitchFamily="34" charset="0"/>
              <a:cs typeface="Shruti" panose="020B0502040204020203" pitchFamily="34" charset="0"/>
            </a:endParaRPr>
          </a:p>
          <a:p>
            <a:r>
              <a:rPr lang="fr-BE">
                <a:solidFill>
                  <a:srgbClr val="61A39A"/>
                </a:solidFill>
                <a:latin typeface="Shruti" panose="020B0502040204020203" pitchFamily="34" charset="0"/>
                <a:cs typeface="Shruti" panose="020B0502040204020203" pitchFamily="34" charset="0"/>
              </a:rPr>
              <a:t>29.11.2016</a:t>
            </a:r>
          </a:p>
        </p:txBody>
      </p:sp>
      <p:sp>
        <p:nvSpPr>
          <p:cNvPr id="7" name="Espace réservé du numéro de diapositive 6"/>
          <p:cNvSpPr>
            <a:spLocks noGrp="1"/>
          </p:cNvSpPr>
          <p:nvPr>
            <p:ph type="sldNum" sz="quarter" idx="12"/>
          </p:nvPr>
        </p:nvSpPr>
        <p:spPr/>
        <p:txBody>
          <a:bodyPr/>
          <a:lstStyle/>
          <a:p>
            <a:fld id="{C125A9C4-7FEC-426E-8046-336CF51DB67C}" type="slidenum">
              <a:rPr lang="fr-BE" smtClean="0"/>
              <a:pPr/>
              <a:t>1</a:t>
            </a:fld>
            <a:endParaRPr lang="fr-BE"/>
          </a:p>
        </p:txBody>
      </p:sp>
      <p:pic>
        <p:nvPicPr>
          <p:cNvPr id="8" name="Image 7"/>
          <p:cNvPicPr>
            <a:picLocks noChangeAspect="1"/>
          </p:cNvPicPr>
          <p:nvPr/>
        </p:nvPicPr>
        <p:blipFill rotWithShape="1">
          <a:blip r:embed="rId3" cstate="print">
            <a:extLst>
              <a:ext uri="{28A0092B-C50C-407E-A947-70E740481C1C}">
                <a14:useLocalDpi xmlns:a14="http://schemas.microsoft.com/office/drawing/2010/main" val="0"/>
              </a:ext>
            </a:extLst>
          </a:blip>
          <a:srcRect l="11563" t="11855" r="7950" b="11766"/>
          <a:stretch/>
        </p:blipFill>
        <p:spPr>
          <a:xfrm>
            <a:off x="3611724" y="1474488"/>
            <a:ext cx="4968552" cy="2088232"/>
          </a:xfrm>
          <a:prstGeom prst="rect">
            <a:avLst/>
          </a:prstGeom>
        </p:spPr>
      </p:pic>
      <p:pic>
        <p:nvPicPr>
          <p:cNvPr id="9" name="Picture 2" descr="C:\Users\asoussin\Documents\AGPR\MEG\Design Myminfin\myminfin-design\myminfin-design\logo-exports\JPG\MyMinfin_H100px.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498502" y="1906536"/>
            <a:ext cx="3194995" cy="122413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5080272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BE"/>
              <a:t>                      </a:t>
            </a:r>
            <a:r>
              <a:rPr lang="fr-BE" err="1"/>
              <a:t>demo</a:t>
            </a:r>
            <a:endParaRPr lang="fr-BE"/>
          </a:p>
        </p:txBody>
      </p:sp>
      <p:sp>
        <p:nvSpPr>
          <p:cNvPr id="3" name="Espace réservé du contenu 2"/>
          <p:cNvSpPr>
            <a:spLocks noGrp="1"/>
          </p:cNvSpPr>
          <p:nvPr>
            <p:ph idx="1"/>
          </p:nvPr>
        </p:nvSpPr>
        <p:spPr>
          <a:xfrm>
            <a:off x="838200" y="2663687"/>
            <a:ext cx="10515600" cy="1272208"/>
          </a:xfrm>
        </p:spPr>
        <p:txBody>
          <a:bodyPr>
            <a:normAutofit fontScale="92500" lnSpcReduction="20000"/>
          </a:bodyPr>
          <a:lstStyle/>
          <a:p>
            <a:pPr marL="0" indent="0">
              <a:buNone/>
            </a:pPr>
            <a:endParaRPr lang="fr-BE" b="1"/>
          </a:p>
          <a:p>
            <a:pPr marL="0" indent="0">
              <a:buNone/>
            </a:pPr>
            <a:endParaRPr lang="fr-BE" b="1"/>
          </a:p>
          <a:p>
            <a:pPr marL="0" indent="0" algn="ctr">
              <a:buNone/>
            </a:pPr>
            <a:r>
              <a:rPr lang="fr-BE" b="1" i="1"/>
              <a:t>Link </a:t>
            </a:r>
            <a:r>
              <a:rPr lang="fr-BE" b="1" i="1" err="1"/>
              <a:t>naar</a:t>
            </a:r>
            <a:r>
              <a:rPr lang="fr-BE" b="1" i="1"/>
              <a:t> </a:t>
            </a:r>
            <a:r>
              <a:rPr lang="fr-BE" b="1" i="1">
                <a:hlinkClick r:id="rId3" action="ppaction://hlinkfile"/>
              </a:rPr>
              <a:t>film</a:t>
            </a:r>
            <a:endParaRPr lang="fr-BE" i="1"/>
          </a:p>
        </p:txBody>
      </p:sp>
      <p:sp>
        <p:nvSpPr>
          <p:cNvPr id="4" name="Espace réservé du numéro de diapositive 3"/>
          <p:cNvSpPr>
            <a:spLocks noGrp="1"/>
          </p:cNvSpPr>
          <p:nvPr>
            <p:ph type="sldNum" sz="quarter" idx="12"/>
          </p:nvPr>
        </p:nvSpPr>
        <p:spPr/>
        <p:txBody>
          <a:bodyPr/>
          <a:lstStyle/>
          <a:p>
            <a:fld id="{89887F19-35EC-4676-B77A-74C89292FEB8}" type="slidenum">
              <a:rPr lang="fr-BE" smtClean="0"/>
              <a:t>10</a:t>
            </a:fld>
            <a:endParaRPr lang="fr-BE"/>
          </a:p>
        </p:txBody>
      </p:sp>
      <p:pic>
        <p:nvPicPr>
          <p:cNvPr id="5" name="Picture 2" descr="C:\Users\asoussin\Documents\AGPR\MEG\Design Myminfin\myminfin-design\myminfin-design\logo-exports\JPG\MyMinfin_H100px.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06524" y="415838"/>
            <a:ext cx="3194995" cy="122413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1324634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BE"/>
              <a:t>                      </a:t>
            </a:r>
            <a:r>
              <a:rPr lang="FR-BE" err="1"/>
              <a:t>nieuwe</a:t>
            </a:r>
            <a:r>
              <a:rPr lang="FR-BE"/>
              <a:t> </a:t>
            </a:r>
            <a:r>
              <a:rPr lang="FR-BE" err="1"/>
              <a:t>functionaliteiten</a:t>
            </a:r>
            <a:endParaRPr lang="FR-BE"/>
          </a:p>
        </p:txBody>
      </p:sp>
      <p:sp>
        <p:nvSpPr>
          <p:cNvPr id="3" name="Espace réservé du contenu 2"/>
          <p:cNvSpPr>
            <a:spLocks noGrp="1"/>
          </p:cNvSpPr>
          <p:nvPr>
            <p:ph idx="1"/>
          </p:nvPr>
        </p:nvSpPr>
        <p:spPr>
          <a:xfrm>
            <a:off x="838199" y="1825625"/>
            <a:ext cx="10752117" cy="4351338"/>
          </a:xfrm>
        </p:spPr>
        <p:txBody>
          <a:bodyPr vert="horz" lIns="91440" tIns="45720" rIns="91440" bIns="45720" rtlCol="0" anchor="t">
            <a:normAutofit/>
          </a:bodyPr>
          <a:lstStyle/>
          <a:p>
            <a:pPr marL="0" indent="0">
              <a:buNone/>
            </a:pPr>
            <a:r>
              <a:rPr lang="FR-BE" sz="2400" b="1">
                <a:solidFill>
                  <a:srgbClr val="61A39A"/>
                </a:solidFill>
              </a:rPr>
              <a:t>Burgers</a:t>
            </a:r>
            <a:r>
              <a:rPr lang="FR-BE" sz="2400"/>
              <a:t> &gt; </a:t>
            </a:r>
            <a:r>
              <a:rPr lang="FR-BE" sz="2400" b="1" err="1">
                <a:solidFill>
                  <a:srgbClr val="96B6E2"/>
                </a:solidFill>
              </a:rPr>
              <a:t>Afbetalingsplan</a:t>
            </a:r>
            <a:endParaRPr lang="FR-BE" sz="2000" b="1"/>
          </a:p>
          <a:p>
            <a:endParaRPr lang="fr-BE" sz="2000"/>
          </a:p>
          <a:p>
            <a:pPr lvl="1"/>
            <a:r>
              <a:rPr lang="FR-BE" err="1"/>
              <a:t>Aantal</a:t>
            </a:r>
            <a:r>
              <a:rPr lang="FR-BE"/>
              <a:t> </a:t>
            </a:r>
            <a:r>
              <a:rPr lang="FR-BE" err="1"/>
              <a:t>toegestane</a:t>
            </a:r>
            <a:r>
              <a:rPr lang="FR-BE"/>
              <a:t> </a:t>
            </a:r>
            <a:r>
              <a:rPr lang="FR-BE" err="1"/>
              <a:t>afbetalingsplannen</a:t>
            </a:r>
            <a:r>
              <a:rPr lang="FR-BE"/>
              <a:t> (01.01.2016-31.10.2016):  </a:t>
            </a:r>
            <a:r>
              <a:rPr lang="FR-BE" b="1">
                <a:solidFill>
                  <a:srgbClr val="34495E"/>
                </a:solidFill>
              </a:rPr>
              <a:t>310.578</a:t>
            </a:r>
            <a:br>
              <a:rPr lang="FR-BE" sz="2000" b="1"/>
            </a:br>
            <a:endParaRPr lang="FR-BE" sz="2000" b="1"/>
          </a:p>
          <a:p>
            <a:pPr lvl="1"/>
            <a:r>
              <a:rPr lang="fr-BE" err="1"/>
              <a:t>Nieuwigheden</a:t>
            </a:r>
            <a:endParaRPr lang="fr-BE"/>
          </a:p>
          <a:p>
            <a:pPr lvl="2"/>
            <a:r>
              <a:rPr lang="fr-BE"/>
              <a:t>online </a:t>
            </a:r>
            <a:r>
              <a:rPr lang="fr-BE" err="1"/>
              <a:t>aanvraag</a:t>
            </a:r>
            <a:endParaRPr lang="fr-BE"/>
          </a:p>
          <a:p>
            <a:pPr lvl="2"/>
            <a:r>
              <a:rPr lang="fr-BE"/>
              <a:t>in </a:t>
            </a:r>
            <a:r>
              <a:rPr lang="fr-BE" err="1"/>
              <a:t>sommige</a:t>
            </a:r>
            <a:r>
              <a:rPr lang="fr-BE"/>
              <a:t> </a:t>
            </a:r>
            <a:r>
              <a:rPr lang="fr-BE" err="1"/>
              <a:t>gevallen</a:t>
            </a:r>
            <a:r>
              <a:rPr lang="fr-BE"/>
              <a:t> ‘</a:t>
            </a:r>
            <a:r>
              <a:rPr lang="fr-BE" err="1"/>
              <a:t>automatische</a:t>
            </a:r>
            <a:r>
              <a:rPr lang="fr-BE"/>
              <a:t>’ </a:t>
            </a:r>
            <a:r>
              <a:rPr lang="fr-BE" err="1"/>
              <a:t>toekenning</a:t>
            </a:r>
            <a:endParaRPr lang="fr-BE"/>
          </a:p>
          <a:p>
            <a:pPr lvl="2"/>
            <a:r>
              <a:rPr lang="fr-BE" err="1"/>
              <a:t>snellere</a:t>
            </a:r>
            <a:r>
              <a:rPr lang="fr-BE"/>
              <a:t> </a:t>
            </a:r>
            <a:r>
              <a:rPr lang="fr-BE" err="1"/>
              <a:t>behandeling</a:t>
            </a:r>
            <a:endParaRPr lang="FR-BE"/>
          </a:p>
          <a:p>
            <a:pPr lvl="1"/>
            <a:endParaRPr lang="fr-BE" sz="2000" b="1"/>
          </a:p>
        </p:txBody>
      </p:sp>
      <p:sp>
        <p:nvSpPr>
          <p:cNvPr id="4" name="Espace réservé du numéro de diapositive 3"/>
          <p:cNvSpPr>
            <a:spLocks noGrp="1"/>
          </p:cNvSpPr>
          <p:nvPr>
            <p:ph type="sldNum" sz="quarter" idx="12"/>
          </p:nvPr>
        </p:nvSpPr>
        <p:spPr/>
        <p:txBody>
          <a:bodyPr/>
          <a:lstStyle/>
          <a:p>
            <a:fld id="{89887F19-35EC-4676-B77A-74C89292FEB8}" type="slidenum">
              <a:rPr lang="fr-BE" smtClean="0"/>
              <a:t>11</a:t>
            </a:fld>
            <a:endParaRPr lang="fr-BE"/>
          </a:p>
        </p:txBody>
      </p:sp>
      <p:pic>
        <p:nvPicPr>
          <p:cNvPr id="5" name="Picture 2" descr="C:\Users\asoussin\Documents\AGPR\MEG\Design Myminfin\myminfin-design\myminfin-design\logo-exports\JPG\MyMinfin_H100px.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6524" y="365125"/>
            <a:ext cx="3194995" cy="122413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443280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BE"/>
              <a:t>                      </a:t>
            </a:r>
            <a:r>
              <a:rPr lang="fr-BE" err="1"/>
              <a:t>nieuwe</a:t>
            </a:r>
            <a:r>
              <a:rPr lang="fr-BE"/>
              <a:t> </a:t>
            </a:r>
            <a:r>
              <a:rPr lang="fr-BE" err="1"/>
              <a:t>functionaliteiten</a:t>
            </a:r>
            <a:endParaRPr lang="FR-BE"/>
          </a:p>
        </p:txBody>
      </p:sp>
      <p:sp>
        <p:nvSpPr>
          <p:cNvPr id="3" name="Espace réservé du contenu 2"/>
          <p:cNvSpPr>
            <a:spLocks noGrp="1"/>
          </p:cNvSpPr>
          <p:nvPr>
            <p:ph idx="1"/>
          </p:nvPr>
        </p:nvSpPr>
        <p:spPr/>
        <p:txBody>
          <a:bodyPr vert="horz" lIns="91440" tIns="45720" rIns="91440" bIns="45720" rtlCol="0" anchor="t">
            <a:normAutofit/>
          </a:bodyPr>
          <a:lstStyle/>
          <a:p>
            <a:pPr marL="0" indent="0">
              <a:buNone/>
            </a:pPr>
            <a:r>
              <a:rPr lang="FR-BE" sz="2400" b="1">
                <a:solidFill>
                  <a:srgbClr val="61A39A"/>
                </a:solidFill>
              </a:rPr>
              <a:t>Burgers</a:t>
            </a:r>
            <a:r>
              <a:rPr lang="FR-BE" sz="2400"/>
              <a:t> &gt; </a:t>
            </a:r>
            <a:r>
              <a:rPr lang="FR-BE" sz="2400" b="1" err="1">
                <a:solidFill>
                  <a:srgbClr val="96B6E2"/>
                </a:solidFill>
              </a:rPr>
              <a:t>Overdracht</a:t>
            </a:r>
            <a:r>
              <a:rPr lang="FR-BE" sz="2400" b="1">
                <a:solidFill>
                  <a:srgbClr val="96B6E2"/>
                </a:solidFill>
              </a:rPr>
              <a:t> van </a:t>
            </a:r>
            <a:r>
              <a:rPr lang="FR-BE" sz="2400" b="1" err="1">
                <a:solidFill>
                  <a:srgbClr val="96B6E2"/>
                </a:solidFill>
              </a:rPr>
              <a:t>actieve</a:t>
            </a:r>
            <a:r>
              <a:rPr lang="FR-BE" sz="2400" b="1">
                <a:solidFill>
                  <a:srgbClr val="96B6E2"/>
                </a:solidFill>
              </a:rPr>
              <a:t> </a:t>
            </a:r>
            <a:r>
              <a:rPr lang="FR-BE" sz="2400" b="1" err="1">
                <a:solidFill>
                  <a:srgbClr val="96B6E2"/>
                </a:solidFill>
              </a:rPr>
              <a:t>schuldvorderingen</a:t>
            </a:r>
            <a:r>
              <a:rPr lang="FR-BE" sz="2400">
                <a:solidFill>
                  <a:srgbClr val="000000"/>
                </a:solidFill>
              </a:rPr>
              <a:t> </a:t>
            </a:r>
            <a:endParaRPr lang="FR-BE" sz="2000" b="1"/>
          </a:p>
          <a:p>
            <a:pPr marL="0" indent="0">
              <a:buNone/>
            </a:pPr>
            <a:endParaRPr lang="FR-BE" sz="2000" b="1"/>
          </a:p>
          <a:p>
            <a:pPr lvl="1"/>
            <a:r>
              <a:rPr lang="FR-BE" sz="2000" err="1"/>
              <a:t>Consultatie</a:t>
            </a:r>
            <a:r>
              <a:rPr lang="FR-BE" sz="2000"/>
              <a:t> van </a:t>
            </a:r>
            <a:r>
              <a:rPr lang="FR-BE" sz="2000" err="1"/>
              <a:t>uw</a:t>
            </a:r>
            <a:r>
              <a:rPr lang="FR-BE" sz="2000"/>
              <a:t> </a:t>
            </a:r>
            <a:r>
              <a:rPr lang="FR-BE" sz="2000" err="1"/>
              <a:t>schulden</a:t>
            </a:r>
            <a:r>
              <a:rPr lang="FR-BE" sz="2000"/>
              <a:t> </a:t>
            </a:r>
            <a:r>
              <a:rPr lang="FR-BE" sz="2000" err="1"/>
              <a:t>meegedeeld</a:t>
            </a:r>
            <a:r>
              <a:rPr lang="FR-BE" sz="2000"/>
              <a:t> </a:t>
            </a:r>
            <a:r>
              <a:rPr lang="FR-BE" sz="2000" err="1"/>
              <a:t>door</a:t>
            </a:r>
            <a:r>
              <a:rPr lang="FR-BE" sz="2000"/>
              <a:t> </a:t>
            </a:r>
            <a:r>
              <a:rPr lang="FR-BE" sz="2000" err="1"/>
              <a:t>kredietinstellingen</a:t>
            </a:r>
            <a:endParaRPr lang="FR-BE" sz="2000"/>
          </a:p>
          <a:p>
            <a:pPr lvl="2"/>
            <a:r>
              <a:rPr lang="FR-BE" err="1"/>
              <a:t>kredietinstelling</a:t>
            </a:r>
            <a:r>
              <a:rPr lang="FR-BE"/>
              <a:t> </a:t>
            </a:r>
          </a:p>
          <a:p>
            <a:pPr lvl="2"/>
            <a:r>
              <a:rPr lang="FR-BE"/>
              <a:t>het </a:t>
            </a:r>
            <a:r>
              <a:rPr lang="FR-BE" err="1"/>
              <a:t>bedrag</a:t>
            </a:r>
            <a:r>
              <a:rPr lang="FR-BE"/>
              <a:t> van de </a:t>
            </a:r>
            <a:r>
              <a:rPr lang="FR-BE" err="1"/>
              <a:t>overdracht</a:t>
            </a:r>
            <a:endParaRPr lang="FR-BE"/>
          </a:p>
          <a:p>
            <a:pPr lvl="2"/>
            <a:r>
              <a:rPr lang="FR-BE" err="1"/>
              <a:t>begindatum</a:t>
            </a:r>
            <a:endParaRPr lang="FR-BE"/>
          </a:p>
          <a:p>
            <a:pPr marL="457200" lvl="1" indent="0">
              <a:buNone/>
            </a:pPr>
            <a:endParaRPr lang="fr-BE" sz="2000" b="1">
              <a:sym typeface="Wingdings" panose="05000000000000000000" pitchFamily="2" charset="2"/>
            </a:endParaRPr>
          </a:p>
          <a:p>
            <a:pPr marL="457200" lvl="1" indent="0">
              <a:buNone/>
            </a:pPr>
            <a:r>
              <a:rPr lang="FR-BE" sz="2000" b="1">
                <a:sym typeface="Wingdings" panose="05000000000000000000" pitchFamily="2" charset="2"/>
              </a:rPr>
              <a:t> De burger </a:t>
            </a:r>
            <a:r>
              <a:rPr lang="FR-BE" sz="2000" b="1" err="1">
                <a:sym typeface="Wingdings" panose="05000000000000000000" pitchFamily="2" charset="2"/>
              </a:rPr>
              <a:t>wordt</a:t>
            </a:r>
            <a:r>
              <a:rPr lang="FR-BE" sz="2000" b="1">
                <a:sym typeface="Wingdings" panose="05000000000000000000" pitchFamily="2" charset="2"/>
              </a:rPr>
              <a:t> </a:t>
            </a:r>
            <a:r>
              <a:rPr lang="FR-BE" sz="2000" b="1" err="1">
                <a:sym typeface="Wingdings" panose="05000000000000000000" pitchFamily="2" charset="2"/>
              </a:rPr>
              <a:t>geïnformeerd</a:t>
            </a:r>
            <a:r>
              <a:rPr lang="FR-BE" sz="2000" b="1">
                <a:sym typeface="Wingdings" panose="05000000000000000000" pitchFamily="2" charset="2"/>
              </a:rPr>
              <a:t>  over de </a:t>
            </a:r>
            <a:r>
              <a:rPr lang="FR-BE" sz="2000" b="1" err="1">
                <a:sym typeface="Wingdings" panose="05000000000000000000" pitchFamily="2" charset="2"/>
              </a:rPr>
              <a:t>reden</a:t>
            </a:r>
            <a:r>
              <a:rPr lang="FR-BE" sz="2000" b="1">
                <a:sym typeface="Wingdings" panose="05000000000000000000" pitchFamily="2" charset="2"/>
              </a:rPr>
              <a:t> van de </a:t>
            </a:r>
            <a:r>
              <a:rPr lang="FR-BE" sz="2000" b="1" err="1">
                <a:sym typeface="Wingdings" panose="05000000000000000000" pitchFamily="2" charset="2"/>
              </a:rPr>
              <a:t>inhouding</a:t>
            </a:r>
            <a:r>
              <a:rPr lang="FR-BE" sz="2000" b="1">
                <a:sym typeface="Wingdings" panose="05000000000000000000" pitchFamily="2" charset="2"/>
              </a:rPr>
              <a:t> van </a:t>
            </a:r>
            <a:r>
              <a:rPr lang="FR-BE" sz="2000" b="1" err="1">
                <a:sym typeface="Wingdings" panose="05000000000000000000" pitchFamily="2" charset="2"/>
              </a:rPr>
              <a:t>eventuele</a:t>
            </a:r>
            <a:r>
              <a:rPr lang="FR-BE" sz="2000" b="1">
                <a:sym typeface="Wingdings" panose="05000000000000000000" pitchFamily="2" charset="2"/>
              </a:rPr>
              <a:t> </a:t>
            </a:r>
            <a:r>
              <a:rPr lang="FR-BE" sz="2000" b="1" err="1">
                <a:sym typeface="Wingdings" panose="05000000000000000000" pitchFamily="2" charset="2"/>
              </a:rPr>
              <a:t>belastingteruggaven</a:t>
            </a:r>
            <a:r>
              <a:rPr lang="FR-BE" sz="2000" b="1">
                <a:sym typeface="Wingdings" panose="05000000000000000000" pitchFamily="2" charset="2"/>
              </a:rPr>
              <a:t> (</a:t>
            </a:r>
            <a:r>
              <a:rPr lang="FR-BE" sz="2000" b="1" err="1">
                <a:sym typeface="Wingdings" panose="05000000000000000000" pitchFamily="2" charset="2"/>
              </a:rPr>
              <a:t>personenbelasting</a:t>
            </a:r>
            <a:r>
              <a:rPr lang="FR-BE" sz="2000" b="1">
                <a:sym typeface="Wingdings" panose="05000000000000000000" pitchFamily="2" charset="2"/>
              </a:rPr>
              <a:t>)</a:t>
            </a:r>
            <a:endParaRPr lang="FR-BE" sz="2000" b="1"/>
          </a:p>
          <a:p>
            <a:endParaRPr lang="fr-BE"/>
          </a:p>
        </p:txBody>
      </p:sp>
      <p:sp>
        <p:nvSpPr>
          <p:cNvPr id="4" name="Espace réservé du numéro de diapositive 3"/>
          <p:cNvSpPr>
            <a:spLocks noGrp="1"/>
          </p:cNvSpPr>
          <p:nvPr>
            <p:ph type="sldNum" sz="quarter" idx="12"/>
          </p:nvPr>
        </p:nvSpPr>
        <p:spPr/>
        <p:txBody>
          <a:bodyPr/>
          <a:lstStyle/>
          <a:p>
            <a:fld id="{89887F19-35EC-4676-B77A-74C89292FEB8}" type="slidenum">
              <a:rPr lang="fr-BE" smtClean="0"/>
              <a:t>12</a:t>
            </a:fld>
            <a:endParaRPr lang="fr-BE"/>
          </a:p>
        </p:txBody>
      </p:sp>
      <p:pic>
        <p:nvPicPr>
          <p:cNvPr id="5" name="Picture 2" descr="C:\Users\asoussin\Documents\AGPR\MEG\Design Myminfin\myminfin-design\myminfin-design\logo-exports\JPG\MyMinfin_H100px.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6524" y="415838"/>
            <a:ext cx="3194995" cy="122413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0196659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BE"/>
              <a:t>                      </a:t>
            </a:r>
            <a:r>
              <a:rPr lang="FR-BE" err="1"/>
              <a:t>nieuwe</a:t>
            </a:r>
            <a:r>
              <a:rPr lang="FR-BE"/>
              <a:t> </a:t>
            </a:r>
            <a:r>
              <a:rPr lang="FR-BE" err="1"/>
              <a:t>functionaliteiten</a:t>
            </a:r>
            <a:endParaRPr lang="FR-BE"/>
          </a:p>
        </p:txBody>
      </p:sp>
      <p:sp>
        <p:nvSpPr>
          <p:cNvPr id="3" name="Espace réservé du contenu 2"/>
          <p:cNvSpPr>
            <a:spLocks noGrp="1"/>
          </p:cNvSpPr>
          <p:nvPr>
            <p:ph idx="1"/>
          </p:nvPr>
        </p:nvSpPr>
        <p:spPr>
          <a:xfrm>
            <a:off x="686984" y="1755049"/>
            <a:ext cx="10934700" cy="4351338"/>
          </a:xfrm>
        </p:spPr>
        <p:txBody>
          <a:bodyPr vert="horz" lIns="91440" tIns="45720" rIns="91440" bIns="45720" rtlCol="0" anchor="t">
            <a:normAutofit/>
          </a:bodyPr>
          <a:lstStyle/>
          <a:p>
            <a:pPr marL="0" indent="0">
              <a:buNone/>
            </a:pPr>
            <a:r>
              <a:rPr lang="NL-BE" sz="2400" b="1">
                <a:solidFill>
                  <a:srgbClr val="61A39A"/>
                </a:solidFill>
              </a:rPr>
              <a:t>Burgers/Professionals </a:t>
            </a:r>
            <a:r>
              <a:rPr lang="NL-BE" sz="2400"/>
              <a:t>&gt; </a:t>
            </a:r>
            <a:r>
              <a:rPr lang="NL-BE" sz="2400" b="1">
                <a:solidFill>
                  <a:srgbClr val="96B6E2"/>
                </a:solidFill>
              </a:rPr>
              <a:t>Geschillen</a:t>
            </a:r>
            <a:r>
              <a:rPr lang="NL-BE" sz="2000" b="1">
                <a:solidFill>
                  <a:srgbClr val="96B6E2"/>
                </a:solidFill>
              </a:rPr>
              <a:t> </a:t>
            </a:r>
          </a:p>
          <a:p>
            <a:pPr marL="0" indent="0">
              <a:buNone/>
            </a:pPr>
            <a:r>
              <a:rPr lang="NL-BE" sz="2000"/>
              <a:t> </a:t>
            </a:r>
          </a:p>
          <a:p>
            <a:pPr lvl="1"/>
            <a:r>
              <a:rPr lang="nl-BE" sz="2000"/>
              <a:t>Geschillen ingediend in 2016 (tot 31.10.2016) – PB/</a:t>
            </a:r>
            <a:r>
              <a:rPr lang="nl-BE" sz="2000" err="1"/>
              <a:t>VenB</a:t>
            </a:r>
            <a:r>
              <a:rPr lang="nl-BE" sz="2000"/>
              <a:t>/btw/OV: </a:t>
            </a:r>
            <a:r>
              <a:rPr lang="nl-BE" sz="2000" b="1">
                <a:solidFill>
                  <a:srgbClr val="34495E"/>
                </a:solidFill>
              </a:rPr>
              <a:t>34.516</a:t>
            </a:r>
            <a:endParaRPr lang="fr-BE" sz="2000" b="1">
              <a:solidFill>
                <a:srgbClr val="34495E"/>
              </a:solidFill>
            </a:endParaRPr>
          </a:p>
          <a:p>
            <a:pPr marL="457200" lvl="1" indent="0">
              <a:buNone/>
            </a:pPr>
            <a:endParaRPr lang="NL-BE" sz="2000"/>
          </a:p>
          <a:p>
            <a:pPr lvl="1"/>
            <a:r>
              <a:rPr lang="NL-BE" sz="2000"/>
              <a:t>Bezwaar of een verzoekschrift online indienen </a:t>
            </a:r>
            <a:br>
              <a:rPr lang="NL-BE" sz="2000"/>
            </a:br>
            <a:endParaRPr lang="NL-BE" sz="2000"/>
          </a:p>
          <a:p>
            <a:pPr lvl="1"/>
            <a:r>
              <a:rPr lang="NL-BE" sz="2000"/>
              <a:t>Twee mogelijkheden</a:t>
            </a:r>
          </a:p>
          <a:p>
            <a:pPr lvl="2"/>
            <a:r>
              <a:rPr lang="NL-BE" sz="1800"/>
              <a:t>betwisting inkomstenbelasting vanaf aanslagjaar 2016 via een vooraf ingevuld formulier</a:t>
            </a:r>
          </a:p>
          <a:p>
            <a:pPr lvl="2"/>
            <a:r>
              <a:rPr lang="NL-BE" sz="1800"/>
              <a:t>betwisting van een aanslag van voor AJ 2016 of van een btw-bedrag: formulier manueel in te vullen</a:t>
            </a:r>
            <a:br>
              <a:rPr lang="NL-BE" sz="1600"/>
            </a:br>
            <a:endParaRPr lang="NL-BE" sz="1600"/>
          </a:p>
          <a:p>
            <a:pPr lvl="1"/>
            <a:r>
              <a:rPr lang="NL-BE" sz="2000"/>
              <a:t>Raadpleging van alle ingediende betwistingen (via </a:t>
            </a:r>
            <a:r>
              <a:rPr lang="NL-BE" sz="2000" err="1"/>
              <a:t>MyMinfin</a:t>
            </a:r>
            <a:r>
              <a:rPr lang="NL-BE" sz="2000"/>
              <a:t> of per brief)</a:t>
            </a:r>
          </a:p>
          <a:p>
            <a:pPr lvl="1"/>
            <a:endParaRPr lang="nl-BE" sz="2000"/>
          </a:p>
        </p:txBody>
      </p:sp>
      <p:sp>
        <p:nvSpPr>
          <p:cNvPr id="4" name="Espace réservé du numéro de diapositive 3"/>
          <p:cNvSpPr>
            <a:spLocks noGrp="1"/>
          </p:cNvSpPr>
          <p:nvPr>
            <p:ph type="sldNum" sz="quarter" idx="12"/>
          </p:nvPr>
        </p:nvSpPr>
        <p:spPr/>
        <p:txBody>
          <a:bodyPr/>
          <a:lstStyle/>
          <a:p>
            <a:fld id="{89887F19-35EC-4676-B77A-74C89292FEB8}" type="slidenum">
              <a:rPr lang="fr-BE" smtClean="0"/>
              <a:t>13</a:t>
            </a:fld>
            <a:endParaRPr lang="fr-BE"/>
          </a:p>
        </p:txBody>
      </p:sp>
      <p:pic>
        <p:nvPicPr>
          <p:cNvPr id="5" name="Picture 2" descr="C:\Users\asoussin\Documents\AGPR\MEG\Design Myminfin\myminfin-design\myminfin-design\logo-exports\JPG\MyMinfin_H100px.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6524" y="415838"/>
            <a:ext cx="3194995" cy="122413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2007155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BE"/>
              <a:t>                      </a:t>
            </a:r>
            <a:r>
              <a:rPr lang="FR-BE" err="1"/>
              <a:t>nieuwe</a:t>
            </a:r>
            <a:r>
              <a:rPr lang="FR-BE"/>
              <a:t> </a:t>
            </a:r>
            <a:r>
              <a:rPr lang="FR-BE" err="1"/>
              <a:t>functionaliteiten</a:t>
            </a:r>
            <a:endParaRPr lang="FR-BE"/>
          </a:p>
        </p:txBody>
      </p:sp>
      <p:sp>
        <p:nvSpPr>
          <p:cNvPr id="3" name="Espace réservé du contenu 2"/>
          <p:cNvSpPr>
            <a:spLocks noGrp="1"/>
          </p:cNvSpPr>
          <p:nvPr>
            <p:ph idx="1"/>
          </p:nvPr>
        </p:nvSpPr>
        <p:spPr/>
        <p:txBody>
          <a:bodyPr vert="horz" lIns="91440" tIns="45720" rIns="91440" bIns="45720" rtlCol="0" anchor="t">
            <a:normAutofit/>
          </a:bodyPr>
          <a:lstStyle/>
          <a:p>
            <a:pPr marL="0" indent="0">
              <a:buNone/>
            </a:pPr>
            <a:r>
              <a:rPr lang="FR-BE" sz="2400" b="1" err="1">
                <a:solidFill>
                  <a:srgbClr val="61A39A"/>
                </a:solidFill>
              </a:rPr>
              <a:t>Professionals</a:t>
            </a:r>
            <a:br>
              <a:rPr lang="FR-BE" sz="2400" b="1">
                <a:solidFill>
                  <a:srgbClr val="61A39A"/>
                </a:solidFill>
              </a:rPr>
            </a:br>
            <a:endParaRPr lang="FR-BE" sz="2400" b="1">
              <a:solidFill>
                <a:srgbClr val="61A39A"/>
              </a:solidFill>
            </a:endParaRPr>
          </a:p>
          <a:p>
            <a:r>
              <a:rPr lang="FR-BE" sz="2400" b="1" err="1">
                <a:solidFill>
                  <a:srgbClr val="96B6E2"/>
                </a:solidFill>
              </a:rPr>
              <a:t>Attest</a:t>
            </a:r>
            <a:r>
              <a:rPr lang="FR-BE" sz="2400" b="1">
                <a:solidFill>
                  <a:srgbClr val="96B6E2"/>
                </a:solidFill>
              </a:rPr>
              <a:t> </a:t>
            </a:r>
            <a:r>
              <a:rPr lang="FR-BE" sz="2400" b="1" err="1">
                <a:solidFill>
                  <a:srgbClr val="96B6E2"/>
                </a:solidFill>
              </a:rPr>
              <a:t>schuldentoestand</a:t>
            </a:r>
            <a:r>
              <a:rPr lang="FR-BE" sz="2400" b="1">
                <a:solidFill>
                  <a:srgbClr val="96B6E2"/>
                </a:solidFill>
              </a:rPr>
              <a:t>: 2 types</a:t>
            </a:r>
          </a:p>
          <a:p>
            <a:pPr lvl="1"/>
            <a:r>
              <a:rPr lang="FR-BE" err="1"/>
              <a:t>Attest</a:t>
            </a:r>
            <a:r>
              <a:rPr lang="FR-BE"/>
              <a:t> in het </a:t>
            </a:r>
            <a:r>
              <a:rPr lang="FR-BE" err="1"/>
              <a:t>kader</a:t>
            </a:r>
            <a:r>
              <a:rPr lang="FR-BE"/>
              <a:t> van </a:t>
            </a:r>
            <a:r>
              <a:rPr lang="FR-BE" err="1"/>
              <a:t>overheidsopdrachten</a:t>
            </a:r>
            <a:r>
              <a:rPr lang="FR-BE"/>
              <a:t> </a:t>
            </a:r>
          </a:p>
          <a:p>
            <a:pPr lvl="1"/>
            <a:r>
              <a:rPr lang="FR-BE" err="1"/>
              <a:t>Generiek</a:t>
            </a:r>
            <a:r>
              <a:rPr lang="FR-BE"/>
              <a:t> </a:t>
            </a:r>
            <a:r>
              <a:rPr lang="FR-BE" err="1"/>
              <a:t>attest</a:t>
            </a:r>
            <a:r>
              <a:rPr lang="FR-BE"/>
              <a:t> </a:t>
            </a:r>
          </a:p>
          <a:p>
            <a:pPr marL="914400" lvl="2" indent="0">
              <a:buNone/>
            </a:pPr>
            <a:endParaRPr lang="FR-BE"/>
          </a:p>
          <a:p>
            <a:r>
              <a:rPr lang="FR-BE" sz="2400" b="1">
                <a:solidFill>
                  <a:srgbClr val="96B6E2"/>
                </a:solidFill>
              </a:rPr>
              <a:t>Fiscale balans</a:t>
            </a:r>
          </a:p>
          <a:p>
            <a:pPr lvl="1"/>
            <a:r>
              <a:rPr lang="FR-BE" err="1"/>
              <a:t>Raadplegen</a:t>
            </a:r>
            <a:r>
              <a:rPr lang="FR-BE"/>
              <a:t> van </a:t>
            </a:r>
            <a:r>
              <a:rPr lang="FR-BE" err="1"/>
              <a:t>artikels</a:t>
            </a:r>
            <a:r>
              <a:rPr lang="FR-BE"/>
              <a:t> (</a:t>
            </a:r>
            <a:r>
              <a:rPr lang="FR-BE" err="1"/>
              <a:t>schulden</a:t>
            </a:r>
            <a:r>
              <a:rPr lang="FR-BE"/>
              <a:t>/</a:t>
            </a:r>
            <a:r>
              <a:rPr lang="FR-BE" err="1"/>
              <a:t>terugbetalingen</a:t>
            </a:r>
            <a:r>
              <a:rPr lang="FR-BE"/>
              <a:t>) op </a:t>
            </a:r>
            <a:r>
              <a:rPr lang="FR-BE" err="1"/>
              <a:t>naam</a:t>
            </a:r>
            <a:r>
              <a:rPr lang="FR-BE"/>
              <a:t> van </a:t>
            </a:r>
            <a:r>
              <a:rPr lang="FR-BE" err="1"/>
              <a:t>een</a:t>
            </a:r>
            <a:r>
              <a:rPr lang="FR-BE"/>
              <a:t> </a:t>
            </a:r>
            <a:r>
              <a:rPr lang="FR-BE" err="1"/>
              <a:t>onderneming</a:t>
            </a:r>
            <a:endParaRPr lang="FR-BE"/>
          </a:p>
          <a:p>
            <a:endParaRPr lang="fr-BE"/>
          </a:p>
        </p:txBody>
      </p:sp>
      <p:sp>
        <p:nvSpPr>
          <p:cNvPr id="4" name="Espace réservé du numéro de diapositive 3"/>
          <p:cNvSpPr>
            <a:spLocks noGrp="1"/>
          </p:cNvSpPr>
          <p:nvPr>
            <p:ph type="sldNum" sz="quarter" idx="12"/>
          </p:nvPr>
        </p:nvSpPr>
        <p:spPr/>
        <p:txBody>
          <a:bodyPr/>
          <a:lstStyle/>
          <a:p>
            <a:fld id="{89887F19-35EC-4676-B77A-74C89292FEB8}" type="slidenum">
              <a:rPr lang="fr-BE" smtClean="0"/>
              <a:t>14</a:t>
            </a:fld>
            <a:endParaRPr lang="fr-BE"/>
          </a:p>
        </p:txBody>
      </p:sp>
      <p:pic>
        <p:nvPicPr>
          <p:cNvPr id="5" name="Picture 2" descr="C:\Users\asoussin\Documents\AGPR\MEG\Design Myminfin\myminfin-design\myminfin-design\logo-exports\JPG\MyMinfin_H100px.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6524" y="415838"/>
            <a:ext cx="3194995" cy="122413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6949132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BE"/>
              <a:t>                      </a:t>
            </a:r>
            <a:r>
              <a:rPr lang="fr-BE" sz="3600" err="1"/>
              <a:t>toekomstige</a:t>
            </a:r>
            <a:r>
              <a:rPr lang="fr-BE" sz="3600"/>
              <a:t> </a:t>
            </a:r>
            <a:r>
              <a:rPr lang="fr-BE" sz="3600" err="1"/>
              <a:t>nieuwigheden</a:t>
            </a:r>
            <a:r>
              <a:rPr lang="fr-BE" sz="3600"/>
              <a:t> (2017) </a:t>
            </a:r>
            <a:endParaRPr lang="FR-BE"/>
          </a:p>
        </p:txBody>
      </p:sp>
      <p:sp>
        <p:nvSpPr>
          <p:cNvPr id="3" name="Espace réservé du contenu 2"/>
          <p:cNvSpPr>
            <a:spLocks noGrp="1"/>
          </p:cNvSpPr>
          <p:nvPr>
            <p:ph idx="1"/>
          </p:nvPr>
        </p:nvSpPr>
        <p:spPr/>
        <p:txBody>
          <a:bodyPr vert="horz" lIns="91440" tIns="45720" rIns="91440" bIns="45720" rtlCol="0" anchor="t">
            <a:normAutofit/>
          </a:bodyPr>
          <a:lstStyle/>
          <a:p>
            <a:r>
              <a:rPr lang="FR-BE" sz="2400" b="1">
                <a:solidFill>
                  <a:srgbClr val="61A39A"/>
                </a:solidFill>
              </a:rPr>
              <a:t>Online </a:t>
            </a:r>
            <a:r>
              <a:rPr lang="FR-BE" sz="2400" b="1" err="1">
                <a:solidFill>
                  <a:srgbClr val="61A39A"/>
                </a:solidFill>
              </a:rPr>
              <a:t>betaling</a:t>
            </a:r>
            <a:r>
              <a:rPr lang="FR-BE" sz="2400">
                <a:solidFill>
                  <a:srgbClr val="000000"/>
                </a:solidFill>
              </a:rPr>
              <a:t> </a:t>
            </a:r>
            <a:endParaRPr lang="FR-BE" sz="2400"/>
          </a:p>
          <a:p>
            <a:pPr lvl="1"/>
            <a:r>
              <a:rPr lang="FR-BE" sz="2000"/>
              <a:t>van </a:t>
            </a:r>
            <a:r>
              <a:rPr lang="FR-BE" sz="2000" err="1"/>
              <a:t>een</a:t>
            </a:r>
            <a:r>
              <a:rPr lang="FR-BE" sz="2000"/>
              <a:t> </a:t>
            </a:r>
            <a:r>
              <a:rPr lang="FR-BE" sz="2000" err="1"/>
              <a:t>schuld</a:t>
            </a:r>
            <a:r>
              <a:rPr lang="FR-BE" sz="2000"/>
              <a:t> of </a:t>
            </a:r>
            <a:r>
              <a:rPr lang="FR-BE" sz="2000" err="1"/>
              <a:t>een</a:t>
            </a:r>
            <a:r>
              <a:rPr lang="FR-BE" sz="2000"/>
              <a:t> </a:t>
            </a:r>
            <a:r>
              <a:rPr lang="FR-BE" sz="2000" err="1"/>
              <a:t>betalende</a:t>
            </a:r>
            <a:r>
              <a:rPr lang="FR-BE" sz="2000"/>
              <a:t> </a:t>
            </a:r>
            <a:r>
              <a:rPr lang="FR-BE" sz="2000" err="1"/>
              <a:t>dienst</a:t>
            </a:r>
            <a:r>
              <a:rPr lang="FR-BE"/>
              <a:t> </a:t>
            </a:r>
            <a:br>
              <a:rPr lang="FR-BE"/>
            </a:br>
            <a:endParaRPr lang="FR-BE"/>
          </a:p>
          <a:p>
            <a:r>
              <a:rPr lang="FR-BE" b="1">
                <a:solidFill>
                  <a:srgbClr val="61A39A"/>
                </a:solidFill>
              </a:rPr>
              <a:t>e-</a:t>
            </a:r>
            <a:r>
              <a:rPr lang="FR-BE" b="1" err="1">
                <a:solidFill>
                  <a:srgbClr val="61A39A"/>
                </a:solidFill>
              </a:rPr>
              <a:t>FinBox</a:t>
            </a:r>
            <a:r>
              <a:rPr lang="FR-BE"/>
              <a:t> </a:t>
            </a:r>
          </a:p>
          <a:p>
            <a:pPr lvl="1"/>
            <a:r>
              <a:rPr lang="fr-BE" sz="2000" err="1"/>
              <a:t>p</a:t>
            </a:r>
            <a:r>
              <a:rPr lang="FR-BE" sz="2000" err="1"/>
              <a:t>ersoonlijke</a:t>
            </a:r>
            <a:r>
              <a:rPr lang="FR-BE" sz="2000"/>
              <a:t> </a:t>
            </a:r>
            <a:r>
              <a:rPr lang="FR-BE" sz="2000" err="1"/>
              <a:t>mailbox</a:t>
            </a:r>
            <a:r>
              <a:rPr lang="FR-BE" sz="2000"/>
              <a:t> </a:t>
            </a:r>
            <a:r>
              <a:rPr lang="FR-BE" sz="2000" err="1"/>
              <a:t>voor</a:t>
            </a:r>
            <a:r>
              <a:rPr lang="FR-BE" sz="2000"/>
              <a:t> </a:t>
            </a:r>
            <a:r>
              <a:rPr lang="FR-BE" sz="2000" err="1"/>
              <a:t>kennisgevingen</a:t>
            </a:r>
            <a:r>
              <a:rPr lang="FR-BE" sz="2000"/>
              <a:t> </a:t>
            </a:r>
            <a:r>
              <a:rPr lang="fr-BE" sz="2000"/>
              <a:t>en </a:t>
            </a:r>
            <a:r>
              <a:rPr lang="fr-BE" sz="2000" err="1"/>
              <a:t>rechtstreeks</a:t>
            </a:r>
            <a:r>
              <a:rPr lang="fr-BE" sz="2000"/>
              <a:t> contact </a:t>
            </a:r>
            <a:r>
              <a:rPr lang="FR-BE" sz="2000"/>
              <a:t>met </a:t>
            </a:r>
            <a:r>
              <a:rPr lang="FR-BE" sz="2000" err="1"/>
              <a:t>uw</a:t>
            </a:r>
            <a:r>
              <a:rPr lang="FR-BE" sz="2000"/>
              <a:t> </a:t>
            </a:r>
            <a:r>
              <a:rPr lang="FR-BE" sz="2000" err="1"/>
              <a:t>bevoegd</a:t>
            </a:r>
            <a:r>
              <a:rPr lang="FR-BE" sz="2000"/>
              <a:t> </a:t>
            </a:r>
            <a:r>
              <a:rPr lang="FR-BE" sz="2000" err="1"/>
              <a:t>kantoor</a:t>
            </a:r>
            <a:br>
              <a:rPr lang="FR-BE" sz="2000"/>
            </a:br>
            <a:endParaRPr lang="FR-BE" sz="2000"/>
          </a:p>
          <a:p>
            <a:r>
              <a:rPr lang="FR-FR" sz="2400" b="1" err="1">
                <a:solidFill>
                  <a:srgbClr val="61A39A"/>
                </a:solidFill>
              </a:rPr>
              <a:t>Duidelijke</a:t>
            </a:r>
            <a:r>
              <a:rPr lang="FR-FR" sz="2400" b="1"/>
              <a:t> </a:t>
            </a:r>
            <a:r>
              <a:rPr lang="FR-FR" sz="2400" err="1"/>
              <a:t>identificatie</a:t>
            </a:r>
            <a:r>
              <a:rPr lang="FR-FR" sz="2400"/>
              <a:t> van </a:t>
            </a:r>
            <a:r>
              <a:rPr lang="FR-FR" sz="2400" err="1"/>
              <a:t>nieuwe</a:t>
            </a:r>
            <a:r>
              <a:rPr lang="FR-FR" sz="2400"/>
              <a:t> </a:t>
            </a:r>
            <a:r>
              <a:rPr lang="FR-FR" sz="2400" err="1"/>
              <a:t>documenten</a:t>
            </a:r>
            <a:br>
              <a:rPr lang="FR-FR" sz="2400"/>
            </a:br>
            <a:endParaRPr lang="FR-FR" sz="2000"/>
          </a:p>
          <a:p>
            <a:r>
              <a:rPr lang="FR-FR" sz="2400" b="1" err="1">
                <a:solidFill>
                  <a:srgbClr val="61A39A"/>
                </a:solidFill>
              </a:rPr>
              <a:t>Contextuele</a:t>
            </a:r>
            <a:r>
              <a:rPr lang="FR-FR" sz="2400" b="1">
                <a:solidFill>
                  <a:srgbClr val="61A39A"/>
                </a:solidFill>
              </a:rPr>
              <a:t> </a:t>
            </a:r>
            <a:r>
              <a:rPr lang="FR-FR" sz="2400" b="1" err="1">
                <a:solidFill>
                  <a:srgbClr val="61A39A"/>
                </a:solidFill>
              </a:rPr>
              <a:t>hulp</a:t>
            </a:r>
            <a:r>
              <a:rPr lang="FR-FR" sz="2400" b="1">
                <a:solidFill>
                  <a:srgbClr val="61A39A"/>
                </a:solidFill>
              </a:rPr>
              <a:t> </a:t>
            </a:r>
            <a:endParaRPr lang="FR-FR" sz="2400">
              <a:solidFill>
                <a:srgbClr val="61A39A"/>
              </a:solidFill>
            </a:endParaRPr>
          </a:p>
          <a:p>
            <a:pPr lvl="1"/>
            <a:r>
              <a:rPr lang="FR-FR" sz="2000" err="1"/>
              <a:t>Toevoegen</a:t>
            </a:r>
            <a:r>
              <a:rPr lang="FR-FR" sz="2000"/>
              <a:t> van </a:t>
            </a:r>
            <a:r>
              <a:rPr lang="FR-FR" sz="2000" err="1"/>
              <a:t>informatieve</a:t>
            </a:r>
            <a:r>
              <a:rPr lang="FR-FR" sz="2000"/>
              <a:t> </a:t>
            </a:r>
            <a:r>
              <a:rPr lang="FR-FR" sz="2000" err="1"/>
              <a:t>iconen</a:t>
            </a:r>
            <a:endParaRPr lang="fr-BE"/>
          </a:p>
        </p:txBody>
      </p:sp>
      <p:sp>
        <p:nvSpPr>
          <p:cNvPr id="4" name="Espace réservé du numéro de diapositive 3"/>
          <p:cNvSpPr>
            <a:spLocks noGrp="1"/>
          </p:cNvSpPr>
          <p:nvPr>
            <p:ph type="sldNum" sz="quarter" idx="12"/>
          </p:nvPr>
        </p:nvSpPr>
        <p:spPr/>
        <p:txBody>
          <a:bodyPr/>
          <a:lstStyle/>
          <a:p>
            <a:fld id="{89887F19-35EC-4676-B77A-74C89292FEB8}" type="slidenum">
              <a:rPr lang="fr-BE" smtClean="0"/>
              <a:t>15</a:t>
            </a:fld>
            <a:endParaRPr lang="fr-BE"/>
          </a:p>
        </p:txBody>
      </p:sp>
      <p:pic>
        <p:nvPicPr>
          <p:cNvPr id="5" name="Picture 2" descr="C:\Users\asoussin\Documents\AGPR\MEG\Design Myminfin\myminfin-design\myminfin-design\logo-exports\JPG\MyMinfin_H100px.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6524" y="415838"/>
            <a:ext cx="3194995" cy="122413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8259432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space réservé du contenu 5"/>
          <p:cNvSpPr>
            <a:spLocks noGrp="1"/>
          </p:cNvSpPr>
          <p:nvPr>
            <p:ph idx="1"/>
          </p:nvPr>
        </p:nvSpPr>
        <p:spPr/>
        <p:txBody>
          <a:bodyPr>
            <a:normAutofit/>
          </a:bodyPr>
          <a:lstStyle/>
          <a:p>
            <a:pPr marL="0" indent="0" algn="ctr">
              <a:buNone/>
            </a:pPr>
            <a:endParaRPr lang="fr-FR" sz="8800">
              <a:solidFill>
                <a:srgbClr val="61A39A"/>
              </a:solidFill>
            </a:endParaRPr>
          </a:p>
          <a:p>
            <a:pPr marL="0" indent="0" algn="ctr">
              <a:buNone/>
            </a:pPr>
            <a:r>
              <a:rPr lang="fr-FR" sz="8800">
                <a:solidFill>
                  <a:srgbClr val="61A39A"/>
                </a:solidFill>
              </a:rPr>
              <a:t>VRAGEN?</a:t>
            </a:r>
          </a:p>
          <a:p>
            <a:endParaRPr lang="fr-BE"/>
          </a:p>
        </p:txBody>
      </p:sp>
      <p:sp>
        <p:nvSpPr>
          <p:cNvPr id="4" name="Espace réservé du numéro de diapositive 3"/>
          <p:cNvSpPr>
            <a:spLocks noGrp="1"/>
          </p:cNvSpPr>
          <p:nvPr>
            <p:ph type="sldNum" sz="quarter" idx="12"/>
          </p:nvPr>
        </p:nvSpPr>
        <p:spPr/>
        <p:txBody>
          <a:bodyPr/>
          <a:lstStyle/>
          <a:p>
            <a:fld id="{89887F19-35EC-4676-B77A-74C89292FEB8}" type="slidenum">
              <a:rPr lang="fr-BE" smtClean="0"/>
              <a:t>16</a:t>
            </a:fld>
            <a:endParaRPr lang="fr-BE"/>
          </a:p>
        </p:txBody>
      </p:sp>
      <p:pic>
        <p:nvPicPr>
          <p:cNvPr id="7" name="Picture 2" descr="C:\Users\asoussin\Documents\AGPR\MEG\Design Myminfin\myminfin-design\myminfin-design\logo-exports\JPG\MyMinfin_H100px.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498503" y="406068"/>
            <a:ext cx="3194995" cy="122413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394229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2"/>
          </p:nvPr>
        </p:nvSpPr>
        <p:spPr/>
        <p:txBody>
          <a:bodyPr/>
          <a:lstStyle/>
          <a:p>
            <a:pPr marL="0" marR="0" lvl="0" indent="0" defTabSz="914400" eaLnBrk="1" fontAlgn="auto" latinLnBrk="0" hangingPunct="1">
              <a:lnSpc>
                <a:spcPct val="100000"/>
              </a:lnSpc>
              <a:spcBef>
                <a:spcPts val="0"/>
              </a:spcBef>
              <a:spcAft>
                <a:spcPts val="0"/>
              </a:spcAft>
              <a:buClrTx/>
              <a:buSzTx/>
              <a:buFontTx/>
              <a:buNone/>
              <a:tabLst/>
              <a:defRPr/>
            </a:pPr>
            <a:fld id="{89887F19-35EC-4676-B77A-74C89292FEB8}" type="slidenum">
              <a:rPr kumimoji="0" lang="fr-BE" b="0" i="0" u="none" strike="noStrike" kern="0" cap="none" spc="0" normalizeH="0" baseline="0" noProof="0" smtClean="0">
                <a:ln>
                  <a:noFill/>
                </a:ln>
                <a:solidFill>
                  <a:sysClr val="windowText" lastClr="000000"/>
                </a:solidFill>
                <a:effectLst/>
                <a:uLnTx/>
                <a:uFillTx/>
              </a:rPr>
              <a:pPr marL="0" marR="0" lvl="0" indent="0" defTabSz="914400" eaLnBrk="1" fontAlgn="auto" latinLnBrk="0" hangingPunct="1">
                <a:lnSpc>
                  <a:spcPct val="100000"/>
                </a:lnSpc>
                <a:spcBef>
                  <a:spcPts val="0"/>
                </a:spcBef>
                <a:spcAft>
                  <a:spcPts val="0"/>
                </a:spcAft>
                <a:buClrTx/>
                <a:buSzTx/>
                <a:buFontTx/>
                <a:buNone/>
                <a:tabLst/>
                <a:defRPr/>
              </a:pPr>
              <a:t>17</a:t>
            </a:fld>
            <a:endParaRPr kumimoji="0" lang="fr-BE" b="0" i="0" u="none" strike="noStrike" kern="0" cap="none" spc="0" normalizeH="0" baseline="0" noProof="0">
              <a:ln>
                <a:noFill/>
              </a:ln>
              <a:solidFill>
                <a:sysClr val="windowText" lastClr="000000"/>
              </a:solidFill>
              <a:effectLst/>
              <a:uLnTx/>
              <a:uFillTx/>
            </a:endParaRPr>
          </a:p>
        </p:txBody>
      </p:sp>
      <p:graphicFrame>
        <p:nvGraphicFramePr>
          <p:cNvPr id="5" name="Tableau 4"/>
          <p:cNvGraphicFramePr>
            <a:graphicFrameLocks noGrp="1"/>
          </p:cNvGraphicFramePr>
          <p:nvPr>
            <p:extLst>
              <p:ext uri="{D42A27DB-BD31-4B8C-83A1-F6EECF244321}">
                <p14:modId xmlns:p14="http://schemas.microsoft.com/office/powerpoint/2010/main" val="1286374591"/>
              </p:ext>
            </p:extLst>
          </p:nvPr>
        </p:nvGraphicFramePr>
        <p:xfrm>
          <a:off x="598852" y="785494"/>
          <a:ext cx="10491536" cy="5592852"/>
        </p:xfrm>
        <a:graphic>
          <a:graphicData uri="http://schemas.openxmlformats.org/drawingml/2006/table">
            <a:tbl>
              <a:tblPr firstRow="1" bandRow="1">
                <a:tableStyleId>{5C22544A-7EE6-4342-B048-85BDC9FD1C3A}</a:tableStyleId>
              </a:tblPr>
              <a:tblGrid>
                <a:gridCol w="5598694">
                  <a:extLst>
                    <a:ext uri="{9D8B030D-6E8A-4147-A177-3AD203B41FA5}">
                      <a16:colId xmlns:a16="http://schemas.microsoft.com/office/drawing/2014/main" val="2737449699"/>
                    </a:ext>
                  </a:extLst>
                </a:gridCol>
                <a:gridCol w="4892842">
                  <a:extLst>
                    <a:ext uri="{9D8B030D-6E8A-4147-A177-3AD203B41FA5}">
                      <a16:colId xmlns:a16="http://schemas.microsoft.com/office/drawing/2014/main" val="1210326596"/>
                    </a:ext>
                  </a:extLst>
                </a:gridCol>
              </a:tblGrid>
              <a:tr h="352374">
                <a:tc>
                  <a:txBody>
                    <a:bodyPr/>
                    <a:lstStyle/>
                    <a:p>
                      <a:pPr algn="ctr"/>
                      <a:r>
                        <a:rPr lang="fr-BE" sz="1800" dirty="0" err="1">
                          <a:latin typeface="Ebrima" panose="02000000000000000000" pitchFamily="2" charset="0"/>
                          <a:ea typeface="Ebrima" panose="02000000000000000000" pitchFamily="2" charset="0"/>
                          <a:cs typeface="Ebrima" panose="02000000000000000000" pitchFamily="2" charset="0"/>
                        </a:rPr>
                        <a:t>Situatie</a:t>
                      </a:r>
                      <a:r>
                        <a:rPr lang="fr-BE" sz="1800" dirty="0">
                          <a:latin typeface="Ebrima" panose="02000000000000000000" pitchFamily="2" charset="0"/>
                          <a:ea typeface="Ebrima" panose="02000000000000000000" pitchFamily="2" charset="0"/>
                          <a:cs typeface="Ebrima" panose="02000000000000000000" pitchFamily="2" charset="0"/>
                        </a:rPr>
                        <a:t> 1 </a:t>
                      </a:r>
                    </a:p>
                  </a:txBody>
                  <a:tcPr>
                    <a:solidFill>
                      <a:srgbClr val="7F8A9F"/>
                    </a:solidFill>
                  </a:tcPr>
                </a:tc>
                <a:tc>
                  <a:txBody>
                    <a:bodyPr/>
                    <a:lstStyle/>
                    <a:p>
                      <a:pPr marL="0" algn="ctr" defTabSz="914400" rtl="0" eaLnBrk="1" latinLnBrk="0" hangingPunct="1"/>
                      <a:r>
                        <a:rPr lang="fr-BE" sz="1800" b="1" kern="1200" dirty="0" err="1">
                          <a:solidFill>
                            <a:schemeClr val="lt1"/>
                          </a:solidFill>
                          <a:latin typeface="Ebrima" panose="02000000000000000000" pitchFamily="2" charset="0"/>
                          <a:ea typeface="Ebrima" panose="02000000000000000000" pitchFamily="2" charset="0"/>
                          <a:cs typeface="Ebrima" panose="02000000000000000000" pitchFamily="2" charset="0"/>
                        </a:rPr>
                        <a:t>Situatie</a:t>
                      </a:r>
                      <a:r>
                        <a:rPr lang="fr-BE" sz="1800" b="1" kern="1200" baseline="0" dirty="0">
                          <a:solidFill>
                            <a:schemeClr val="lt1"/>
                          </a:solidFill>
                          <a:latin typeface="Ebrima" panose="02000000000000000000" pitchFamily="2" charset="0"/>
                          <a:ea typeface="Ebrima" panose="02000000000000000000" pitchFamily="2" charset="0"/>
                          <a:cs typeface="Ebrima" panose="02000000000000000000" pitchFamily="2" charset="0"/>
                        </a:rPr>
                        <a:t> </a:t>
                      </a:r>
                      <a:r>
                        <a:rPr lang="fr-BE" sz="1800" b="1" kern="1200" dirty="0">
                          <a:solidFill>
                            <a:schemeClr val="lt1"/>
                          </a:solidFill>
                          <a:latin typeface="Ebrima" panose="02000000000000000000" pitchFamily="2" charset="0"/>
                          <a:ea typeface="Ebrima" panose="02000000000000000000" pitchFamily="2" charset="0"/>
                          <a:cs typeface="Ebrima" panose="02000000000000000000" pitchFamily="2" charset="0"/>
                        </a:rPr>
                        <a:t>2 </a:t>
                      </a:r>
                    </a:p>
                  </a:txBody>
                  <a:tcPr>
                    <a:solidFill>
                      <a:srgbClr val="7F8A9F"/>
                    </a:solidFill>
                  </a:tcPr>
                </a:tc>
                <a:extLst>
                  <a:ext uri="{0D108BD9-81ED-4DB2-BD59-A6C34878D82A}">
                    <a16:rowId xmlns:a16="http://schemas.microsoft.com/office/drawing/2014/main" val="1497102169"/>
                  </a:ext>
                </a:extLst>
              </a:tr>
              <a:tr h="382124">
                <a:tc>
                  <a:txBody>
                    <a:bodyPr/>
                    <a:lstStyle/>
                    <a:p>
                      <a:pPr marL="0" algn="ctr" defTabSz="914400" rtl="0" eaLnBrk="1" latinLnBrk="0" hangingPunct="1"/>
                      <a:r>
                        <a:rPr lang="FR-BE" sz="1600" b="1" dirty="0" err="1">
                          <a:latin typeface="Ebrima" panose="02000000000000000000" pitchFamily="2" charset="0"/>
                          <a:ea typeface="Ebrima" panose="02000000000000000000" pitchFamily="2" charset="0"/>
                          <a:cs typeface="Ebrima" panose="02000000000000000000" pitchFamily="2" charset="0"/>
                        </a:rPr>
                        <a:t>Tijdelijke</a:t>
                      </a:r>
                      <a:r>
                        <a:rPr lang="FR-BE" sz="1600" b="1" dirty="0">
                          <a:latin typeface="Ebrima" panose="02000000000000000000" pitchFamily="2" charset="0"/>
                          <a:ea typeface="Ebrima" panose="02000000000000000000" pitchFamily="2" charset="0"/>
                          <a:cs typeface="Ebrima" panose="02000000000000000000" pitchFamily="2" charset="0"/>
                        </a:rPr>
                        <a:t> </a:t>
                      </a:r>
                      <a:r>
                        <a:rPr lang="FR-BE" sz="1600" b="1" dirty="0" err="1">
                          <a:latin typeface="Ebrima" panose="02000000000000000000" pitchFamily="2" charset="0"/>
                          <a:ea typeface="Ebrima" panose="02000000000000000000" pitchFamily="2" charset="0"/>
                          <a:cs typeface="Ebrima" panose="02000000000000000000" pitchFamily="2" charset="0"/>
                        </a:rPr>
                        <a:t>betalingsmoeilijkheden</a:t>
                      </a:r>
                      <a:endParaRPr lang="fr-BE" sz="1600" b="1" kern="1200" dirty="0">
                        <a:solidFill>
                          <a:schemeClr val="tx1"/>
                        </a:solidFill>
                        <a:latin typeface="Ebrima" panose="02000000000000000000" pitchFamily="2" charset="0"/>
                        <a:ea typeface="Ebrima" panose="02000000000000000000" pitchFamily="2" charset="0"/>
                        <a:cs typeface="Ebrima" panose="02000000000000000000" pitchFamily="2" charset="0"/>
                      </a:endParaRPr>
                    </a:p>
                  </a:txBody>
                  <a:tcPr>
                    <a:solidFill>
                      <a:srgbClr val="E7EAEE"/>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FR-BE" sz="1600" b="1" dirty="0" err="1">
                          <a:latin typeface="Ebrima" panose="02000000000000000000" pitchFamily="2" charset="0"/>
                          <a:ea typeface="Ebrima" panose="02000000000000000000" pitchFamily="2" charset="0"/>
                          <a:cs typeface="Ebrima" panose="02000000000000000000" pitchFamily="2" charset="0"/>
                        </a:rPr>
                        <a:t>Tijdelijke</a:t>
                      </a:r>
                      <a:r>
                        <a:rPr lang="FR-BE" sz="1600" b="1" dirty="0">
                          <a:latin typeface="Ebrima" panose="02000000000000000000" pitchFamily="2" charset="0"/>
                          <a:ea typeface="Ebrima" panose="02000000000000000000" pitchFamily="2" charset="0"/>
                          <a:cs typeface="Ebrima" panose="02000000000000000000" pitchFamily="2" charset="0"/>
                        </a:rPr>
                        <a:t> </a:t>
                      </a:r>
                      <a:r>
                        <a:rPr lang="FR-BE" sz="1600" b="1" dirty="0" err="1">
                          <a:latin typeface="Ebrima" panose="02000000000000000000" pitchFamily="2" charset="0"/>
                          <a:ea typeface="Ebrima" panose="02000000000000000000" pitchFamily="2" charset="0"/>
                          <a:cs typeface="Ebrima" panose="02000000000000000000" pitchFamily="2" charset="0"/>
                        </a:rPr>
                        <a:t>betalingsmoeilijkheden</a:t>
                      </a:r>
                      <a:endParaRPr lang="fr-BE" sz="1600" b="1" dirty="0">
                        <a:latin typeface="Ebrima" panose="02000000000000000000" pitchFamily="2" charset="0"/>
                        <a:ea typeface="Ebrima" panose="02000000000000000000" pitchFamily="2" charset="0"/>
                        <a:cs typeface="Ebrima" panose="02000000000000000000" pitchFamily="2" charset="0"/>
                      </a:endParaRPr>
                    </a:p>
                  </a:txBody>
                  <a:tcPr>
                    <a:solidFill>
                      <a:srgbClr val="E7EAEE"/>
                    </a:solidFill>
                  </a:tcPr>
                </a:tc>
                <a:extLst>
                  <a:ext uri="{0D108BD9-81ED-4DB2-BD59-A6C34878D82A}">
                    <a16:rowId xmlns:a16="http://schemas.microsoft.com/office/drawing/2014/main" val="161323385"/>
                  </a:ext>
                </a:extLst>
              </a:tr>
              <a:tr h="1027756">
                <a:tc>
                  <a:txBody>
                    <a:bodyPr/>
                    <a:lstStyle/>
                    <a:p>
                      <a:pPr lvl="2" algn="ctr"/>
                      <a:r>
                        <a:rPr lang="fr-BE" sz="1600" b="1" dirty="0" err="1">
                          <a:latin typeface="Ebrima" panose="02000000000000000000" pitchFamily="2" charset="0"/>
                          <a:ea typeface="Ebrima" panose="02000000000000000000" pitchFamily="2" charset="0"/>
                          <a:cs typeface="Ebrima" panose="02000000000000000000" pitchFamily="2" charset="0"/>
                        </a:rPr>
                        <a:t>Aanvraag</a:t>
                      </a:r>
                      <a:r>
                        <a:rPr lang="fr-BE" sz="1600" b="1" dirty="0">
                          <a:latin typeface="Ebrima" panose="02000000000000000000" pitchFamily="2" charset="0"/>
                          <a:ea typeface="Ebrima" panose="02000000000000000000" pitchFamily="2" charset="0"/>
                          <a:cs typeface="Ebrima" panose="02000000000000000000" pitchFamily="2" charset="0"/>
                        </a:rPr>
                        <a:t> </a:t>
                      </a:r>
                      <a:r>
                        <a:rPr lang="fr-BE" sz="1600" b="1" dirty="0" err="1">
                          <a:latin typeface="Ebrima" panose="02000000000000000000" pitchFamily="2" charset="0"/>
                          <a:ea typeface="Ebrima" panose="02000000000000000000" pitchFamily="2" charset="0"/>
                          <a:cs typeface="Ebrima" panose="02000000000000000000" pitchFamily="2" charset="0"/>
                        </a:rPr>
                        <a:t>tijdig</a:t>
                      </a:r>
                      <a:r>
                        <a:rPr lang="fr-BE" sz="1600" b="1" dirty="0">
                          <a:latin typeface="Ebrima" panose="02000000000000000000" pitchFamily="2" charset="0"/>
                          <a:ea typeface="Ebrima" panose="02000000000000000000" pitchFamily="2" charset="0"/>
                          <a:cs typeface="Ebrima" panose="02000000000000000000" pitchFamily="2" charset="0"/>
                        </a:rPr>
                        <a:t> </a:t>
                      </a:r>
                      <a:r>
                        <a:rPr lang="fr-BE" sz="1600" b="1" dirty="0" err="1">
                          <a:latin typeface="Ebrima" panose="02000000000000000000" pitchFamily="2" charset="0"/>
                          <a:ea typeface="Ebrima" panose="02000000000000000000" pitchFamily="2" charset="0"/>
                          <a:cs typeface="Ebrima" panose="02000000000000000000" pitchFamily="2" charset="0"/>
                        </a:rPr>
                        <a:t>ingediend</a:t>
                      </a:r>
                      <a:r>
                        <a:rPr lang="fr-BE" sz="1600" b="1" dirty="0">
                          <a:latin typeface="Ebrima" panose="02000000000000000000" pitchFamily="2" charset="0"/>
                          <a:ea typeface="Ebrima" panose="02000000000000000000" pitchFamily="2" charset="0"/>
                          <a:cs typeface="Ebrima" panose="02000000000000000000" pitchFamily="2" charset="0"/>
                        </a:rPr>
                        <a:t> :</a:t>
                      </a:r>
                    </a:p>
                    <a:p>
                      <a:pPr marL="285750" lvl="0" indent="-285750" algn="ctr">
                        <a:buFont typeface="Arial" panose="020B0604020202020204" pitchFamily="34" charset="0"/>
                        <a:buChar char="•"/>
                      </a:pPr>
                      <a:r>
                        <a:rPr lang="fr-BE" sz="1600" dirty="0" err="1">
                          <a:latin typeface="Ebrima" panose="02000000000000000000" pitchFamily="2" charset="0"/>
                          <a:ea typeface="Ebrima" panose="02000000000000000000" pitchFamily="2" charset="0"/>
                          <a:cs typeface="Ebrima" panose="02000000000000000000" pitchFamily="2" charset="0"/>
                        </a:rPr>
                        <a:t>Ingekohierde</a:t>
                      </a:r>
                      <a:r>
                        <a:rPr lang="fr-BE" sz="1600" baseline="0" dirty="0">
                          <a:latin typeface="Ebrima" panose="02000000000000000000" pitchFamily="2" charset="0"/>
                          <a:ea typeface="Ebrima" panose="02000000000000000000" pitchFamily="2" charset="0"/>
                          <a:cs typeface="Ebrima" panose="02000000000000000000" pitchFamily="2" charset="0"/>
                        </a:rPr>
                        <a:t> </a:t>
                      </a:r>
                      <a:r>
                        <a:rPr lang="fr-BE" sz="1600" baseline="0" dirty="0" err="1">
                          <a:latin typeface="Ebrima" panose="02000000000000000000" pitchFamily="2" charset="0"/>
                          <a:ea typeface="Ebrima" panose="02000000000000000000" pitchFamily="2" charset="0"/>
                          <a:cs typeface="Ebrima" panose="02000000000000000000" pitchFamily="2" charset="0"/>
                        </a:rPr>
                        <a:t>s</a:t>
                      </a:r>
                      <a:r>
                        <a:rPr lang="fr-BE" sz="1600" dirty="0" err="1">
                          <a:latin typeface="Ebrima" panose="02000000000000000000" pitchFamily="2" charset="0"/>
                          <a:ea typeface="Ebrima" panose="02000000000000000000" pitchFamily="2" charset="0"/>
                          <a:cs typeface="Ebrima" panose="02000000000000000000" pitchFamily="2" charset="0"/>
                        </a:rPr>
                        <a:t>chulden</a:t>
                      </a:r>
                      <a:r>
                        <a:rPr lang="fr-BE" sz="1600" dirty="0">
                          <a:latin typeface="Ebrima" panose="02000000000000000000" pitchFamily="2" charset="0"/>
                          <a:ea typeface="Ebrima" panose="02000000000000000000" pitchFamily="2" charset="0"/>
                          <a:cs typeface="Ebrima" panose="02000000000000000000" pitchFamily="2" charset="0"/>
                        </a:rPr>
                        <a:t>: </a:t>
                      </a:r>
                      <a:r>
                        <a:rPr lang="fr-BE" sz="1600" dirty="0" err="1">
                          <a:latin typeface="Ebrima" panose="02000000000000000000" pitchFamily="2" charset="0"/>
                          <a:ea typeface="Ebrima" panose="02000000000000000000" pitchFamily="2" charset="0"/>
                          <a:cs typeface="Ebrima" panose="02000000000000000000" pitchFamily="2" charset="0"/>
                        </a:rPr>
                        <a:t>vóór</a:t>
                      </a:r>
                      <a:r>
                        <a:rPr lang="fr-BE" sz="1600" dirty="0">
                          <a:latin typeface="Ebrima" panose="02000000000000000000" pitchFamily="2" charset="0"/>
                          <a:ea typeface="Ebrima" panose="02000000000000000000" pitchFamily="2" charset="0"/>
                          <a:cs typeface="Ebrima" panose="02000000000000000000" pitchFamily="2" charset="0"/>
                        </a:rPr>
                        <a:t> de </a:t>
                      </a:r>
                      <a:r>
                        <a:rPr lang="fr-BE" sz="1600" dirty="0" err="1">
                          <a:latin typeface="Ebrima" panose="02000000000000000000" pitchFamily="2" charset="0"/>
                          <a:ea typeface="Ebrima" panose="02000000000000000000" pitchFamily="2" charset="0"/>
                          <a:cs typeface="Ebrima" panose="02000000000000000000" pitchFamily="2" charset="0"/>
                        </a:rPr>
                        <a:t>vervaldag</a:t>
                      </a:r>
                      <a:r>
                        <a:rPr lang="fr-BE" sz="1600" dirty="0">
                          <a:latin typeface="Ebrima" panose="02000000000000000000" pitchFamily="2" charset="0"/>
                          <a:ea typeface="Ebrima" panose="02000000000000000000" pitchFamily="2" charset="0"/>
                          <a:cs typeface="Ebrima" panose="02000000000000000000" pitchFamily="2" charset="0"/>
                        </a:rPr>
                        <a:t> van het AB;</a:t>
                      </a:r>
                    </a:p>
                    <a:p>
                      <a:pPr marL="285750" lvl="0" indent="-285750" algn="ctr">
                        <a:buFont typeface="Arial" panose="020B0604020202020204" pitchFamily="34" charset="0"/>
                        <a:buChar char="•"/>
                      </a:pPr>
                      <a:r>
                        <a:rPr lang="fr-BE" sz="1600" dirty="0" err="1">
                          <a:latin typeface="Ebrima" panose="02000000000000000000" pitchFamily="2" charset="0"/>
                          <a:ea typeface="Ebrima" panose="02000000000000000000" pitchFamily="2" charset="0"/>
                          <a:cs typeface="Ebrima" panose="02000000000000000000" pitchFamily="2" charset="0"/>
                        </a:rPr>
                        <a:t>Andere</a:t>
                      </a:r>
                      <a:r>
                        <a:rPr lang="fr-BE" sz="1600" dirty="0">
                          <a:latin typeface="Ebrima" panose="02000000000000000000" pitchFamily="2" charset="0"/>
                          <a:ea typeface="Ebrima" panose="02000000000000000000" pitchFamily="2" charset="0"/>
                          <a:cs typeface="Ebrima" panose="02000000000000000000" pitchFamily="2" charset="0"/>
                        </a:rPr>
                        <a:t> </a:t>
                      </a:r>
                      <a:r>
                        <a:rPr lang="fr-BE" sz="1600" dirty="0" err="1">
                          <a:latin typeface="Ebrima" panose="02000000000000000000" pitchFamily="2" charset="0"/>
                          <a:ea typeface="Ebrima" panose="02000000000000000000" pitchFamily="2" charset="0"/>
                          <a:cs typeface="Ebrima" panose="02000000000000000000" pitchFamily="2" charset="0"/>
                        </a:rPr>
                        <a:t>schulden</a:t>
                      </a:r>
                      <a:r>
                        <a:rPr lang="fr-BE" sz="1600" dirty="0">
                          <a:latin typeface="Ebrima" panose="02000000000000000000" pitchFamily="2" charset="0"/>
                          <a:ea typeface="Ebrima" panose="02000000000000000000" pitchFamily="2" charset="0"/>
                          <a:cs typeface="Ebrima" panose="02000000000000000000" pitchFamily="2" charset="0"/>
                        </a:rPr>
                        <a:t>: </a:t>
                      </a:r>
                      <a:r>
                        <a:rPr lang="fr-BE" sz="1600" dirty="0" err="1">
                          <a:latin typeface="Ebrima" panose="02000000000000000000" pitchFamily="2" charset="0"/>
                          <a:ea typeface="Ebrima" panose="02000000000000000000" pitchFamily="2" charset="0"/>
                          <a:cs typeface="Ebrima" panose="02000000000000000000" pitchFamily="2" charset="0"/>
                        </a:rPr>
                        <a:t>binnen</a:t>
                      </a:r>
                      <a:r>
                        <a:rPr lang="fr-BE" sz="1600" dirty="0">
                          <a:latin typeface="Ebrima" panose="02000000000000000000" pitchFamily="2" charset="0"/>
                          <a:ea typeface="Ebrima" panose="02000000000000000000" pitchFamily="2" charset="0"/>
                          <a:cs typeface="Ebrima" panose="02000000000000000000" pitchFamily="2" charset="0"/>
                        </a:rPr>
                        <a:t> de </a:t>
                      </a:r>
                      <a:r>
                        <a:rPr lang="fr-BE" sz="1600" dirty="0" err="1">
                          <a:latin typeface="Ebrima" panose="02000000000000000000" pitchFamily="2" charset="0"/>
                          <a:ea typeface="Ebrima" panose="02000000000000000000" pitchFamily="2" charset="0"/>
                          <a:cs typeface="Ebrima" panose="02000000000000000000" pitchFamily="2" charset="0"/>
                        </a:rPr>
                        <a:t>termijn</a:t>
                      </a:r>
                      <a:r>
                        <a:rPr lang="fr-BE" sz="1600" dirty="0">
                          <a:latin typeface="Ebrima" panose="02000000000000000000" pitchFamily="2" charset="0"/>
                          <a:ea typeface="Ebrima" panose="02000000000000000000" pitchFamily="2" charset="0"/>
                          <a:cs typeface="Ebrima" panose="02000000000000000000" pitchFamily="2" charset="0"/>
                        </a:rPr>
                        <a:t> van 15 </a:t>
                      </a:r>
                      <a:r>
                        <a:rPr lang="fr-BE" sz="1600" dirty="0" err="1">
                          <a:latin typeface="Ebrima" panose="02000000000000000000" pitchFamily="2" charset="0"/>
                          <a:ea typeface="Ebrima" panose="02000000000000000000" pitchFamily="2" charset="0"/>
                          <a:cs typeface="Ebrima" panose="02000000000000000000" pitchFamily="2" charset="0"/>
                        </a:rPr>
                        <a:t>dagen</a:t>
                      </a:r>
                      <a:r>
                        <a:rPr lang="fr-BE" sz="1600" dirty="0">
                          <a:latin typeface="Ebrima" panose="02000000000000000000" pitchFamily="2" charset="0"/>
                          <a:ea typeface="Ebrima" panose="02000000000000000000" pitchFamily="2" charset="0"/>
                          <a:cs typeface="Ebrima" panose="02000000000000000000" pitchFamily="2" charset="0"/>
                        </a:rPr>
                        <a:t> </a:t>
                      </a:r>
                      <a:r>
                        <a:rPr lang="fr-BE" sz="1600" dirty="0" err="1">
                          <a:latin typeface="Ebrima" panose="02000000000000000000" pitchFamily="2" charset="0"/>
                          <a:ea typeface="Ebrima" panose="02000000000000000000" pitchFamily="2" charset="0"/>
                          <a:cs typeface="Ebrima" panose="02000000000000000000" pitchFamily="2" charset="0"/>
                        </a:rPr>
                        <a:t>vanaf</a:t>
                      </a:r>
                      <a:r>
                        <a:rPr lang="fr-BE" sz="1600" dirty="0">
                          <a:latin typeface="Ebrima" panose="02000000000000000000" pitchFamily="2" charset="0"/>
                          <a:ea typeface="Ebrima" panose="02000000000000000000" pitchFamily="2" charset="0"/>
                          <a:cs typeface="Ebrima" panose="02000000000000000000" pitchFamily="2" charset="0"/>
                        </a:rPr>
                        <a:t> de </a:t>
                      </a:r>
                      <a:r>
                        <a:rPr lang="fr-BE" sz="1600" dirty="0" err="1">
                          <a:latin typeface="Ebrima" panose="02000000000000000000" pitchFamily="2" charset="0"/>
                          <a:ea typeface="Ebrima" panose="02000000000000000000" pitchFamily="2" charset="0"/>
                          <a:cs typeface="Ebrima" panose="02000000000000000000" pitchFamily="2" charset="0"/>
                        </a:rPr>
                        <a:t>datum</a:t>
                      </a:r>
                      <a:r>
                        <a:rPr lang="fr-BE" sz="1600" dirty="0">
                          <a:latin typeface="Ebrima" panose="02000000000000000000" pitchFamily="2" charset="0"/>
                          <a:ea typeface="Ebrima" panose="02000000000000000000" pitchFamily="2" charset="0"/>
                          <a:cs typeface="Ebrima" panose="02000000000000000000" pitchFamily="2" charset="0"/>
                        </a:rPr>
                        <a:t> van het </a:t>
                      </a:r>
                      <a:r>
                        <a:rPr lang="fr-BE" sz="1600" dirty="0" err="1">
                          <a:latin typeface="Ebrima" panose="02000000000000000000" pitchFamily="2" charset="0"/>
                          <a:ea typeface="Ebrima" panose="02000000000000000000" pitchFamily="2" charset="0"/>
                          <a:cs typeface="Ebrima" panose="02000000000000000000" pitchFamily="2" charset="0"/>
                        </a:rPr>
                        <a:t>eerste</a:t>
                      </a:r>
                      <a:r>
                        <a:rPr lang="fr-BE" sz="1600" dirty="0">
                          <a:latin typeface="Ebrima" panose="02000000000000000000" pitchFamily="2" charset="0"/>
                          <a:ea typeface="Ebrima" panose="02000000000000000000" pitchFamily="2" charset="0"/>
                          <a:cs typeface="Ebrima" panose="02000000000000000000" pitchFamily="2" charset="0"/>
                        </a:rPr>
                        <a:t> </a:t>
                      </a:r>
                      <a:r>
                        <a:rPr lang="fr-BE" sz="1600" dirty="0" err="1">
                          <a:latin typeface="Ebrima" panose="02000000000000000000" pitchFamily="2" charset="0"/>
                          <a:ea typeface="Ebrima" panose="02000000000000000000" pitchFamily="2" charset="0"/>
                          <a:cs typeface="Ebrima" panose="02000000000000000000" pitchFamily="2" charset="0"/>
                        </a:rPr>
                        <a:t>betaalbericht</a:t>
                      </a:r>
                      <a:endParaRPr lang="fr-BE" sz="1600" dirty="0">
                        <a:latin typeface="Ebrima" panose="02000000000000000000" pitchFamily="2" charset="0"/>
                        <a:ea typeface="Ebrima" panose="02000000000000000000" pitchFamily="2" charset="0"/>
                        <a:cs typeface="Ebrima" panose="02000000000000000000" pitchFamily="2" charset="0"/>
                      </a:endParaRPr>
                    </a:p>
                  </a:txBody>
                  <a:tcPr>
                    <a:solidFill>
                      <a:srgbClr val="D6DBE1"/>
                    </a:solidFill>
                  </a:tcPr>
                </a:tc>
                <a:tc rowSpan="5">
                  <a:txBody>
                    <a:bodyPr/>
                    <a:lstStyle/>
                    <a:p>
                      <a:pPr algn="ctr"/>
                      <a:r>
                        <a:rPr lang="fr-FR" sz="1600" b="1" dirty="0" err="1">
                          <a:latin typeface="Ebrima" panose="02000000000000000000" pitchFamily="2" charset="0"/>
                          <a:ea typeface="Ebrima" panose="02000000000000000000" pitchFamily="2" charset="0"/>
                          <a:cs typeface="Ebrima" panose="02000000000000000000" pitchFamily="2" charset="0"/>
                        </a:rPr>
                        <a:t>Beantwoordt</a:t>
                      </a:r>
                      <a:r>
                        <a:rPr lang="fr-FR" sz="1600" b="1" dirty="0">
                          <a:latin typeface="Ebrima" panose="02000000000000000000" pitchFamily="2" charset="0"/>
                          <a:ea typeface="Ebrima" panose="02000000000000000000" pitchFamily="2" charset="0"/>
                          <a:cs typeface="Ebrima" panose="02000000000000000000" pitchFamily="2" charset="0"/>
                        </a:rPr>
                        <a:t> niet </a:t>
                      </a:r>
                      <a:r>
                        <a:rPr lang="fr-FR" sz="1600" b="1" dirty="0" err="1">
                          <a:latin typeface="Ebrima" panose="02000000000000000000" pitchFamily="2" charset="0"/>
                          <a:ea typeface="Ebrima" panose="02000000000000000000" pitchFamily="2" charset="0"/>
                          <a:cs typeface="Ebrima" panose="02000000000000000000" pitchFamily="2" charset="0"/>
                        </a:rPr>
                        <a:t>aan</a:t>
                      </a:r>
                      <a:r>
                        <a:rPr lang="fr-FR" sz="1600" b="1" dirty="0">
                          <a:latin typeface="Ebrima" panose="02000000000000000000" pitchFamily="2" charset="0"/>
                          <a:ea typeface="Ebrima" panose="02000000000000000000" pitchFamily="2" charset="0"/>
                          <a:cs typeface="Ebrima" panose="02000000000000000000" pitchFamily="2" charset="0"/>
                        </a:rPr>
                        <a:t> </a:t>
                      </a:r>
                      <a:r>
                        <a:rPr lang="fr-FR" sz="1600" b="1" dirty="0" err="1">
                          <a:latin typeface="Ebrima" panose="02000000000000000000" pitchFamily="2" charset="0"/>
                          <a:ea typeface="Ebrima" panose="02000000000000000000" pitchFamily="2" charset="0"/>
                          <a:cs typeface="Ebrima" panose="02000000000000000000" pitchFamily="2" charset="0"/>
                        </a:rPr>
                        <a:t>alle</a:t>
                      </a:r>
                      <a:r>
                        <a:rPr lang="fr-FR" sz="1600" b="1" dirty="0">
                          <a:latin typeface="Ebrima" panose="02000000000000000000" pitchFamily="2" charset="0"/>
                          <a:ea typeface="Ebrima" panose="02000000000000000000" pitchFamily="2" charset="0"/>
                          <a:cs typeface="Ebrima" panose="02000000000000000000" pitchFamily="2" charset="0"/>
                        </a:rPr>
                        <a:t> </a:t>
                      </a:r>
                      <a:r>
                        <a:rPr lang="fr-FR" sz="1600" b="1" dirty="0" err="1">
                          <a:latin typeface="Ebrima" panose="02000000000000000000" pitchFamily="2" charset="0"/>
                          <a:ea typeface="Ebrima" panose="02000000000000000000" pitchFamily="2" charset="0"/>
                          <a:cs typeface="Ebrima" panose="02000000000000000000" pitchFamily="2" charset="0"/>
                        </a:rPr>
                        <a:t>voorwaarden</a:t>
                      </a:r>
                      <a:r>
                        <a:rPr lang="fr-FR" sz="1600" b="1" dirty="0">
                          <a:latin typeface="Ebrima" panose="02000000000000000000" pitchFamily="2" charset="0"/>
                          <a:ea typeface="Ebrima" panose="02000000000000000000" pitchFamily="2" charset="0"/>
                          <a:cs typeface="Ebrima" panose="02000000000000000000" pitchFamily="2" charset="0"/>
                        </a:rPr>
                        <a:t> </a:t>
                      </a:r>
                      <a:r>
                        <a:rPr lang="fr-FR" sz="1600" b="1" dirty="0" err="1">
                          <a:latin typeface="Ebrima" panose="02000000000000000000" pitchFamily="2" charset="0"/>
                          <a:ea typeface="Ebrima" panose="02000000000000000000" pitchFamily="2" charset="0"/>
                          <a:cs typeface="Ebrima" panose="02000000000000000000" pitchFamily="2" charset="0"/>
                        </a:rPr>
                        <a:t>uit</a:t>
                      </a:r>
                      <a:r>
                        <a:rPr lang="fr-FR" sz="1600" b="1" dirty="0">
                          <a:latin typeface="Ebrima" panose="02000000000000000000" pitchFamily="2" charset="0"/>
                          <a:ea typeface="Ebrima" panose="02000000000000000000" pitchFamily="2" charset="0"/>
                          <a:cs typeface="Ebrima" panose="02000000000000000000" pitchFamily="2" charset="0"/>
                        </a:rPr>
                        <a:t> </a:t>
                      </a:r>
                      <a:r>
                        <a:rPr lang="fr-FR" sz="1600" b="1" dirty="0" err="1">
                          <a:latin typeface="Ebrima" panose="02000000000000000000" pitchFamily="2" charset="0"/>
                          <a:ea typeface="Ebrima" panose="02000000000000000000" pitchFamily="2" charset="0"/>
                          <a:cs typeface="Ebrima" panose="02000000000000000000" pitchFamily="2" charset="0"/>
                        </a:rPr>
                        <a:t>situatie</a:t>
                      </a:r>
                      <a:r>
                        <a:rPr lang="fr-FR" sz="1600" b="1" dirty="0">
                          <a:latin typeface="Ebrima" panose="02000000000000000000" pitchFamily="2" charset="0"/>
                          <a:ea typeface="Ebrima" panose="02000000000000000000" pitchFamily="2" charset="0"/>
                          <a:cs typeface="Ebrima" panose="02000000000000000000" pitchFamily="2" charset="0"/>
                        </a:rPr>
                        <a:t> 1 </a:t>
                      </a:r>
                    </a:p>
                    <a:p>
                      <a:pPr algn="ctr"/>
                      <a:r>
                        <a:rPr lang="fr-FR" sz="1600" dirty="0">
                          <a:latin typeface="Ebrima" panose="02000000000000000000" pitchFamily="2" charset="0"/>
                          <a:ea typeface="Ebrima" panose="02000000000000000000" pitchFamily="2" charset="0"/>
                          <a:cs typeface="Ebrima" panose="02000000000000000000" pitchFamily="2" charset="0"/>
                        </a:rPr>
                        <a:t>(</a:t>
                      </a:r>
                      <a:r>
                        <a:rPr lang="fr-FR" sz="1600" dirty="0" err="1">
                          <a:latin typeface="Ebrima" panose="02000000000000000000" pitchFamily="2" charset="0"/>
                          <a:ea typeface="Ebrima" panose="02000000000000000000" pitchFamily="2" charset="0"/>
                          <a:cs typeface="Ebrima" panose="02000000000000000000" pitchFamily="2" charset="0"/>
                        </a:rPr>
                        <a:t>bijvoorbeeld</a:t>
                      </a:r>
                      <a:r>
                        <a:rPr lang="fr-FR" sz="1600" dirty="0">
                          <a:latin typeface="Ebrima" panose="02000000000000000000" pitchFamily="2" charset="0"/>
                          <a:ea typeface="Ebrima" panose="02000000000000000000" pitchFamily="2" charset="0"/>
                          <a:cs typeface="Ebrima" panose="02000000000000000000" pitchFamily="2" charset="0"/>
                        </a:rPr>
                        <a:t>: </a:t>
                      </a:r>
                      <a:r>
                        <a:rPr lang="fr-FR" sz="1600" dirty="0" err="1">
                          <a:latin typeface="Ebrima" panose="02000000000000000000" pitchFamily="2" charset="0"/>
                          <a:ea typeface="Ebrima" panose="02000000000000000000" pitchFamily="2" charset="0"/>
                          <a:cs typeface="Ebrima" panose="02000000000000000000" pitchFamily="2" charset="0"/>
                        </a:rPr>
                        <a:t>aanvraag</a:t>
                      </a:r>
                      <a:r>
                        <a:rPr lang="fr-FR" sz="1600" dirty="0">
                          <a:latin typeface="Ebrima" panose="02000000000000000000" pitchFamily="2" charset="0"/>
                          <a:ea typeface="Ebrima" panose="02000000000000000000" pitchFamily="2" charset="0"/>
                          <a:cs typeface="Ebrima" panose="02000000000000000000" pitchFamily="2" charset="0"/>
                        </a:rPr>
                        <a:t> niet</a:t>
                      </a:r>
                      <a:r>
                        <a:rPr lang="fr-FR" sz="1600" baseline="0" dirty="0">
                          <a:latin typeface="Ebrima" panose="02000000000000000000" pitchFamily="2" charset="0"/>
                          <a:ea typeface="Ebrima" panose="02000000000000000000" pitchFamily="2" charset="0"/>
                          <a:cs typeface="Ebrima" panose="02000000000000000000" pitchFamily="2" charset="0"/>
                        </a:rPr>
                        <a:t> </a:t>
                      </a:r>
                      <a:r>
                        <a:rPr lang="fr-FR" sz="1600" baseline="0" dirty="0" err="1">
                          <a:latin typeface="Ebrima" panose="02000000000000000000" pitchFamily="2" charset="0"/>
                          <a:ea typeface="Ebrima" panose="02000000000000000000" pitchFamily="2" charset="0"/>
                          <a:cs typeface="Ebrima" panose="02000000000000000000" pitchFamily="2" charset="0"/>
                        </a:rPr>
                        <a:t>binnen</a:t>
                      </a:r>
                      <a:r>
                        <a:rPr lang="fr-FR" sz="1600" baseline="0" dirty="0">
                          <a:latin typeface="Ebrima" panose="02000000000000000000" pitchFamily="2" charset="0"/>
                          <a:ea typeface="Ebrima" panose="02000000000000000000" pitchFamily="2" charset="0"/>
                          <a:cs typeface="Ebrima" panose="02000000000000000000" pitchFamily="2" charset="0"/>
                        </a:rPr>
                        <a:t> de </a:t>
                      </a:r>
                      <a:r>
                        <a:rPr lang="fr-FR" sz="1600" baseline="0" dirty="0" err="1">
                          <a:latin typeface="Ebrima" panose="02000000000000000000" pitchFamily="2" charset="0"/>
                          <a:ea typeface="Ebrima" panose="02000000000000000000" pitchFamily="2" charset="0"/>
                          <a:cs typeface="Ebrima" panose="02000000000000000000" pitchFamily="2" charset="0"/>
                        </a:rPr>
                        <a:t>termijn</a:t>
                      </a:r>
                      <a:r>
                        <a:rPr lang="fr-FR" sz="1600" baseline="0" dirty="0">
                          <a:latin typeface="Ebrima" panose="02000000000000000000" pitchFamily="2" charset="0"/>
                          <a:ea typeface="Ebrima" panose="02000000000000000000" pitchFamily="2" charset="0"/>
                          <a:cs typeface="Ebrima" panose="02000000000000000000" pitchFamily="2" charset="0"/>
                        </a:rPr>
                        <a:t>, niet </a:t>
                      </a:r>
                      <a:r>
                        <a:rPr lang="fr-FR" sz="1600" baseline="0" dirty="0" err="1">
                          <a:latin typeface="Ebrima" panose="02000000000000000000" pitchFamily="2" charset="0"/>
                          <a:ea typeface="Ebrima" panose="02000000000000000000" pitchFamily="2" charset="0"/>
                          <a:cs typeface="Ebrima" panose="02000000000000000000" pitchFamily="2" charset="0"/>
                        </a:rPr>
                        <a:t>mogelijk</a:t>
                      </a:r>
                      <a:r>
                        <a:rPr lang="fr-FR" sz="1600" baseline="0" dirty="0">
                          <a:latin typeface="Ebrima" panose="02000000000000000000" pitchFamily="2" charset="0"/>
                          <a:ea typeface="Ebrima" panose="02000000000000000000" pitchFamily="2" charset="0"/>
                          <a:cs typeface="Ebrima" panose="02000000000000000000" pitchFamily="2" charset="0"/>
                        </a:rPr>
                        <a:t> om in maximum 4 </a:t>
                      </a:r>
                      <a:r>
                        <a:rPr lang="fr-FR" sz="1600" baseline="0" dirty="0" err="1">
                          <a:latin typeface="Ebrima" panose="02000000000000000000" pitchFamily="2" charset="0"/>
                          <a:ea typeface="Ebrima" panose="02000000000000000000" pitchFamily="2" charset="0"/>
                          <a:cs typeface="Ebrima" panose="02000000000000000000" pitchFamily="2" charset="0"/>
                        </a:rPr>
                        <a:t>keer</a:t>
                      </a:r>
                      <a:r>
                        <a:rPr lang="fr-FR" sz="1600" baseline="0" dirty="0">
                          <a:latin typeface="Ebrima" panose="02000000000000000000" pitchFamily="2" charset="0"/>
                          <a:ea typeface="Ebrima" panose="02000000000000000000" pitchFamily="2" charset="0"/>
                          <a:cs typeface="Ebrima" panose="02000000000000000000" pitchFamily="2" charset="0"/>
                        </a:rPr>
                        <a:t> te </a:t>
                      </a:r>
                      <a:r>
                        <a:rPr lang="fr-FR" sz="1600" baseline="0" dirty="0" err="1">
                          <a:latin typeface="Ebrima" panose="02000000000000000000" pitchFamily="2" charset="0"/>
                          <a:ea typeface="Ebrima" panose="02000000000000000000" pitchFamily="2" charset="0"/>
                          <a:cs typeface="Ebrima" panose="02000000000000000000" pitchFamily="2" charset="0"/>
                        </a:rPr>
                        <a:t>betalen</a:t>
                      </a:r>
                      <a:r>
                        <a:rPr lang="fr-FR" sz="1600" baseline="0" dirty="0">
                          <a:latin typeface="Ebrima" panose="02000000000000000000" pitchFamily="2" charset="0"/>
                          <a:ea typeface="Ebrima" panose="02000000000000000000" pitchFamily="2" charset="0"/>
                          <a:cs typeface="Ebrima" panose="02000000000000000000" pitchFamily="2" charset="0"/>
                        </a:rPr>
                        <a:t>, </a:t>
                      </a:r>
                      <a:r>
                        <a:rPr lang="fr-FR" sz="1600" baseline="0" dirty="0" err="1">
                          <a:latin typeface="Ebrima" panose="02000000000000000000" pitchFamily="2" charset="0"/>
                          <a:ea typeface="Ebrima" panose="02000000000000000000" pitchFamily="2" charset="0"/>
                          <a:cs typeface="Ebrima" panose="02000000000000000000" pitchFamily="2" charset="0"/>
                        </a:rPr>
                        <a:t>andere</a:t>
                      </a:r>
                      <a:r>
                        <a:rPr lang="fr-FR" sz="1600" baseline="0" dirty="0">
                          <a:latin typeface="Ebrima" panose="02000000000000000000" pitchFamily="2" charset="0"/>
                          <a:ea typeface="Ebrima" panose="02000000000000000000" pitchFamily="2" charset="0"/>
                          <a:cs typeface="Ebrima" panose="02000000000000000000" pitchFamily="2" charset="0"/>
                        </a:rPr>
                        <a:t> </a:t>
                      </a:r>
                      <a:r>
                        <a:rPr lang="fr-FR" sz="1600" baseline="0" dirty="0" err="1">
                          <a:latin typeface="Ebrima" panose="02000000000000000000" pitchFamily="2" charset="0"/>
                          <a:ea typeface="Ebrima" panose="02000000000000000000" pitchFamily="2" charset="0"/>
                          <a:cs typeface="Ebrima" panose="02000000000000000000" pitchFamily="2" charset="0"/>
                        </a:rPr>
                        <a:t>schulden</a:t>
                      </a:r>
                      <a:r>
                        <a:rPr lang="fr-FR" sz="1600" baseline="0" dirty="0">
                          <a:latin typeface="Ebrima" panose="02000000000000000000" pitchFamily="2" charset="0"/>
                          <a:ea typeface="Ebrima" panose="02000000000000000000" pitchFamily="2" charset="0"/>
                          <a:cs typeface="Ebrima" panose="02000000000000000000" pitchFamily="2" charset="0"/>
                        </a:rPr>
                        <a:t>, …</a:t>
                      </a:r>
                      <a:r>
                        <a:rPr lang="fr-FR" sz="1600" dirty="0">
                          <a:latin typeface="Ebrima" panose="02000000000000000000" pitchFamily="2" charset="0"/>
                          <a:ea typeface="Ebrima" panose="02000000000000000000" pitchFamily="2" charset="0"/>
                          <a:cs typeface="Ebrima" panose="02000000000000000000" pitchFamily="2" charset="0"/>
                        </a:rPr>
                        <a:t>)</a:t>
                      </a:r>
                      <a:endParaRPr lang="fr-BE" sz="1600" dirty="0">
                        <a:latin typeface="Ebrima" panose="02000000000000000000" pitchFamily="2" charset="0"/>
                        <a:ea typeface="Ebrima" panose="02000000000000000000" pitchFamily="2" charset="0"/>
                        <a:cs typeface="Ebrima" panose="02000000000000000000" pitchFamily="2" charset="0"/>
                      </a:endParaRPr>
                    </a:p>
                    <a:p>
                      <a:pPr algn="ctr"/>
                      <a:endParaRPr lang="fr-BE" sz="1600" dirty="0"/>
                    </a:p>
                  </a:txBody>
                  <a:tcPr anchor="ctr">
                    <a:solidFill>
                      <a:srgbClr val="D6DBE1"/>
                    </a:solidFill>
                  </a:tcPr>
                </a:tc>
                <a:extLst>
                  <a:ext uri="{0D108BD9-81ED-4DB2-BD59-A6C34878D82A}">
                    <a16:rowId xmlns:a16="http://schemas.microsoft.com/office/drawing/2014/main" val="1647267093"/>
                  </a:ext>
                </a:extLst>
              </a:tr>
              <a:tr h="323009">
                <a:tc>
                  <a:txBody>
                    <a:bodyPr/>
                    <a:lstStyle/>
                    <a:p>
                      <a:pPr marL="0" algn="ctr" defTabSz="914400" rtl="0" eaLnBrk="1" latinLnBrk="0" hangingPunct="1"/>
                      <a:r>
                        <a:rPr lang="fr-BE" sz="1600" b="1" dirty="0" err="1">
                          <a:latin typeface="Ebrima" panose="02000000000000000000" pitchFamily="2" charset="0"/>
                          <a:ea typeface="Ebrima" panose="02000000000000000000" pitchFamily="2" charset="0"/>
                          <a:cs typeface="Ebrima" panose="02000000000000000000" pitchFamily="2" charset="0"/>
                        </a:rPr>
                        <a:t>Maximaal</a:t>
                      </a:r>
                      <a:r>
                        <a:rPr lang="fr-BE" sz="1600" b="1" dirty="0">
                          <a:latin typeface="Ebrima" panose="02000000000000000000" pitchFamily="2" charset="0"/>
                          <a:ea typeface="Ebrima" panose="02000000000000000000" pitchFamily="2" charset="0"/>
                          <a:cs typeface="Ebrima" panose="02000000000000000000" pitchFamily="2" charset="0"/>
                        </a:rPr>
                        <a:t> 4 </a:t>
                      </a:r>
                      <a:r>
                        <a:rPr lang="fr-BE" sz="1600" b="1" dirty="0" err="1">
                          <a:latin typeface="Ebrima" panose="02000000000000000000" pitchFamily="2" charset="0"/>
                          <a:ea typeface="Ebrima" panose="02000000000000000000" pitchFamily="2" charset="0"/>
                          <a:cs typeface="Ebrima" panose="02000000000000000000" pitchFamily="2" charset="0"/>
                        </a:rPr>
                        <a:t>maanden</a:t>
                      </a:r>
                      <a:endParaRPr lang="fr-BE" sz="1600" b="1" kern="1200" dirty="0">
                        <a:solidFill>
                          <a:schemeClr val="tx1"/>
                        </a:solidFill>
                        <a:latin typeface="Ebrima" panose="02000000000000000000" pitchFamily="2" charset="0"/>
                        <a:ea typeface="Ebrima" panose="02000000000000000000" pitchFamily="2" charset="0"/>
                        <a:cs typeface="Ebrima" panose="02000000000000000000" pitchFamily="2" charset="0"/>
                      </a:endParaRPr>
                    </a:p>
                  </a:txBody>
                  <a:tcPr>
                    <a:solidFill>
                      <a:srgbClr val="E7EAEE"/>
                    </a:solidFill>
                  </a:tcPr>
                </a:tc>
                <a:tc vMerge="1">
                  <a:txBody>
                    <a:bodyPr/>
                    <a:lstStyle/>
                    <a:p>
                      <a:endParaRPr lang="fr-BE" dirty="0"/>
                    </a:p>
                  </a:txBody>
                  <a:tcPr>
                    <a:solidFill>
                      <a:srgbClr val="96B6E2"/>
                    </a:solidFill>
                  </a:tcPr>
                </a:tc>
                <a:extLst>
                  <a:ext uri="{0D108BD9-81ED-4DB2-BD59-A6C34878D82A}">
                    <a16:rowId xmlns:a16="http://schemas.microsoft.com/office/drawing/2014/main" val="2502138327"/>
                  </a:ext>
                </a:extLst>
              </a:tr>
              <a:tr h="557925">
                <a:tc>
                  <a:txBody>
                    <a:bodyPr/>
                    <a:lstStyle/>
                    <a:p>
                      <a:pPr marL="0" algn="ctr" defTabSz="914400" rtl="0" eaLnBrk="1" latinLnBrk="0" hangingPunct="1"/>
                      <a:r>
                        <a:rPr lang="fr-BE" sz="1600" b="1" dirty="0" err="1">
                          <a:latin typeface="Ebrima" panose="02000000000000000000" pitchFamily="2" charset="0"/>
                          <a:ea typeface="Ebrima" panose="02000000000000000000" pitchFamily="2" charset="0"/>
                          <a:cs typeface="Ebrima" panose="02000000000000000000" pitchFamily="2" charset="0"/>
                        </a:rPr>
                        <a:t>Geen</a:t>
                      </a:r>
                      <a:r>
                        <a:rPr lang="fr-BE" sz="1600" b="1" dirty="0">
                          <a:latin typeface="Ebrima" panose="02000000000000000000" pitchFamily="2" charset="0"/>
                          <a:ea typeface="Ebrima" panose="02000000000000000000" pitchFamily="2" charset="0"/>
                          <a:cs typeface="Ebrima" panose="02000000000000000000" pitchFamily="2" charset="0"/>
                        </a:rPr>
                        <a:t> </a:t>
                      </a:r>
                      <a:r>
                        <a:rPr lang="fr-BE" sz="1600" b="1" dirty="0" err="1">
                          <a:latin typeface="Ebrima" panose="02000000000000000000" pitchFamily="2" charset="0"/>
                          <a:ea typeface="Ebrima" panose="02000000000000000000" pitchFamily="2" charset="0"/>
                          <a:cs typeface="Ebrima" panose="02000000000000000000" pitchFamily="2" charset="0"/>
                        </a:rPr>
                        <a:t>andere</a:t>
                      </a:r>
                      <a:r>
                        <a:rPr lang="fr-BE" sz="1600" b="1" dirty="0">
                          <a:latin typeface="Ebrima" panose="02000000000000000000" pitchFamily="2" charset="0"/>
                          <a:ea typeface="Ebrima" panose="02000000000000000000" pitchFamily="2" charset="0"/>
                          <a:cs typeface="Ebrima" panose="02000000000000000000" pitchFamily="2" charset="0"/>
                        </a:rPr>
                        <a:t> </a:t>
                      </a:r>
                      <a:r>
                        <a:rPr lang="fr-BE" sz="1600" b="1" dirty="0" err="1">
                          <a:latin typeface="Ebrima" panose="02000000000000000000" pitchFamily="2" charset="0"/>
                          <a:ea typeface="Ebrima" panose="02000000000000000000" pitchFamily="2" charset="0"/>
                          <a:cs typeface="Ebrima" panose="02000000000000000000" pitchFamily="2" charset="0"/>
                        </a:rPr>
                        <a:t>schulden</a:t>
                      </a:r>
                      <a:r>
                        <a:rPr lang="fr-BE" sz="1600" b="1" dirty="0">
                          <a:latin typeface="Ebrima" panose="02000000000000000000" pitchFamily="2" charset="0"/>
                          <a:ea typeface="Ebrima" panose="02000000000000000000" pitchFamily="2" charset="0"/>
                          <a:cs typeface="Ebrima" panose="02000000000000000000" pitchFamily="2" charset="0"/>
                        </a:rPr>
                        <a:t> in </a:t>
                      </a:r>
                      <a:r>
                        <a:rPr lang="fr-BE" sz="1600" b="1" dirty="0" err="1">
                          <a:latin typeface="Ebrima" panose="02000000000000000000" pitchFamily="2" charset="0"/>
                          <a:ea typeface="Ebrima" panose="02000000000000000000" pitchFamily="2" charset="0"/>
                          <a:cs typeface="Ebrima" panose="02000000000000000000" pitchFamily="2" charset="0"/>
                        </a:rPr>
                        <a:t>vervolging</a:t>
                      </a:r>
                      <a:r>
                        <a:rPr lang="fr-BE" sz="1600" b="1" dirty="0">
                          <a:latin typeface="Ebrima" panose="02000000000000000000" pitchFamily="2" charset="0"/>
                          <a:ea typeface="Ebrima" panose="02000000000000000000" pitchFamily="2" charset="0"/>
                          <a:cs typeface="Ebrima" panose="02000000000000000000" pitchFamily="2" charset="0"/>
                        </a:rPr>
                        <a:t> en/of </a:t>
                      </a:r>
                    </a:p>
                    <a:p>
                      <a:pPr marL="0" algn="ctr" defTabSz="914400" rtl="0" eaLnBrk="1" latinLnBrk="0" hangingPunct="1"/>
                      <a:r>
                        <a:rPr lang="fr-BE" sz="1600" b="1" dirty="0" err="1">
                          <a:latin typeface="Ebrima" panose="02000000000000000000" pitchFamily="2" charset="0"/>
                          <a:ea typeface="Ebrima" panose="02000000000000000000" pitchFamily="2" charset="0"/>
                          <a:cs typeface="Ebrima" panose="02000000000000000000" pitchFamily="2" charset="0"/>
                        </a:rPr>
                        <a:t>ingebrekestelling</a:t>
                      </a:r>
                      <a:r>
                        <a:rPr lang="fr-BE" sz="1600" b="1" dirty="0">
                          <a:latin typeface="Ebrima" panose="02000000000000000000" pitchFamily="2" charset="0"/>
                          <a:ea typeface="Ebrima" panose="02000000000000000000" pitchFamily="2" charset="0"/>
                          <a:cs typeface="Ebrima" panose="02000000000000000000" pitchFamily="2" charset="0"/>
                        </a:rPr>
                        <a:t> </a:t>
                      </a:r>
                      <a:r>
                        <a:rPr lang="fr-BE" sz="1600" b="1" dirty="0" err="1">
                          <a:latin typeface="Ebrima" panose="02000000000000000000" pitchFamily="2" charset="0"/>
                          <a:ea typeface="Ebrima" panose="02000000000000000000" pitchFamily="2" charset="0"/>
                          <a:cs typeface="Ebrima" panose="02000000000000000000" pitchFamily="2" charset="0"/>
                        </a:rPr>
                        <a:t>ontvangen</a:t>
                      </a:r>
                      <a:endParaRPr lang="fr-BE" sz="1600" b="1" kern="1200" dirty="0">
                        <a:solidFill>
                          <a:schemeClr val="tx1"/>
                        </a:solidFill>
                        <a:latin typeface="Ebrima" panose="02000000000000000000" pitchFamily="2" charset="0"/>
                        <a:ea typeface="Ebrima" panose="02000000000000000000" pitchFamily="2" charset="0"/>
                        <a:cs typeface="Ebrima" panose="02000000000000000000" pitchFamily="2" charset="0"/>
                      </a:endParaRPr>
                    </a:p>
                  </a:txBody>
                  <a:tcPr>
                    <a:solidFill>
                      <a:srgbClr val="D6DBE1"/>
                    </a:solidFill>
                  </a:tcPr>
                </a:tc>
                <a:tc vMerge="1">
                  <a:txBody>
                    <a:bodyPr/>
                    <a:lstStyle/>
                    <a:p>
                      <a:endParaRPr lang="fr-BE" dirty="0"/>
                    </a:p>
                  </a:txBody>
                  <a:tcPr>
                    <a:solidFill>
                      <a:srgbClr val="61A39A"/>
                    </a:solidFill>
                  </a:tcPr>
                </a:tc>
                <a:extLst>
                  <a:ext uri="{0D108BD9-81ED-4DB2-BD59-A6C34878D82A}">
                    <a16:rowId xmlns:a16="http://schemas.microsoft.com/office/drawing/2014/main" val="2641773963"/>
                  </a:ext>
                </a:extLst>
              </a:tr>
              <a:tr h="792841">
                <a:tc>
                  <a:txBody>
                    <a:bodyPr/>
                    <a:lstStyle/>
                    <a:p>
                      <a:pPr marL="0" algn="ctr" defTabSz="914400" rtl="0" eaLnBrk="1" latinLnBrk="0" hangingPunct="1"/>
                      <a:r>
                        <a:rPr lang="fr-BE" sz="1600" b="1" dirty="0" err="1">
                          <a:latin typeface="Ebrima" panose="02000000000000000000" pitchFamily="2" charset="0"/>
                          <a:ea typeface="Ebrima" panose="02000000000000000000" pitchFamily="2" charset="0"/>
                          <a:cs typeface="Ebrima" panose="02000000000000000000" pitchFamily="2" charset="0"/>
                        </a:rPr>
                        <a:t>Geen</a:t>
                      </a:r>
                      <a:r>
                        <a:rPr lang="fr-BE" sz="1600" b="1" dirty="0">
                          <a:latin typeface="Ebrima" panose="02000000000000000000" pitchFamily="2" charset="0"/>
                          <a:ea typeface="Ebrima" panose="02000000000000000000" pitchFamily="2" charset="0"/>
                          <a:cs typeface="Ebrima" panose="02000000000000000000" pitchFamily="2" charset="0"/>
                        </a:rPr>
                        <a:t> </a:t>
                      </a:r>
                      <a:r>
                        <a:rPr lang="fr-BE" sz="1600" b="1" dirty="0" err="1">
                          <a:latin typeface="Ebrima" panose="02000000000000000000" pitchFamily="2" charset="0"/>
                          <a:ea typeface="Ebrima" panose="02000000000000000000" pitchFamily="2" charset="0"/>
                          <a:cs typeface="Ebrima" panose="02000000000000000000" pitchFamily="2" charset="0"/>
                        </a:rPr>
                        <a:t>lopende</a:t>
                      </a:r>
                      <a:r>
                        <a:rPr lang="fr-BE" sz="1600" b="1" dirty="0">
                          <a:latin typeface="Ebrima" panose="02000000000000000000" pitchFamily="2" charset="0"/>
                          <a:ea typeface="Ebrima" panose="02000000000000000000" pitchFamily="2" charset="0"/>
                          <a:cs typeface="Ebrima" panose="02000000000000000000" pitchFamily="2" charset="0"/>
                        </a:rPr>
                        <a:t> </a:t>
                      </a:r>
                      <a:r>
                        <a:rPr lang="fr-BE" sz="1600" b="1" dirty="0" err="1">
                          <a:latin typeface="Ebrima" panose="02000000000000000000" pitchFamily="2" charset="0"/>
                          <a:ea typeface="Ebrima" panose="02000000000000000000" pitchFamily="2" charset="0"/>
                          <a:cs typeface="Ebrima" panose="02000000000000000000" pitchFamily="2" charset="0"/>
                        </a:rPr>
                        <a:t>insolventieprocedure</a:t>
                      </a:r>
                      <a:r>
                        <a:rPr lang="fr-BE" sz="1600" b="1" dirty="0">
                          <a:latin typeface="Ebrima" panose="02000000000000000000" pitchFamily="2" charset="0"/>
                          <a:ea typeface="Ebrima" panose="02000000000000000000" pitchFamily="2" charset="0"/>
                          <a:cs typeface="Ebrima" panose="02000000000000000000" pitchFamily="2" charset="0"/>
                        </a:rPr>
                        <a:t> </a:t>
                      </a:r>
                    </a:p>
                    <a:p>
                      <a:pPr marL="0" algn="ctr" defTabSz="914400" rtl="0" eaLnBrk="1" latinLnBrk="0" hangingPunct="1"/>
                      <a:r>
                        <a:rPr lang="fr-BE" sz="1400" dirty="0">
                          <a:latin typeface="Ebrima" panose="02000000000000000000" pitchFamily="2" charset="0"/>
                          <a:ea typeface="Ebrima" panose="02000000000000000000" pitchFamily="2" charset="0"/>
                          <a:cs typeface="Ebrima" panose="02000000000000000000" pitchFamily="2" charset="0"/>
                        </a:rPr>
                        <a:t>(</a:t>
                      </a:r>
                      <a:r>
                        <a:rPr lang="fr-BE" sz="1400" dirty="0" err="1">
                          <a:latin typeface="Ebrima" panose="02000000000000000000" pitchFamily="2" charset="0"/>
                          <a:ea typeface="Ebrima" panose="02000000000000000000" pitchFamily="2" charset="0"/>
                          <a:cs typeface="Ebrima" panose="02000000000000000000" pitchFamily="2" charset="0"/>
                        </a:rPr>
                        <a:t>collectieve</a:t>
                      </a:r>
                      <a:r>
                        <a:rPr lang="fr-BE" sz="1400" dirty="0">
                          <a:latin typeface="Ebrima" panose="02000000000000000000" pitchFamily="2" charset="0"/>
                          <a:ea typeface="Ebrima" panose="02000000000000000000" pitchFamily="2" charset="0"/>
                          <a:cs typeface="Ebrima" panose="02000000000000000000" pitchFamily="2" charset="0"/>
                        </a:rPr>
                        <a:t> </a:t>
                      </a:r>
                      <a:r>
                        <a:rPr lang="fr-BE" sz="1400" dirty="0" err="1">
                          <a:latin typeface="Ebrima" panose="02000000000000000000" pitchFamily="2" charset="0"/>
                          <a:ea typeface="Ebrima" panose="02000000000000000000" pitchFamily="2" charset="0"/>
                          <a:cs typeface="Ebrima" panose="02000000000000000000" pitchFamily="2" charset="0"/>
                        </a:rPr>
                        <a:t>schuldenregeling</a:t>
                      </a:r>
                      <a:r>
                        <a:rPr lang="fr-BE" sz="1400" dirty="0">
                          <a:latin typeface="Ebrima" panose="02000000000000000000" pitchFamily="2" charset="0"/>
                          <a:ea typeface="Ebrima" panose="02000000000000000000" pitchFamily="2" charset="0"/>
                          <a:cs typeface="Ebrima" panose="02000000000000000000" pitchFamily="2" charset="0"/>
                        </a:rPr>
                        <a:t>,</a:t>
                      </a:r>
                    </a:p>
                    <a:p>
                      <a:pPr marL="0" algn="ctr" defTabSz="914400" rtl="0" eaLnBrk="1" latinLnBrk="0" hangingPunct="1"/>
                      <a:r>
                        <a:rPr lang="fr-BE" sz="1400" dirty="0" err="1">
                          <a:latin typeface="Ebrima" panose="02000000000000000000" pitchFamily="2" charset="0"/>
                          <a:ea typeface="Ebrima" panose="02000000000000000000" pitchFamily="2" charset="0"/>
                          <a:cs typeface="Ebrima" panose="02000000000000000000" pitchFamily="2" charset="0"/>
                        </a:rPr>
                        <a:t>gerechtelijke</a:t>
                      </a:r>
                      <a:r>
                        <a:rPr lang="fr-BE" sz="1400" dirty="0">
                          <a:latin typeface="Ebrima" panose="02000000000000000000" pitchFamily="2" charset="0"/>
                          <a:ea typeface="Ebrima" panose="02000000000000000000" pitchFamily="2" charset="0"/>
                          <a:cs typeface="Ebrima" panose="02000000000000000000" pitchFamily="2" charset="0"/>
                        </a:rPr>
                        <a:t> </a:t>
                      </a:r>
                      <a:r>
                        <a:rPr lang="fr-BE" sz="1400" dirty="0" err="1">
                          <a:latin typeface="Ebrima" panose="02000000000000000000" pitchFamily="2" charset="0"/>
                          <a:ea typeface="Ebrima" panose="02000000000000000000" pitchFamily="2" charset="0"/>
                          <a:cs typeface="Ebrima" panose="02000000000000000000" pitchFamily="2" charset="0"/>
                        </a:rPr>
                        <a:t>reorganisatie</a:t>
                      </a:r>
                      <a:r>
                        <a:rPr lang="fr-BE" sz="1400" dirty="0">
                          <a:latin typeface="Ebrima" panose="02000000000000000000" pitchFamily="2" charset="0"/>
                          <a:ea typeface="Ebrima" panose="02000000000000000000" pitchFamily="2" charset="0"/>
                          <a:cs typeface="Ebrima" panose="02000000000000000000" pitchFamily="2" charset="0"/>
                        </a:rPr>
                        <a:t> of </a:t>
                      </a:r>
                      <a:r>
                        <a:rPr lang="fr-BE" sz="1400" dirty="0" err="1">
                          <a:latin typeface="Ebrima" panose="02000000000000000000" pitchFamily="2" charset="0"/>
                          <a:ea typeface="Ebrima" panose="02000000000000000000" pitchFamily="2" charset="0"/>
                          <a:cs typeface="Ebrima" panose="02000000000000000000" pitchFamily="2" charset="0"/>
                        </a:rPr>
                        <a:t>faling</a:t>
                      </a:r>
                      <a:r>
                        <a:rPr lang="fr-BE" sz="1400" dirty="0">
                          <a:latin typeface="Ebrima" panose="02000000000000000000" pitchFamily="2" charset="0"/>
                          <a:ea typeface="Ebrima" panose="02000000000000000000" pitchFamily="2" charset="0"/>
                          <a:cs typeface="Ebrima" panose="02000000000000000000" pitchFamily="2" charset="0"/>
                        </a:rPr>
                        <a:t>)</a:t>
                      </a:r>
                    </a:p>
                  </a:txBody>
                  <a:tcPr>
                    <a:solidFill>
                      <a:srgbClr val="E7EAEE"/>
                    </a:solidFill>
                  </a:tcPr>
                </a:tc>
                <a:tc vMerge="1">
                  <a:txBody>
                    <a:bodyPr/>
                    <a:lstStyle/>
                    <a:p>
                      <a:endParaRPr lang="fr-BE" dirty="0"/>
                    </a:p>
                  </a:txBody>
                  <a:tcPr>
                    <a:solidFill>
                      <a:srgbClr val="96B6E2"/>
                    </a:solidFill>
                  </a:tcPr>
                </a:tc>
                <a:extLst>
                  <a:ext uri="{0D108BD9-81ED-4DB2-BD59-A6C34878D82A}">
                    <a16:rowId xmlns:a16="http://schemas.microsoft.com/office/drawing/2014/main" val="2326903187"/>
                  </a:ext>
                </a:extLst>
              </a:tr>
              <a:tr h="573339">
                <a:tc>
                  <a:txBody>
                    <a:bodyPr/>
                    <a:lstStyle/>
                    <a:p>
                      <a:pPr lvl="0" algn="ctr"/>
                      <a:r>
                        <a:rPr lang="FR-BE" sz="1400" b="1" dirty="0" err="1">
                          <a:latin typeface="Ebrima" panose="02000000000000000000" pitchFamily="2" charset="0"/>
                          <a:ea typeface="Ebrima" panose="02000000000000000000" pitchFamily="2" charset="0"/>
                          <a:cs typeface="Ebrima" panose="02000000000000000000" pitchFamily="2" charset="0"/>
                        </a:rPr>
                        <a:t>Geen</a:t>
                      </a:r>
                      <a:r>
                        <a:rPr lang="FR-BE" sz="1400" b="1" dirty="0">
                          <a:latin typeface="Ebrima" panose="02000000000000000000" pitchFamily="2" charset="0"/>
                          <a:ea typeface="Ebrima" panose="02000000000000000000" pitchFamily="2" charset="0"/>
                          <a:cs typeface="Ebrima" panose="02000000000000000000" pitchFamily="2" charset="0"/>
                        </a:rPr>
                        <a:t> </a:t>
                      </a:r>
                      <a:r>
                        <a:rPr lang="FR-BE" sz="1400" b="1" dirty="0" err="1">
                          <a:latin typeface="Ebrima" panose="02000000000000000000" pitchFamily="2" charset="0"/>
                          <a:ea typeface="Ebrima" panose="02000000000000000000" pitchFamily="2" charset="0"/>
                          <a:cs typeface="Ebrima" panose="02000000000000000000" pitchFamily="2" charset="0"/>
                        </a:rPr>
                        <a:t>schulden</a:t>
                      </a:r>
                      <a:r>
                        <a:rPr lang="FR-BE" sz="1400" b="1" dirty="0">
                          <a:latin typeface="Ebrima" panose="02000000000000000000" pitchFamily="2" charset="0"/>
                          <a:ea typeface="Ebrima" panose="02000000000000000000" pitchFamily="2" charset="0"/>
                          <a:cs typeface="Ebrima" panose="02000000000000000000" pitchFamily="2" charset="0"/>
                        </a:rPr>
                        <a:t> van het type</a:t>
                      </a:r>
                    </a:p>
                    <a:p>
                      <a:pPr lvl="0" algn="ctr"/>
                      <a:r>
                        <a:rPr lang="FR-BE" sz="1400" b="1" dirty="0">
                          <a:latin typeface="Ebrima" panose="02000000000000000000" pitchFamily="2" charset="0"/>
                          <a:ea typeface="Ebrima" panose="02000000000000000000" pitchFamily="2" charset="0"/>
                          <a:cs typeface="Ebrima" panose="02000000000000000000" pitchFamily="2" charset="0"/>
                        </a:rPr>
                        <a:t> '</a:t>
                      </a:r>
                      <a:r>
                        <a:rPr lang="FR-BE" sz="1400" b="1" dirty="0" err="1">
                          <a:latin typeface="Ebrima" panose="02000000000000000000" pitchFamily="2" charset="0"/>
                          <a:ea typeface="Ebrima" panose="02000000000000000000" pitchFamily="2" charset="0"/>
                          <a:cs typeface="Ebrima" panose="02000000000000000000" pitchFamily="2" charset="0"/>
                        </a:rPr>
                        <a:t>alimentatievorderingen</a:t>
                      </a:r>
                      <a:r>
                        <a:rPr lang="FR-BE" sz="1400" b="1" dirty="0">
                          <a:latin typeface="Ebrima" panose="02000000000000000000" pitchFamily="2" charset="0"/>
                          <a:ea typeface="Ebrima" panose="02000000000000000000" pitchFamily="2" charset="0"/>
                          <a:cs typeface="Ebrima" panose="02000000000000000000" pitchFamily="2" charset="0"/>
                        </a:rPr>
                        <a:t>'</a:t>
                      </a:r>
                    </a:p>
                  </a:txBody>
                  <a:tcPr>
                    <a:solidFill>
                      <a:srgbClr val="D6DBE1"/>
                    </a:solidFill>
                  </a:tcPr>
                </a:tc>
                <a:tc vMerge="1">
                  <a:txBody>
                    <a:bodyPr/>
                    <a:lstStyle/>
                    <a:p>
                      <a:endParaRPr lang="fr-BE" dirty="0"/>
                    </a:p>
                  </a:txBody>
                  <a:tcPr>
                    <a:solidFill>
                      <a:srgbClr val="61A39A"/>
                    </a:solidFill>
                  </a:tcPr>
                </a:tc>
                <a:extLst>
                  <a:ext uri="{0D108BD9-81ED-4DB2-BD59-A6C34878D82A}">
                    <a16:rowId xmlns:a16="http://schemas.microsoft.com/office/drawing/2014/main" val="641596892"/>
                  </a:ext>
                </a:extLst>
              </a:tr>
              <a:tr h="1497588">
                <a:tc>
                  <a:txBody>
                    <a:bodyPr/>
                    <a:lstStyle/>
                    <a:p>
                      <a:pPr marL="0" indent="0" algn="ctr" defTabSz="914400" rtl="0" eaLnBrk="1" latinLnBrk="0" hangingPunct="1">
                        <a:buFont typeface="Wingdings" panose="05000000000000000000" pitchFamily="2" charset="2"/>
                        <a:buNone/>
                      </a:pPr>
                      <a:endParaRPr lang="fr-BE" sz="1600" b="1" kern="1200" dirty="0">
                        <a:solidFill>
                          <a:schemeClr val="tx1"/>
                        </a:solidFill>
                        <a:latin typeface="Ebrima" panose="02000000000000000000" pitchFamily="2" charset="0"/>
                        <a:ea typeface="Ebrima" panose="02000000000000000000" pitchFamily="2" charset="0"/>
                        <a:cs typeface="Ebrima" panose="02000000000000000000" pitchFamily="2" charset="0"/>
                      </a:endParaRPr>
                    </a:p>
                    <a:p>
                      <a:pPr marL="285750" indent="-285750" algn="ctr" defTabSz="914400" rtl="0" eaLnBrk="1" latinLnBrk="0" hangingPunct="1">
                        <a:buFont typeface="Wingdings" panose="05000000000000000000" pitchFamily="2" charset="2"/>
                        <a:buChar char="Ø"/>
                      </a:pPr>
                      <a:r>
                        <a:rPr lang="FR-BE" sz="1600" b="1" dirty="0" err="1">
                          <a:latin typeface="Ebrima" panose="02000000000000000000" pitchFamily="2" charset="0"/>
                          <a:ea typeface="Ebrima" panose="02000000000000000000" pitchFamily="2" charset="0"/>
                          <a:cs typeface="Ebrima" panose="02000000000000000000" pitchFamily="2" charset="0"/>
                          <a:sym typeface="Wingdings" panose="05000000000000000000" pitchFamily="2" charset="2"/>
                        </a:rPr>
                        <a:t>weinig</a:t>
                      </a:r>
                      <a:r>
                        <a:rPr lang="FR-BE" sz="1600" b="1" dirty="0">
                          <a:latin typeface="Ebrima" panose="02000000000000000000" pitchFamily="2" charset="0"/>
                          <a:ea typeface="Ebrima" panose="02000000000000000000" pitchFamily="2" charset="0"/>
                          <a:cs typeface="Ebrima" panose="02000000000000000000" pitchFamily="2" charset="0"/>
                          <a:sym typeface="Wingdings" panose="05000000000000000000" pitchFamily="2" charset="2"/>
                        </a:rPr>
                        <a:t> </a:t>
                      </a:r>
                      <a:r>
                        <a:rPr lang="FR-BE" sz="1600" b="1" dirty="0" err="1">
                          <a:latin typeface="Ebrima" panose="02000000000000000000" pitchFamily="2" charset="0"/>
                          <a:ea typeface="Ebrima" panose="02000000000000000000" pitchFamily="2" charset="0"/>
                          <a:cs typeface="Ebrima" panose="02000000000000000000" pitchFamily="2" charset="0"/>
                          <a:sym typeface="Wingdings" panose="05000000000000000000" pitchFamily="2" charset="2"/>
                        </a:rPr>
                        <a:t>informatie</a:t>
                      </a:r>
                      <a:r>
                        <a:rPr lang="FR-BE" sz="1600" b="1" dirty="0">
                          <a:latin typeface="Ebrima" panose="02000000000000000000" pitchFamily="2" charset="0"/>
                          <a:ea typeface="Ebrima" panose="02000000000000000000" pitchFamily="2" charset="0"/>
                          <a:cs typeface="Ebrima" panose="02000000000000000000" pitchFamily="2" charset="0"/>
                          <a:sym typeface="Wingdings" panose="05000000000000000000" pitchFamily="2" charset="2"/>
                        </a:rPr>
                        <a:t> te </a:t>
                      </a:r>
                      <a:r>
                        <a:rPr lang="FR-BE" sz="1600" b="1" dirty="0" err="1">
                          <a:latin typeface="Ebrima" panose="02000000000000000000" pitchFamily="2" charset="0"/>
                          <a:ea typeface="Ebrima" panose="02000000000000000000" pitchFamily="2" charset="0"/>
                          <a:cs typeface="Ebrima" panose="02000000000000000000" pitchFamily="2" charset="0"/>
                          <a:sym typeface="Wingdings" panose="05000000000000000000" pitchFamily="2" charset="2"/>
                        </a:rPr>
                        <a:t>vermelden</a:t>
                      </a:r>
                      <a:endParaRPr lang="FR-BE" sz="1600" b="1" dirty="0">
                        <a:latin typeface="Ebrima" panose="02000000000000000000" pitchFamily="2" charset="0"/>
                        <a:ea typeface="Ebrima" panose="02000000000000000000" pitchFamily="2" charset="0"/>
                        <a:cs typeface="Ebrima" panose="02000000000000000000" pitchFamily="2" charset="0"/>
                        <a:sym typeface="Wingdings" panose="05000000000000000000" pitchFamily="2" charset="2"/>
                      </a:endParaRPr>
                    </a:p>
                    <a:p>
                      <a:pPr marL="285750" indent="-285750" algn="ctr" defTabSz="914400" rtl="0" eaLnBrk="1" latinLnBrk="0" hangingPunct="1">
                        <a:buFont typeface="Wingdings" panose="05000000000000000000" pitchFamily="2" charset="2"/>
                        <a:buChar char="Ø"/>
                      </a:pPr>
                      <a:r>
                        <a:rPr lang="FR-BE" sz="1600" b="1" dirty="0" err="1">
                          <a:latin typeface="Ebrima" panose="02000000000000000000" pitchFamily="2" charset="0"/>
                          <a:ea typeface="Ebrima" panose="02000000000000000000" pitchFamily="2" charset="0"/>
                          <a:cs typeface="Ebrima" panose="02000000000000000000" pitchFamily="2" charset="0"/>
                          <a:sym typeface="Wingdings" panose="05000000000000000000" pitchFamily="2" charset="2"/>
                        </a:rPr>
                        <a:t>snelle</a:t>
                      </a:r>
                      <a:r>
                        <a:rPr lang="FR-BE" sz="1600" b="1" dirty="0">
                          <a:latin typeface="Ebrima" panose="02000000000000000000" pitchFamily="2" charset="0"/>
                          <a:ea typeface="Ebrima" panose="02000000000000000000" pitchFamily="2" charset="0"/>
                          <a:cs typeface="Ebrima" panose="02000000000000000000" pitchFamily="2" charset="0"/>
                          <a:sym typeface="Wingdings" panose="05000000000000000000" pitchFamily="2" charset="2"/>
                        </a:rPr>
                        <a:t> </a:t>
                      </a:r>
                      <a:r>
                        <a:rPr lang="FR-BE" sz="1600" b="1" dirty="0" err="1">
                          <a:latin typeface="Ebrima" panose="02000000000000000000" pitchFamily="2" charset="0"/>
                          <a:ea typeface="Ebrima" panose="02000000000000000000" pitchFamily="2" charset="0"/>
                          <a:cs typeface="Ebrima" panose="02000000000000000000" pitchFamily="2" charset="0"/>
                          <a:sym typeface="Wingdings" panose="05000000000000000000" pitchFamily="2" charset="2"/>
                        </a:rPr>
                        <a:t>behandeling</a:t>
                      </a:r>
                      <a:r>
                        <a:rPr lang="FR-BE" sz="1600" b="1" dirty="0">
                          <a:latin typeface="Ebrima" panose="02000000000000000000" pitchFamily="2" charset="0"/>
                          <a:ea typeface="Ebrima" panose="02000000000000000000" pitchFamily="2" charset="0"/>
                          <a:cs typeface="Ebrima" panose="02000000000000000000" pitchFamily="2" charset="0"/>
                          <a:sym typeface="Wingdings" panose="05000000000000000000" pitchFamily="2" charset="2"/>
                        </a:rPr>
                        <a:t> van de </a:t>
                      </a:r>
                      <a:r>
                        <a:rPr lang="FR-BE" sz="1600" b="1" dirty="0" err="1">
                          <a:latin typeface="Ebrima" panose="02000000000000000000" pitchFamily="2" charset="0"/>
                          <a:ea typeface="Ebrima" panose="02000000000000000000" pitchFamily="2" charset="0"/>
                          <a:cs typeface="Ebrima" panose="02000000000000000000" pitchFamily="2" charset="0"/>
                          <a:sym typeface="Wingdings" panose="05000000000000000000" pitchFamily="2" charset="2"/>
                        </a:rPr>
                        <a:t>aanvraag</a:t>
                      </a:r>
                      <a:r>
                        <a:rPr lang="FR-BE" sz="1600" b="1" dirty="0">
                          <a:latin typeface="Ebrima" panose="02000000000000000000" pitchFamily="2" charset="0"/>
                          <a:ea typeface="Ebrima" panose="02000000000000000000" pitchFamily="2" charset="0"/>
                          <a:cs typeface="Ebrima" panose="02000000000000000000" pitchFamily="2" charset="0"/>
                          <a:sym typeface="Wingdings" panose="05000000000000000000" pitchFamily="2" charset="2"/>
                        </a:rPr>
                        <a:t> </a:t>
                      </a:r>
                    </a:p>
                    <a:p>
                      <a:pPr marL="285750" indent="-285750" algn="ctr" defTabSz="914400" rtl="0" eaLnBrk="1" latinLnBrk="0" hangingPunct="1">
                        <a:buFont typeface="Wingdings" panose="05000000000000000000" pitchFamily="2" charset="2"/>
                        <a:buChar char="Ø"/>
                      </a:pPr>
                      <a:r>
                        <a:rPr lang="FR-BE" sz="1600" b="1" dirty="0">
                          <a:latin typeface="Ebrima" panose="02000000000000000000" pitchFamily="2" charset="0"/>
                          <a:ea typeface="Ebrima" panose="02000000000000000000" pitchFamily="2" charset="0"/>
                          <a:cs typeface="Ebrima" panose="02000000000000000000" pitchFamily="2" charset="0"/>
                          <a:sym typeface="Wingdings" panose="05000000000000000000" pitchFamily="2" charset="2"/>
                        </a:rPr>
                        <a:t>in principe, </a:t>
                      </a:r>
                      <a:r>
                        <a:rPr lang="FR-BE" sz="1600" b="1" dirty="0" err="1">
                          <a:latin typeface="Ebrima" panose="02000000000000000000" pitchFamily="2" charset="0"/>
                          <a:ea typeface="Ebrima" panose="02000000000000000000" pitchFamily="2" charset="0"/>
                          <a:cs typeface="Ebrima" panose="02000000000000000000" pitchFamily="2" charset="0"/>
                          <a:sym typeface="Wingdings" panose="05000000000000000000" pitchFamily="2" charset="2"/>
                        </a:rPr>
                        <a:t>toekenning</a:t>
                      </a:r>
                      <a:r>
                        <a:rPr lang="FR-BE" sz="1600" b="1" dirty="0">
                          <a:latin typeface="Ebrima" panose="02000000000000000000" pitchFamily="2" charset="0"/>
                          <a:ea typeface="Ebrima" panose="02000000000000000000" pitchFamily="2" charset="0"/>
                          <a:cs typeface="Ebrima" panose="02000000000000000000" pitchFamily="2" charset="0"/>
                          <a:sym typeface="Wingdings" panose="05000000000000000000" pitchFamily="2" charset="2"/>
                        </a:rPr>
                        <a:t> van het </a:t>
                      </a:r>
                      <a:r>
                        <a:rPr lang="FR-BE" sz="1600" b="1" dirty="0" err="1">
                          <a:latin typeface="Ebrima" panose="02000000000000000000" pitchFamily="2" charset="0"/>
                          <a:ea typeface="Ebrima" panose="02000000000000000000" pitchFamily="2" charset="0"/>
                          <a:cs typeface="Ebrima" panose="02000000000000000000" pitchFamily="2" charset="0"/>
                          <a:sym typeface="Wingdings" panose="05000000000000000000" pitchFamily="2" charset="2"/>
                        </a:rPr>
                        <a:t>afbetalingsplan</a:t>
                      </a:r>
                      <a:endParaRPr lang="FR-BE" sz="1600" b="1" kern="1200" dirty="0">
                        <a:solidFill>
                          <a:schemeClr val="tx1"/>
                        </a:solidFill>
                        <a:latin typeface="Ebrima" panose="02000000000000000000" pitchFamily="2" charset="0"/>
                        <a:ea typeface="Ebrima" panose="02000000000000000000" pitchFamily="2" charset="0"/>
                        <a:cs typeface="Ebrima" panose="02000000000000000000" pitchFamily="2" charset="0"/>
                      </a:endParaRPr>
                    </a:p>
                  </a:txBody>
                  <a:tcPr>
                    <a:solidFill>
                      <a:schemeClr val="bg1"/>
                    </a:solidFill>
                  </a:tcPr>
                </a:tc>
                <a:tc>
                  <a:txBody>
                    <a:bodyPr/>
                    <a:lstStyle/>
                    <a:p>
                      <a:pPr marL="285750" lvl="2" indent="-285750" algn="ctr" defTabSz="914400" rtl="0" eaLnBrk="1" latinLnBrk="0" hangingPunct="1">
                        <a:buFont typeface="Wingdings" panose="05000000000000000000" pitchFamily="2" charset="2"/>
                        <a:buChar char="Ø"/>
                      </a:pPr>
                      <a:r>
                        <a:rPr lang="FR-FR" sz="1600" b="1" kern="1200" dirty="0" err="1">
                          <a:solidFill>
                            <a:srgbClr val="000000"/>
                          </a:solidFill>
                          <a:latin typeface="Ebrima" panose="02000000000000000000" pitchFamily="2" charset="0"/>
                          <a:ea typeface="Ebrima" panose="02000000000000000000" pitchFamily="2" charset="0"/>
                          <a:cs typeface="Ebrima" panose="02000000000000000000" pitchFamily="2" charset="0"/>
                        </a:rPr>
                        <a:t>Bijkomende</a:t>
                      </a:r>
                      <a:r>
                        <a:rPr lang="FR-FR" sz="1600" b="1" kern="1200" dirty="0">
                          <a:solidFill>
                            <a:srgbClr val="000000"/>
                          </a:solidFill>
                          <a:latin typeface="Ebrima" panose="02000000000000000000" pitchFamily="2" charset="0"/>
                          <a:ea typeface="Ebrima" panose="02000000000000000000" pitchFamily="2" charset="0"/>
                          <a:cs typeface="Ebrima" panose="02000000000000000000" pitchFamily="2" charset="0"/>
                        </a:rPr>
                        <a:t> </a:t>
                      </a:r>
                      <a:r>
                        <a:rPr lang="FR-FR" sz="1600" b="1" kern="1200" dirty="0" err="1">
                          <a:solidFill>
                            <a:srgbClr val="000000"/>
                          </a:solidFill>
                          <a:latin typeface="Ebrima" panose="02000000000000000000" pitchFamily="2" charset="0"/>
                          <a:ea typeface="Ebrima" panose="02000000000000000000" pitchFamily="2" charset="0"/>
                          <a:cs typeface="Ebrima" panose="02000000000000000000" pitchFamily="2" charset="0"/>
                        </a:rPr>
                        <a:t>inlichtingen</a:t>
                      </a:r>
                      <a:r>
                        <a:rPr lang="FR-FR" sz="1600" b="1" kern="1200" dirty="0">
                          <a:solidFill>
                            <a:srgbClr val="000000"/>
                          </a:solidFill>
                          <a:latin typeface="Ebrima" panose="02000000000000000000" pitchFamily="2" charset="0"/>
                          <a:ea typeface="Ebrima" panose="02000000000000000000" pitchFamily="2" charset="0"/>
                          <a:cs typeface="Ebrima" panose="02000000000000000000" pitchFamily="2" charset="0"/>
                        </a:rPr>
                        <a:t> </a:t>
                      </a:r>
                      <a:r>
                        <a:rPr lang="FR-FR" sz="1600" b="1" kern="1200" dirty="0" err="1">
                          <a:solidFill>
                            <a:srgbClr val="000000"/>
                          </a:solidFill>
                          <a:latin typeface="Ebrima" panose="02000000000000000000" pitchFamily="2" charset="0"/>
                          <a:ea typeface="Ebrima" panose="02000000000000000000" pitchFamily="2" charset="0"/>
                          <a:cs typeface="Ebrima" panose="02000000000000000000" pitchFamily="2" charset="0"/>
                        </a:rPr>
                        <a:t>verstrekken</a:t>
                      </a:r>
                      <a:r>
                        <a:rPr lang="FR-FR" sz="1600" b="1" kern="1200" dirty="0">
                          <a:solidFill>
                            <a:srgbClr val="000000"/>
                          </a:solidFill>
                          <a:latin typeface="Ebrima" panose="02000000000000000000" pitchFamily="2" charset="0"/>
                          <a:ea typeface="Ebrima" panose="02000000000000000000" pitchFamily="2" charset="0"/>
                          <a:cs typeface="Ebrima" panose="02000000000000000000" pitchFamily="2" charset="0"/>
                        </a:rPr>
                        <a:t> </a:t>
                      </a:r>
                      <a:r>
                        <a:rPr lang="FR-FR" sz="1600" kern="1200" dirty="0">
                          <a:solidFill>
                            <a:srgbClr val="000000"/>
                          </a:solidFill>
                          <a:latin typeface="Ebrima" panose="02000000000000000000" pitchFamily="2" charset="0"/>
                          <a:ea typeface="Ebrima" panose="02000000000000000000" pitchFamily="2" charset="0"/>
                          <a:cs typeface="Ebrima" panose="02000000000000000000" pitchFamily="2" charset="0"/>
                        </a:rPr>
                        <a:t>(</a:t>
                      </a:r>
                      <a:r>
                        <a:rPr lang="FR-FR" sz="1400" kern="1200" dirty="0" err="1">
                          <a:solidFill>
                            <a:srgbClr val="000000"/>
                          </a:solidFill>
                          <a:latin typeface="Ebrima" panose="02000000000000000000" pitchFamily="2" charset="0"/>
                          <a:ea typeface="Ebrima" panose="02000000000000000000" pitchFamily="2" charset="0"/>
                          <a:cs typeface="Ebrima" panose="02000000000000000000" pitchFamily="2" charset="0"/>
                        </a:rPr>
                        <a:t>inkomsten</a:t>
                      </a:r>
                      <a:r>
                        <a:rPr lang="FR-FR" sz="1400" kern="1200" dirty="0">
                          <a:solidFill>
                            <a:srgbClr val="000000"/>
                          </a:solidFill>
                          <a:latin typeface="Ebrima" panose="02000000000000000000" pitchFamily="2" charset="0"/>
                          <a:ea typeface="Ebrima" panose="02000000000000000000" pitchFamily="2" charset="0"/>
                          <a:cs typeface="Ebrima" panose="02000000000000000000" pitchFamily="2" charset="0"/>
                        </a:rPr>
                        <a:t>, </a:t>
                      </a:r>
                      <a:r>
                        <a:rPr lang="FR-FR" sz="1400" kern="1200" dirty="0" err="1">
                          <a:solidFill>
                            <a:srgbClr val="000000"/>
                          </a:solidFill>
                          <a:latin typeface="Ebrima" panose="02000000000000000000" pitchFamily="2" charset="0"/>
                          <a:ea typeface="Ebrima" panose="02000000000000000000" pitchFamily="2" charset="0"/>
                          <a:cs typeface="Ebrima" panose="02000000000000000000" pitchFamily="2" charset="0"/>
                        </a:rPr>
                        <a:t>maandelijkse</a:t>
                      </a:r>
                      <a:r>
                        <a:rPr lang="FR-FR" sz="1400" kern="1200" dirty="0">
                          <a:solidFill>
                            <a:srgbClr val="000000"/>
                          </a:solidFill>
                          <a:latin typeface="Ebrima" panose="02000000000000000000" pitchFamily="2" charset="0"/>
                          <a:ea typeface="Ebrima" panose="02000000000000000000" pitchFamily="2" charset="0"/>
                          <a:cs typeface="Ebrima" panose="02000000000000000000" pitchFamily="2" charset="0"/>
                        </a:rPr>
                        <a:t> </a:t>
                      </a:r>
                      <a:r>
                        <a:rPr lang="FR-FR" sz="1400" kern="1200" dirty="0" err="1">
                          <a:solidFill>
                            <a:srgbClr val="000000"/>
                          </a:solidFill>
                          <a:latin typeface="Ebrima" panose="02000000000000000000" pitchFamily="2" charset="0"/>
                          <a:ea typeface="Ebrima" panose="02000000000000000000" pitchFamily="2" charset="0"/>
                          <a:cs typeface="Ebrima" panose="02000000000000000000" pitchFamily="2" charset="0"/>
                        </a:rPr>
                        <a:t>uitgaven</a:t>
                      </a:r>
                      <a:r>
                        <a:rPr lang="FR-FR" sz="1400" kern="1200" dirty="0">
                          <a:solidFill>
                            <a:srgbClr val="000000"/>
                          </a:solidFill>
                          <a:latin typeface="Ebrima" panose="02000000000000000000" pitchFamily="2" charset="0"/>
                          <a:ea typeface="Ebrima" panose="02000000000000000000" pitchFamily="2" charset="0"/>
                          <a:cs typeface="Ebrima" panose="02000000000000000000" pitchFamily="2" charset="0"/>
                        </a:rPr>
                        <a:t>, </a:t>
                      </a:r>
                      <a:r>
                        <a:rPr lang="FR-FR" sz="1400" b="0" dirty="0" err="1">
                          <a:solidFill>
                            <a:srgbClr val="000000"/>
                          </a:solidFill>
                          <a:latin typeface="Ebrima" panose="02000000000000000000" pitchFamily="2" charset="0"/>
                          <a:ea typeface="Ebrima" panose="02000000000000000000" pitchFamily="2" charset="0"/>
                          <a:cs typeface="Ebrima" panose="02000000000000000000" pitchFamily="2" charset="0"/>
                        </a:rPr>
                        <a:t>vermogen</a:t>
                      </a:r>
                      <a:r>
                        <a:rPr lang="FR-FR" sz="1400" b="0" dirty="0">
                          <a:solidFill>
                            <a:srgbClr val="000000"/>
                          </a:solidFill>
                          <a:latin typeface="Ebrima" panose="02000000000000000000" pitchFamily="2" charset="0"/>
                          <a:ea typeface="Ebrima" panose="02000000000000000000" pitchFamily="2" charset="0"/>
                          <a:cs typeface="Ebrima" panose="02000000000000000000" pitchFamily="2" charset="0"/>
                        </a:rPr>
                        <a:t>)</a:t>
                      </a:r>
                    </a:p>
                    <a:p>
                      <a:pPr marL="285750" lvl="3" indent="-285750" algn="ctr" defTabSz="914400" rtl="0" eaLnBrk="1" latinLnBrk="0" hangingPunct="1">
                        <a:buFont typeface="Wingdings" panose="05000000000000000000" pitchFamily="2" charset="2"/>
                        <a:buChar char="Ø"/>
                      </a:pPr>
                      <a:r>
                        <a:rPr lang="FR-BE" sz="1600" b="1" dirty="0" err="1">
                          <a:solidFill>
                            <a:srgbClr val="000000"/>
                          </a:solidFill>
                          <a:latin typeface="Ebrima" panose="02000000000000000000" pitchFamily="2" charset="0"/>
                          <a:ea typeface="Ebrima" panose="02000000000000000000" pitchFamily="2" charset="0"/>
                          <a:cs typeface="Ebrima" panose="02000000000000000000" pitchFamily="2" charset="0"/>
                          <a:sym typeface="Wingdings" panose="05000000000000000000" pitchFamily="2" charset="2"/>
                        </a:rPr>
                        <a:t>Kortere</a:t>
                      </a:r>
                      <a:r>
                        <a:rPr lang="FR-BE" sz="1600" b="1" dirty="0">
                          <a:solidFill>
                            <a:srgbClr val="000000"/>
                          </a:solidFill>
                          <a:latin typeface="Ebrima" panose="02000000000000000000" pitchFamily="2" charset="0"/>
                          <a:ea typeface="Ebrima" panose="02000000000000000000" pitchFamily="2" charset="0"/>
                          <a:cs typeface="Ebrima" panose="02000000000000000000" pitchFamily="2" charset="0"/>
                          <a:sym typeface="Wingdings" panose="05000000000000000000" pitchFamily="2" charset="2"/>
                        </a:rPr>
                        <a:t> </a:t>
                      </a:r>
                      <a:r>
                        <a:rPr lang="FR-BE" sz="1600" b="1" dirty="0" err="1">
                          <a:solidFill>
                            <a:srgbClr val="000000"/>
                          </a:solidFill>
                          <a:latin typeface="Ebrima" panose="02000000000000000000" pitchFamily="2" charset="0"/>
                          <a:ea typeface="Ebrima" panose="02000000000000000000" pitchFamily="2" charset="0"/>
                          <a:cs typeface="Ebrima" panose="02000000000000000000" pitchFamily="2" charset="0"/>
                          <a:sym typeface="Wingdings" panose="05000000000000000000" pitchFamily="2" charset="2"/>
                        </a:rPr>
                        <a:t>behandelingstermijn</a:t>
                      </a:r>
                      <a:r>
                        <a:rPr lang="FR-BE" sz="1600" b="1" dirty="0">
                          <a:solidFill>
                            <a:srgbClr val="000000"/>
                          </a:solidFill>
                          <a:latin typeface="Ebrima" panose="02000000000000000000" pitchFamily="2" charset="0"/>
                          <a:ea typeface="Ebrima" panose="02000000000000000000" pitchFamily="2" charset="0"/>
                          <a:cs typeface="Ebrima" panose="02000000000000000000" pitchFamily="2" charset="0"/>
                          <a:sym typeface="Wingdings" panose="05000000000000000000" pitchFamily="2" charset="2"/>
                        </a:rPr>
                        <a:t>,</a:t>
                      </a:r>
                      <a:r>
                        <a:rPr lang="FR-BE" sz="1600" b="1" baseline="0" dirty="0">
                          <a:solidFill>
                            <a:srgbClr val="000000"/>
                          </a:solidFill>
                          <a:latin typeface="Ebrima" panose="02000000000000000000" pitchFamily="2" charset="0"/>
                          <a:ea typeface="Ebrima" panose="02000000000000000000" pitchFamily="2" charset="0"/>
                          <a:cs typeface="Ebrima" panose="02000000000000000000" pitchFamily="2" charset="0"/>
                          <a:sym typeface="Wingdings" panose="05000000000000000000" pitchFamily="2" charset="2"/>
                        </a:rPr>
                        <a:t> </a:t>
                      </a:r>
                      <a:r>
                        <a:rPr lang="FR-BE" sz="1600" b="1" baseline="0" dirty="0" err="1">
                          <a:solidFill>
                            <a:srgbClr val="000000"/>
                          </a:solidFill>
                          <a:latin typeface="Ebrima" panose="02000000000000000000" pitchFamily="2" charset="0"/>
                          <a:ea typeface="Ebrima" panose="02000000000000000000" pitchFamily="2" charset="0"/>
                          <a:cs typeface="Ebrima" panose="02000000000000000000" pitchFamily="2" charset="0"/>
                          <a:sym typeface="Wingdings" panose="05000000000000000000" pitchFamily="2" charset="2"/>
                        </a:rPr>
                        <a:t>sneller</a:t>
                      </a:r>
                      <a:r>
                        <a:rPr lang="FR-BE" sz="1600" b="1" dirty="0">
                          <a:solidFill>
                            <a:srgbClr val="000000"/>
                          </a:solidFill>
                          <a:latin typeface="Ebrima" panose="02000000000000000000" pitchFamily="2" charset="0"/>
                          <a:ea typeface="Ebrima" panose="02000000000000000000" pitchFamily="2" charset="0"/>
                          <a:cs typeface="Ebrima" panose="02000000000000000000" pitchFamily="2" charset="0"/>
                          <a:sym typeface="Wingdings" panose="05000000000000000000" pitchFamily="2" charset="2"/>
                        </a:rPr>
                        <a:t> </a:t>
                      </a:r>
                      <a:r>
                        <a:rPr lang="FR-BE" sz="1600" b="1" dirty="0" err="1">
                          <a:solidFill>
                            <a:srgbClr val="000000"/>
                          </a:solidFill>
                          <a:latin typeface="Ebrima" panose="02000000000000000000" pitchFamily="2" charset="0"/>
                          <a:ea typeface="Ebrima" panose="02000000000000000000" pitchFamily="2" charset="0"/>
                          <a:cs typeface="Ebrima" panose="02000000000000000000" pitchFamily="2" charset="0"/>
                          <a:sym typeface="Wingdings" panose="05000000000000000000" pitchFamily="2" charset="2"/>
                        </a:rPr>
                        <a:t>antwoord</a:t>
                      </a:r>
                      <a:r>
                        <a:rPr lang="FR-BE" sz="1600" b="1" dirty="0">
                          <a:solidFill>
                            <a:srgbClr val="000000"/>
                          </a:solidFill>
                          <a:latin typeface="Ebrima" panose="02000000000000000000" pitchFamily="2" charset="0"/>
                          <a:ea typeface="Ebrima" panose="02000000000000000000" pitchFamily="2" charset="0"/>
                          <a:cs typeface="Ebrima" panose="02000000000000000000" pitchFamily="2" charset="0"/>
                          <a:sym typeface="Wingdings" panose="05000000000000000000" pitchFamily="2" charset="2"/>
                        </a:rPr>
                        <a:t> </a:t>
                      </a:r>
                      <a:r>
                        <a:rPr lang="FR-BE" sz="1600" b="1" dirty="0" err="1">
                          <a:solidFill>
                            <a:srgbClr val="000000"/>
                          </a:solidFill>
                          <a:latin typeface="Ebrima" panose="02000000000000000000" pitchFamily="2" charset="0"/>
                          <a:ea typeface="Ebrima" panose="02000000000000000000" pitchFamily="2" charset="0"/>
                          <a:cs typeface="Ebrima" panose="02000000000000000000" pitchFamily="2" charset="0"/>
                          <a:sym typeface="Wingdings" panose="05000000000000000000" pitchFamily="2" charset="2"/>
                        </a:rPr>
                        <a:t>door</a:t>
                      </a:r>
                      <a:r>
                        <a:rPr lang="FR-BE" sz="1600" b="1" dirty="0">
                          <a:solidFill>
                            <a:srgbClr val="000000"/>
                          </a:solidFill>
                          <a:latin typeface="Ebrima" panose="02000000000000000000" pitchFamily="2" charset="0"/>
                          <a:ea typeface="Ebrima" panose="02000000000000000000" pitchFamily="2" charset="0"/>
                          <a:cs typeface="Ebrima" panose="02000000000000000000" pitchFamily="2" charset="0"/>
                          <a:sym typeface="Wingdings" panose="05000000000000000000" pitchFamily="2" charset="2"/>
                        </a:rPr>
                        <a:t> de </a:t>
                      </a:r>
                      <a:r>
                        <a:rPr lang="FR-BE" sz="1600" b="1" dirty="0" err="1">
                          <a:solidFill>
                            <a:srgbClr val="000000"/>
                          </a:solidFill>
                          <a:latin typeface="Ebrima" panose="02000000000000000000" pitchFamily="2" charset="0"/>
                          <a:ea typeface="Ebrima" panose="02000000000000000000" pitchFamily="2" charset="0"/>
                          <a:cs typeface="Ebrima" panose="02000000000000000000" pitchFamily="2" charset="0"/>
                          <a:sym typeface="Wingdings" panose="05000000000000000000" pitchFamily="2" charset="2"/>
                        </a:rPr>
                        <a:t>administratie</a:t>
                      </a:r>
                      <a:endParaRPr lang="FR-BE" sz="1600" b="1" kern="1200" dirty="0">
                        <a:solidFill>
                          <a:srgbClr val="000000"/>
                        </a:solidFill>
                        <a:latin typeface="Ebrima" panose="02000000000000000000" pitchFamily="2" charset="0"/>
                        <a:ea typeface="Ebrima" panose="02000000000000000000" pitchFamily="2" charset="0"/>
                        <a:cs typeface="Ebrima" panose="02000000000000000000" pitchFamily="2" charset="0"/>
                      </a:endParaRPr>
                    </a:p>
                  </a:txBody>
                  <a:tcPr>
                    <a:solidFill>
                      <a:schemeClr val="bg1"/>
                    </a:solidFill>
                  </a:tcPr>
                </a:tc>
                <a:extLst>
                  <a:ext uri="{0D108BD9-81ED-4DB2-BD59-A6C34878D82A}">
                    <a16:rowId xmlns:a16="http://schemas.microsoft.com/office/drawing/2014/main" val="2012187638"/>
                  </a:ext>
                </a:extLst>
              </a:tr>
            </a:tbl>
          </a:graphicData>
        </a:graphic>
      </p:graphicFrame>
      <p:sp>
        <p:nvSpPr>
          <p:cNvPr id="9" name="Rectangle 8"/>
          <p:cNvSpPr/>
          <p:nvPr/>
        </p:nvSpPr>
        <p:spPr>
          <a:xfrm>
            <a:off x="763660" y="205328"/>
            <a:ext cx="4917812" cy="523220"/>
          </a:xfrm>
          <a:prstGeom prst="rect">
            <a:avLst/>
          </a:prstGeom>
        </p:spPr>
        <p:txBody>
          <a:bodyPr wrap="square">
            <a:spAutoFit/>
          </a:bodyPr>
          <a:lstStyle/>
          <a:p>
            <a:r>
              <a:rPr lang="fr-BE" sz="2800" b="1">
                <a:solidFill>
                  <a:srgbClr val="61A39A"/>
                </a:solidFill>
              </a:rPr>
              <a:t>Burgers</a:t>
            </a:r>
            <a:r>
              <a:rPr lang="fr-BE" sz="2800"/>
              <a:t> &gt; </a:t>
            </a:r>
            <a:r>
              <a:rPr lang="fr-BE" sz="2800" b="1" err="1">
                <a:solidFill>
                  <a:srgbClr val="96B6E2"/>
                </a:solidFill>
              </a:rPr>
              <a:t>Afbetalingsplan</a:t>
            </a:r>
            <a:endParaRPr lang="fr-BE" sz="2400"/>
          </a:p>
        </p:txBody>
      </p:sp>
    </p:spTree>
    <p:extLst>
      <p:ext uri="{BB962C8B-B14F-4D97-AF65-F5344CB8AC3E}">
        <p14:creationId xmlns:p14="http://schemas.microsoft.com/office/powerpoint/2010/main" val="39394003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BE" dirty="0"/>
              <a:t>Agenda</a:t>
            </a:r>
          </a:p>
        </p:txBody>
      </p:sp>
      <p:sp>
        <p:nvSpPr>
          <p:cNvPr id="3" name="Espace réservé du contenu 2"/>
          <p:cNvSpPr>
            <a:spLocks noGrp="1"/>
          </p:cNvSpPr>
          <p:nvPr>
            <p:ph idx="1"/>
          </p:nvPr>
        </p:nvSpPr>
        <p:spPr/>
        <p:txBody>
          <a:bodyPr vert="horz" lIns="91440" tIns="45720" rIns="91440" bIns="45720" rtlCol="0" anchor="t">
            <a:normAutofit/>
          </a:bodyPr>
          <a:lstStyle/>
          <a:p>
            <a:r>
              <a:rPr lang="fr-BE" dirty="0" err="1"/>
              <a:t>Strategie</a:t>
            </a:r>
            <a:r>
              <a:rPr lang="fr-BE" dirty="0"/>
              <a:t> digitale </a:t>
            </a:r>
            <a:r>
              <a:rPr lang="fr-BE" dirty="0" err="1"/>
              <a:t>dienstverlening</a:t>
            </a:r>
            <a:endParaRPr lang="fr-BE" dirty="0"/>
          </a:p>
          <a:p>
            <a:r>
              <a:rPr lang="fr-BE" dirty="0" err="1"/>
              <a:t>MyMinfin</a:t>
            </a:r>
            <a:r>
              <a:rPr lang="fr-BE" dirty="0"/>
              <a:t>: </a:t>
            </a:r>
            <a:r>
              <a:rPr lang="fr-BE" dirty="0" err="1"/>
              <a:t>algemeen</a:t>
            </a:r>
            <a:endParaRPr lang="fr-BE" dirty="0"/>
          </a:p>
          <a:p>
            <a:pPr lvl="1"/>
            <a:r>
              <a:rPr lang="fr-BE" dirty="0" err="1"/>
              <a:t>enkele</a:t>
            </a:r>
            <a:r>
              <a:rPr lang="fr-BE" dirty="0"/>
              <a:t> </a:t>
            </a:r>
            <a:r>
              <a:rPr lang="fr-BE" dirty="0" err="1"/>
              <a:t>cijfers</a:t>
            </a:r>
            <a:endParaRPr lang="fr-BE" dirty="0"/>
          </a:p>
          <a:p>
            <a:pPr lvl="1"/>
            <a:r>
              <a:rPr lang="fr-BE" dirty="0" err="1"/>
              <a:t>voordelen</a:t>
            </a:r>
            <a:endParaRPr lang="fr-BE" dirty="0"/>
          </a:p>
          <a:p>
            <a:pPr lvl="1"/>
            <a:r>
              <a:rPr lang="fr-BE" dirty="0"/>
              <a:t>new look</a:t>
            </a:r>
          </a:p>
          <a:p>
            <a:r>
              <a:rPr lang="fr-BE" dirty="0" err="1"/>
              <a:t>MyMinfin</a:t>
            </a:r>
            <a:r>
              <a:rPr lang="fr-BE" dirty="0"/>
              <a:t>: </a:t>
            </a:r>
            <a:r>
              <a:rPr lang="fr-BE" dirty="0" err="1"/>
              <a:t>functionaliteiten</a:t>
            </a:r>
            <a:endParaRPr lang="fr-BE" dirty="0"/>
          </a:p>
          <a:p>
            <a:pPr lvl="1"/>
            <a:r>
              <a:rPr lang="fr-BE" dirty="0" err="1"/>
              <a:t>bestaande</a:t>
            </a:r>
            <a:endParaRPr lang="fr-BE" dirty="0"/>
          </a:p>
          <a:p>
            <a:pPr lvl="1"/>
            <a:r>
              <a:rPr lang="fr-BE" dirty="0" err="1"/>
              <a:t>nieuwe</a:t>
            </a:r>
            <a:endParaRPr lang="fr-BE" dirty="0"/>
          </a:p>
          <a:p>
            <a:pPr lvl="1"/>
            <a:r>
              <a:rPr lang="fr-BE" dirty="0" err="1"/>
              <a:t>toekomstige</a:t>
            </a:r>
            <a:r>
              <a:rPr lang="fr-BE" dirty="0"/>
              <a:t> (2017)</a:t>
            </a:r>
          </a:p>
        </p:txBody>
      </p:sp>
      <p:sp>
        <p:nvSpPr>
          <p:cNvPr id="4" name="Espace réservé du numéro de diapositive 3"/>
          <p:cNvSpPr>
            <a:spLocks noGrp="1"/>
          </p:cNvSpPr>
          <p:nvPr>
            <p:ph type="sldNum" sz="quarter" idx="12"/>
          </p:nvPr>
        </p:nvSpPr>
        <p:spPr/>
        <p:txBody>
          <a:bodyPr/>
          <a:lstStyle/>
          <a:p>
            <a:fld id="{89887F19-35EC-4676-B77A-74C89292FEB8}" type="slidenum">
              <a:rPr lang="fr-BE" smtClean="0"/>
              <a:t>2</a:t>
            </a:fld>
            <a:endParaRPr lang="fr-BE"/>
          </a:p>
        </p:txBody>
      </p:sp>
    </p:spTree>
    <p:extLst>
      <p:ext uri="{BB962C8B-B14F-4D97-AF65-F5344CB8AC3E}">
        <p14:creationId xmlns:p14="http://schemas.microsoft.com/office/powerpoint/2010/main" val="2352110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BE" dirty="0" err="1"/>
              <a:t>Strategie</a:t>
            </a:r>
            <a:r>
              <a:rPr lang="fr-BE" dirty="0"/>
              <a:t> digitale </a:t>
            </a:r>
            <a:r>
              <a:rPr lang="fr-BE" dirty="0" err="1"/>
              <a:t>dienstverlening</a:t>
            </a:r>
            <a:endParaRPr lang="fr-BE" dirty="0"/>
          </a:p>
        </p:txBody>
      </p:sp>
      <p:sp>
        <p:nvSpPr>
          <p:cNvPr id="9" name="Oval 17"/>
          <p:cNvSpPr>
            <a:spLocks noChangeArrowheads="1"/>
          </p:cNvSpPr>
          <p:nvPr/>
        </p:nvSpPr>
        <p:spPr bwMode="auto">
          <a:xfrm>
            <a:off x="11154016" y="5805264"/>
            <a:ext cx="817080" cy="774796"/>
          </a:xfrm>
          <a:prstGeom prst="ellipse">
            <a:avLst/>
          </a:prstGeom>
          <a:solidFill>
            <a:schemeClr val="bg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BE"/>
          </a:p>
        </p:txBody>
      </p:sp>
      <p:pic>
        <p:nvPicPr>
          <p:cNvPr id="10" name="Image 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316220" y="5974079"/>
            <a:ext cx="512388" cy="450215"/>
          </a:xfrm>
          <a:prstGeom prst="rect">
            <a:avLst/>
          </a:prstGeom>
        </p:spPr>
      </p:pic>
      <p:sp>
        <p:nvSpPr>
          <p:cNvPr id="11" name="Espace réservé du numéro de diapositive 10"/>
          <p:cNvSpPr>
            <a:spLocks noGrp="1"/>
          </p:cNvSpPr>
          <p:nvPr>
            <p:ph type="sldNum" sz="quarter" idx="12"/>
          </p:nvPr>
        </p:nvSpPr>
        <p:spPr/>
        <p:txBody>
          <a:bodyPr/>
          <a:lstStyle/>
          <a:p>
            <a:fld id="{89887F19-35EC-4676-B77A-74C89292FEB8}" type="slidenum">
              <a:rPr lang="fr-BE" smtClean="0"/>
              <a:t>3</a:t>
            </a:fld>
            <a:endParaRPr lang="fr-BE"/>
          </a:p>
        </p:txBody>
      </p:sp>
      <p:sp>
        <p:nvSpPr>
          <p:cNvPr id="4" name="Espace réservé du contenu 3"/>
          <p:cNvSpPr>
            <a:spLocks noGrp="1"/>
          </p:cNvSpPr>
          <p:nvPr>
            <p:ph idx="1"/>
          </p:nvPr>
        </p:nvSpPr>
        <p:spPr/>
        <p:txBody>
          <a:bodyPr>
            <a:normAutofit/>
          </a:bodyPr>
          <a:lstStyle/>
          <a:p>
            <a:r>
              <a:rPr lang="fr-BE" sz="3200" b="1" dirty="0" err="1"/>
              <a:t>Regeerakkoord</a:t>
            </a:r>
            <a:br>
              <a:rPr lang="fr-BE" dirty="0"/>
            </a:br>
            <a:endParaRPr lang="fr-BE" dirty="0"/>
          </a:p>
          <a:p>
            <a:pPr lvl="1"/>
            <a:r>
              <a:rPr lang="fr-BE" sz="2800" dirty="0" err="1"/>
              <a:t>administratieve</a:t>
            </a:r>
            <a:r>
              <a:rPr lang="fr-BE" sz="2800" dirty="0"/>
              <a:t> </a:t>
            </a:r>
            <a:r>
              <a:rPr lang="fr-BE" sz="2800" dirty="0" err="1"/>
              <a:t>vereenvoudiging</a:t>
            </a:r>
            <a:endParaRPr lang="fr-BE" sz="2800" dirty="0"/>
          </a:p>
          <a:p>
            <a:pPr lvl="1"/>
            <a:r>
              <a:rPr lang="fr-BE" sz="2800" dirty="0" err="1"/>
              <a:t>optimalisatie</a:t>
            </a:r>
            <a:r>
              <a:rPr lang="fr-BE" sz="2800" dirty="0"/>
              <a:t> van de </a:t>
            </a:r>
            <a:r>
              <a:rPr lang="fr-BE" sz="2800" dirty="0" err="1"/>
              <a:t>Kruispuntbank</a:t>
            </a:r>
            <a:r>
              <a:rPr lang="fr-BE" sz="2800" dirty="0"/>
              <a:t> van </a:t>
            </a:r>
            <a:r>
              <a:rPr lang="fr-BE" sz="2800" dirty="0" err="1"/>
              <a:t>Ondernemingen</a:t>
            </a:r>
            <a:r>
              <a:rPr lang="fr-BE" sz="2800" dirty="0"/>
              <a:t> </a:t>
            </a:r>
          </a:p>
          <a:p>
            <a:pPr lvl="1"/>
            <a:endParaRPr lang="fr-BE" sz="2800" dirty="0"/>
          </a:p>
          <a:p>
            <a:r>
              <a:rPr lang="fr-BE" sz="3200" b="1" dirty="0"/>
              <a:t>Plan Digital </a:t>
            </a:r>
            <a:r>
              <a:rPr lang="fr-BE" sz="3200" b="1" dirty="0" err="1"/>
              <a:t>Belgium</a:t>
            </a:r>
            <a:br>
              <a:rPr lang="fr-BE" dirty="0"/>
            </a:br>
            <a:endParaRPr lang="fr-BE" dirty="0"/>
          </a:p>
          <a:p>
            <a:pPr lvl="1"/>
            <a:r>
              <a:rPr lang="fr-BE" sz="2800" dirty="0" err="1"/>
              <a:t>diensten</a:t>
            </a:r>
            <a:r>
              <a:rPr lang="fr-BE" sz="2800" dirty="0"/>
              <a:t> 100 % online </a:t>
            </a:r>
            <a:r>
              <a:rPr lang="fr-BE" sz="2800" dirty="0" err="1"/>
              <a:t>beschikbaarheid</a:t>
            </a:r>
            <a:endParaRPr lang="fr-BE" sz="2800" dirty="0"/>
          </a:p>
          <a:p>
            <a:pPr lvl="1"/>
            <a:r>
              <a:rPr lang="fr-BE" sz="2800" dirty="0"/>
              <a:t>ICT-</a:t>
            </a:r>
            <a:r>
              <a:rPr lang="fr-BE" sz="2800" dirty="0" err="1"/>
              <a:t>omgeving</a:t>
            </a:r>
            <a:r>
              <a:rPr lang="fr-BE" sz="2800" dirty="0"/>
              <a:t> </a:t>
            </a:r>
            <a:r>
              <a:rPr lang="fr-BE" sz="2800" dirty="0" err="1"/>
              <a:t>vernieuwen</a:t>
            </a:r>
            <a:endParaRPr lang="fr-BE" sz="2800" dirty="0"/>
          </a:p>
        </p:txBody>
      </p:sp>
    </p:spTree>
    <p:extLst>
      <p:ext uri="{BB962C8B-B14F-4D97-AF65-F5344CB8AC3E}">
        <p14:creationId xmlns:p14="http://schemas.microsoft.com/office/powerpoint/2010/main" val="14772562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BE" dirty="0" err="1"/>
              <a:t>MyMinfin</a:t>
            </a:r>
            <a:r>
              <a:rPr lang="fr-BE" dirty="0"/>
              <a:t>: </a:t>
            </a:r>
            <a:r>
              <a:rPr lang="fr-BE" dirty="0" err="1"/>
              <a:t>enkele</a:t>
            </a:r>
            <a:r>
              <a:rPr lang="fr-BE" dirty="0"/>
              <a:t> </a:t>
            </a:r>
            <a:r>
              <a:rPr lang="fr-BE" dirty="0" err="1"/>
              <a:t>cijfers</a:t>
            </a:r>
            <a:endParaRPr lang="fr-BE" dirty="0"/>
          </a:p>
        </p:txBody>
      </p:sp>
      <p:sp>
        <p:nvSpPr>
          <p:cNvPr id="3" name="Espace réservé du contenu 2"/>
          <p:cNvSpPr>
            <a:spLocks noGrp="1"/>
          </p:cNvSpPr>
          <p:nvPr>
            <p:ph idx="1"/>
          </p:nvPr>
        </p:nvSpPr>
        <p:spPr/>
        <p:txBody>
          <a:bodyPr vert="horz" lIns="91440" tIns="45720" rIns="91440" bIns="45720" rtlCol="0" anchor="t">
            <a:normAutofit/>
          </a:bodyPr>
          <a:lstStyle/>
          <a:p>
            <a:r>
              <a:rPr lang="fr-BE" sz="3200" b="1" dirty="0">
                <a:solidFill>
                  <a:srgbClr val="34495E"/>
                </a:solidFill>
              </a:rPr>
              <a:t>1.692.410 </a:t>
            </a:r>
            <a:r>
              <a:rPr lang="fr-BE" sz="3200" dirty="0" err="1"/>
              <a:t>gebruikers</a:t>
            </a:r>
            <a:r>
              <a:rPr lang="fr-BE" sz="3200" dirty="0"/>
              <a:t> (</a:t>
            </a:r>
            <a:r>
              <a:rPr lang="fr-BE" sz="3200" dirty="0" err="1"/>
              <a:t>juni</a:t>
            </a:r>
            <a:r>
              <a:rPr lang="fr-BE" sz="3200" dirty="0"/>
              <a:t> 2014 – </a:t>
            </a:r>
            <a:r>
              <a:rPr lang="fr-BE" sz="3200" dirty="0" err="1"/>
              <a:t>november</a:t>
            </a:r>
            <a:r>
              <a:rPr lang="fr-BE" sz="3200" dirty="0"/>
              <a:t> 2016):</a:t>
            </a:r>
            <a:r>
              <a:rPr lang="fr-BE" dirty="0"/>
              <a:t> </a:t>
            </a:r>
            <a:endParaRPr lang="fr-BE" b="1" dirty="0"/>
          </a:p>
          <a:p>
            <a:pPr lvl="1"/>
            <a:r>
              <a:rPr lang="fr-BE" b="1" dirty="0">
                <a:solidFill>
                  <a:srgbClr val="34495E"/>
                </a:solidFill>
              </a:rPr>
              <a:t>120.000</a:t>
            </a:r>
            <a:r>
              <a:rPr lang="fr-BE" dirty="0">
                <a:solidFill>
                  <a:srgbClr val="34495E"/>
                </a:solidFill>
              </a:rPr>
              <a:t> </a:t>
            </a:r>
            <a:r>
              <a:rPr lang="fr-BE" dirty="0" err="1"/>
              <a:t>raadplegingen</a:t>
            </a:r>
            <a:r>
              <a:rPr lang="fr-BE" dirty="0"/>
              <a:t> per </a:t>
            </a:r>
            <a:r>
              <a:rPr lang="fr-BE" dirty="0" err="1"/>
              <a:t>maand</a:t>
            </a:r>
            <a:br>
              <a:rPr lang="fr-BE" dirty="0"/>
            </a:br>
            <a:endParaRPr lang="fr-BE" dirty="0"/>
          </a:p>
          <a:p>
            <a:r>
              <a:rPr lang="fr-BE" sz="3200" b="1" dirty="0">
                <a:solidFill>
                  <a:srgbClr val="34495E"/>
                </a:solidFill>
              </a:rPr>
              <a:t>1.289.726</a:t>
            </a:r>
            <a:r>
              <a:rPr lang="fr-BE" sz="3200" dirty="0">
                <a:solidFill>
                  <a:srgbClr val="34495E"/>
                </a:solidFill>
              </a:rPr>
              <a:t> </a:t>
            </a:r>
            <a:r>
              <a:rPr lang="fr-BE" sz="3200" dirty="0" err="1"/>
              <a:t>gebruikers</a:t>
            </a:r>
            <a:r>
              <a:rPr lang="fr-BE" sz="3200" dirty="0"/>
              <a:t> </a:t>
            </a:r>
            <a:r>
              <a:rPr lang="fr-BE" sz="3200" dirty="0" err="1"/>
              <a:t>hebben</a:t>
            </a:r>
            <a:r>
              <a:rPr lang="fr-BE" sz="3200" dirty="0"/>
              <a:t> </a:t>
            </a:r>
            <a:r>
              <a:rPr lang="fr-BE" sz="3200" dirty="0" err="1"/>
              <a:t>minstens</a:t>
            </a:r>
            <a:r>
              <a:rPr lang="fr-BE" sz="3200" dirty="0">
                <a:solidFill>
                  <a:srgbClr val="34495E"/>
                </a:solidFill>
              </a:rPr>
              <a:t> </a:t>
            </a:r>
            <a:r>
              <a:rPr lang="fr-BE" sz="3200" dirty="0" err="1"/>
              <a:t>één</a:t>
            </a:r>
            <a:r>
              <a:rPr lang="fr-BE" sz="3200" dirty="0"/>
              <a:t> van </a:t>
            </a:r>
            <a:r>
              <a:rPr lang="fr-BE" sz="3200" dirty="0" err="1"/>
              <a:t>deze</a:t>
            </a:r>
            <a:r>
              <a:rPr lang="fr-BE" sz="3200" dirty="0"/>
              <a:t> </a:t>
            </a:r>
            <a:r>
              <a:rPr lang="fr-BE" sz="3200" dirty="0" err="1"/>
              <a:t>drie</a:t>
            </a:r>
            <a:r>
              <a:rPr lang="fr-BE" sz="3200" dirty="0"/>
              <a:t> </a:t>
            </a:r>
            <a:r>
              <a:rPr lang="fr-BE" sz="3200" dirty="0" err="1"/>
              <a:t>gegevens</a:t>
            </a:r>
            <a:r>
              <a:rPr lang="fr-BE" sz="3200" dirty="0"/>
              <a:t> (</a:t>
            </a:r>
            <a:r>
              <a:rPr lang="fr-BE" sz="3200" dirty="0" err="1"/>
              <a:t>telefoon</a:t>
            </a:r>
            <a:r>
              <a:rPr lang="fr-BE" sz="3200" dirty="0"/>
              <a:t>/</a:t>
            </a:r>
            <a:r>
              <a:rPr lang="fr-BE" sz="3200" dirty="0" err="1"/>
              <a:t>gsm</a:t>
            </a:r>
            <a:r>
              <a:rPr lang="fr-BE" sz="3200" dirty="0"/>
              <a:t>/e-mail) </a:t>
            </a:r>
            <a:r>
              <a:rPr lang="fr-BE" sz="3200" dirty="0" err="1"/>
              <a:t>opgegeven</a:t>
            </a:r>
            <a:br>
              <a:rPr lang="fr-BE" dirty="0"/>
            </a:br>
            <a:endParaRPr lang="fr-BE" dirty="0"/>
          </a:p>
          <a:p>
            <a:r>
              <a:rPr lang="fr-BE" sz="3200" b="1" dirty="0">
                <a:solidFill>
                  <a:srgbClr val="34495E"/>
                </a:solidFill>
              </a:rPr>
              <a:t>40</a:t>
            </a:r>
            <a:r>
              <a:rPr lang="fr-BE" sz="3200" dirty="0">
                <a:solidFill>
                  <a:srgbClr val="34495E"/>
                </a:solidFill>
              </a:rPr>
              <a:t> </a:t>
            </a:r>
            <a:r>
              <a:rPr lang="fr-BE" sz="3200" dirty="0">
                <a:solidFill>
                  <a:srgbClr val="000000"/>
                </a:solidFill>
              </a:rPr>
              <a:t>e-services</a:t>
            </a:r>
            <a:r>
              <a:rPr lang="fr-BE" sz="3200" dirty="0"/>
              <a:t> (Burgers en </a:t>
            </a:r>
            <a:r>
              <a:rPr lang="fr-BE" sz="3200" dirty="0" err="1"/>
              <a:t>Professionals</a:t>
            </a:r>
            <a:r>
              <a:rPr lang="fr-BE" sz="3200" dirty="0"/>
              <a:t>)</a:t>
            </a:r>
          </a:p>
          <a:p>
            <a:endParaRPr lang="fr-BE" dirty="0"/>
          </a:p>
        </p:txBody>
      </p:sp>
      <p:sp>
        <p:nvSpPr>
          <p:cNvPr id="4" name="Espace réservé du numéro de diapositive 3"/>
          <p:cNvSpPr>
            <a:spLocks noGrp="1"/>
          </p:cNvSpPr>
          <p:nvPr>
            <p:ph type="sldNum" sz="quarter" idx="12"/>
          </p:nvPr>
        </p:nvSpPr>
        <p:spPr/>
        <p:txBody>
          <a:bodyPr/>
          <a:lstStyle/>
          <a:p>
            <a:fld id="{89887F19-35EC-4676-B77A-74C89292FEB8}" type="slidenum">
              <a:rPr lang="fr-BE" smtClean="0"/>
              <a:t>4</a:t>
            </a:fld>
            <a:endParaRPr lang="fr-BE"/>
          </a:p>
        </p:txBody>
      </p:sp>
    </p:spTree>
    <p:extLst>
      <p:ext uri="{BB962C8B-B14F-4D97-AF65-F5344CB8AC3E}">
        <p14:creationId xmlns:p14="http://schemas.microsoft.com/office/powerpoint/2010/main" val="34412762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BE" dirty="0" err="1"/>
              <a:t>MyMinfin</a:t>
            </a:r>
            <a:r>
              <a:rPr lang="fr-BE" dirty="0"/>
              <a:t>: </a:t>
            </a:r>
            <a:r>
              <a:rPr lang="fr-BE" dirty="0" err="1"/>
              <a:t>voordelen</a:t>
            </a:r>
            <a:endParaRPr lang="fr-BE" dirty="0"/>
          </a:p>
        </p:txBody>
      </p:sp>
      <p:sp>
        <p:nvSpPr>
          <p:cNvPr id="3" name="Espace réservé du contenu 2"/>
          <p:cNvSpPr>
            <a:spLocks noGrp="1"/>
          </p:cNvSpPr>
          <p:nvPr>
            <p:ph idx="1"/>
          </p:nvPr>
        </p:nvSpPr>
        <p:spPr/>
        <p:txBody>
          <a:bodyPr/>
          <a:lstStyle/>
          <a:p>
            <a:r>
              <a:rPr lang="fr-BE" sz="3200" b="1" dirty="0" err="1"/>
              <a:t>Paperless</a:t>
            </a:r>
            <a:br>
              <a:rPr lang="fr-BE" sz="3200" b="1" dirty="0"/>
            </a:br>
            <a:endParaRPr lang="fr-BE" sz="3200" b="1" dirty="0"/>
          </a:p>
          <a:p>
            <a:r>
              <a:rPr lang="fr-BE" sz="3200" b="1" dirty="0" err="1"/>
              <a:t>Electronisch</a:t>
            </a:r>
            <a:r>
              <a:rPr lang="fr-BE" sz="3200" b="1" dirty="0"/>
              <a:t> </a:t>
            </a:r>
            <a:r>
              <a:rPr lang="fr-BE" sz="3200" b="1" dirty="0" err="1"/>
              <a:t>loket</a:t>
            </a:r>
            <a:endParaRPr lang="fr-BE" sz="3200" b="1" dirty="0"/>
          </a:p>
          <a:p>
            <a:pPr lvl="1"/>
            <a:r>
              <a:rPr lang="fr-BE" dirty="0"/>
              <a:t>24u per dag </a:t>
            </a:r>
            <a:r>
              <a:rPr lang="fr-BE" dirty="0" err="1"/>
              <a:t>beschikbaar</a:t>
            </a:r>
            <a:endParaRPr lang="fr-BE" dirty="0"/>
          </a:p>
          <a:p>
            <a:pPr lvl="1"/>
            <a:r>
              <a:rPr lang="fr-BE" dirty="0" err="1"/>
              <a:t>toegang</a:t>
            </a:r>
            <a:r>
              <a:rPr lang="fr-BE" dirty="0"/>
              <a:t> </a:t>
            </a:r>
            <a:r>
              <a:rPr lang="fr-BE" dirty="0" err="1"/>
              <a:t>persoonlijke</a:t>
            </a:r>
            <a:r>
              <a:rPr lang="fr-BE" dirty="0"/>
              <a:t> </a:t>
            </a:r>
            <a:r>
              <a:rPr lang="fr-BE" dirty="0" err="1"/>
              <a:t>documenten</a:t>
            </a:r>
            <a:endParaRPr lang="fr-BE" dirty="0"/>
          </a:p>
          <a:p>
            <a:pPr lvl="2"/>
            <a:r>
              <a:rPr lang="fr-BE" dirty="0" err="1"/>
              <a:t>bv</a:t>
            </a:r>
            <a:r>
              <a:rPr lang="fr-BE" dirty="0"/>
              <a:t>. </a:t>
            </a:r>
            <a:r>
              <a:rPr lang="fr-BE" dirty="0" err="1"/>
              <a:t>Aanslagbiljet</a:t>
            </a:r>
            <a:endParaRPr lang="fr-BE" dirty="0"/>
          </a:p>
          <a:p>
            <a:pPr lvl="1"/>
            <a:r>
              <a:rPr lang="fr-BE" dirty="0" err="1"/>
              <a:t>toegang</a:t>
            </a:r>
            <a:r>
              <a:rPr lang="fr-BE" dirty="0"/>
              <a:t> </a:t>
            </a:r>
            <a:r>
              <a:rPr lang="fr-BE" dirty="0" err="1"/>
              <a:t>tot</a:t>
            </a:r>
            <a:r>
              <a:rPr lang="fr-BE" dirty="0"/>
              <a:t> </a:t>
            </a:r>
            <a:r>
              <a:rPr lang="fr-BE" dirty="0" err="1"/>
              <a:t>formulieren</a:t>
            </a:r>
            <a:endParaRPr lang="fr-BE" dirty="0"/>
          </a:p>
          <a:p>
            <a:pPr lvl="1"/>
            <a:r>
              <a:rPr lang="fr-BE" dirty="0" err="1"/>
              <a:t>toegang</a:t>
            </a:r>
            <a:r>
              <a:rPr lang="fr-BE" dirty="0"/>
              <a:t> online </a:t>
            </a:r>
            <a:r>
              <a:rPr lang="fr-BE" dirty="0" err="1"/>
              <a:t>diensten</a:t>
            </a:r>
            <a:endParaRPr lang="fr-BE" dirty="0"/>
          </a:p>
          <a:p>
            <a:pPr lvl="2"/>
            <a:r>
              <a:rPr lang="fr-BE" dirty="0" err="1"/>
              <a:t>bv</a:t>
            </a:r>
            <a:r>
              <a:rPr lang="fr-BE" dirty="0"/>
              <a:t>. </a:t>
            </a:r>
            <a:r>
              <a:rPr lang="fr-BE" dirty="0" err="1"/>
              <a:t>Tax</a:t>
            </a:r>
            <a:r>
              <a:rPr lang="fr-BE" dirty="0"/>
              <a:t>-on-web</a:t>
            </a:r>
          </a:p>
          <a:p>
            <a:endParaRPr lang="fr-BE" dirty="0"/>
          </a:p>
        </p:txBody>
      </p:sp>
      <p:sp>
        <p:nvSpPr>
          <p:cNvPr id="4" name="Espace réservé du numéro de diapositive 3"/>
          <p:cNvSpPr>
            <a:spLocks noGrp="1"/>
          </p:cNvSpPr>
          <p:nvPr>
            <p:ph type="sldNum" sz="quarter" idx="12"/>
          </p:nvPr>
        </p:nvSpPr>
        <p:spPr/>
        <p:txBody>
          <a:bodyPr/>
          <a:lstStyle/>
          <a:p>
            <a:fld id="{89887F19-35EC-4676-B77A-74C89292FEB8}" type="slidenum">
              <a:rPr lang="fr-BE" smtClean="0"/>
              <a:t>5</a:t>
            </a:fld>
            <a:endParaRPr lang="fr-BE"/>
          </a:p>
        </p:txBody>
      </p:sp>
    </p:spTree>
    <p:extLst>
      <p:ext uri="{BB962C8B-B14F-4D97-AF65-F5344CB8AC3E}">
        <p14:creationId xmlns:p14="http://schemas.microsoft.com/office/powerpoint/2010/main" val="42935369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773995" y="339768"/>
            <a:ext cx="10515600" cy="1325563"/>
          </a:xfrm>
        </p:spPr>
        <p:txBody>
          <a:bodyPr/>
          <a:lstStyle/>
          <a:p>
            <a:r>
              <a:rPr lang="fr-BE" dirty="0" err="1"/>
              <a:t>MyMinfin</a:t>
            </a:r>
            <a:r>
              <a:rPr lang="fr-BE" dirty="0"/>
              <a:t>:    new look</a:t>
            </a:r>
          </a:p>
        </p:txBody>
      </p:sp>
      <p:sp>
        <p:nvSpPr>
          <p:cNvPr id="4" name="Espace réservé du numéro de diapositive 3"/>
          <p:cNvSpPr>
            <a:spLocks noGrp="1"/>
          </p:cNvSpPr>
          <p:nvPr>
            <p:ph type="sldNum" sz="quarter" idx="12"/>
          </p:nvPr>
        </p:nvSpPr>
        <p:spPr/>
        <p:txBody>
          <a:bodyPr/>
          <a:lstStyle/>
          <a:p>
            <a:fld id="{89887F19-35EC-4676-B77A-74C89292FEB8}" type="slidenum">
              <a:rPr lang="fr-BE" smtClean="0"/>
              <a:t>6</a:t>
            </a:fld>
            <a:endParaRPr lang="fr-BE"/>
          </a:p>
        </p:txBody>
      </p:sp>
      <p:pic>
        <p:nvPicPr>
          <p:cNvPr id="7"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70127" y="1690688"/>
            <a:ext cx="7867650" cy="50196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3" name="Image 2"/>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36098" y="1690688"/>
            <a:ext cx="10813366" cy="4888894"/>
          </a:xfrm>
          <a:prstGeom prst="rect">
            <a:avLst/>
          </a:prstGeom>
        </p:spPr>
      </p:pic>
      <p:pic>
        <p:nvPicPr>
          <p:cNvPr id="6" name="Picture 2" descr="C:\Users\asoussin\Documents\AGPR\MEG\Design Myminfin\myminfin-design\myminfin-design\logo-exports\JPG\MyMinfin_H100px.jp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36098" y="415838"/>
            <a:ext cx="3194995" cy="122413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686411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xit" presetSubtype="32" fill="hold" nodeType="clickEffect">
                                  <p:stCondLst>
                                    <p:cond delay="0"/>
                                  </p:stCondLst>
                                  <p:childTnLst>
                                    <p:anim calcmode="lin" valueType="num">
                                      <p:cBhvr>
                                        <p:cTn id="6" dur="500"/>
                                        <p:tgtEl>
                                          <p:spTgt spid="7"/>
                                        </p:tgtEl>
                                        <p:attrNameLst>
                                          <p:attrName>ppt_w</p:attrName>
                                        </p:attrNameLst>
                                      </p:cBhvr>
                                      <p:tavLst>
                                        <p:tav tm="0">
                                          <p:val>
                                            <p:strVal val="ppt_w"/>
                                          </p:val>
                                        </p:tav>
                                        <p:tav tm="100000">
                                          <p:val>
                                            <p:fltVal val="0"/>
                                          </p:val>
                                        </p:tav>
                                      </p:tavLst>
                                    </p:anim>
                                    <p:anim calcmode="lin" valueType="num">
                                      <p:cBhvr>
                                        <p:cTn id="7" dur="500"/>
                                        <p:tgtEl>
                                          <p:spTgt spid="7"/>
                                        </p:tgtEl>
                                        <p:attrNameLst>
                                          <p:attrName>ppt_h</p:attrName>
                                        </p:attrNameLst>
                                      </p:cBhvr>
                                      <p:tavLst>
                                        <p:tav tm="0">
                                          <p:val>
                                            <p:strVal val="ppt_h"/>
                                          </p:val>
                                        </p:tav>
                                        <p:tav tm="100000">
                                          <p:val>
                                            <p:fltVal val="0"/>
                                          </p:val>
                                        </p:tav>
                                      </p:tavLst>
                                    </p:anim>
                                    <p:animEffect transition="out" filter="fade">
                                      <p:cBhvr>
                                        <p:cTn id="8" dur="500"/>
                                        <p:tgtEl>
                                          <p:spTgt spid="7"/>
                                        </p:tgtEl>
                                      </p:cBhvr>
                                    </p:animEffect>
                                    <p:set>
                                      <p:cBhvr>
                                        <p:cTn id="9" dur="1" fill="hold">
                                          <p:stCondLst>
                                            <p:cond delay="499"/>
                                          </p:stCondLst>
                                        </p:cTn>
                                        <p:tgtEl>
                                          <p:spTgt spid="7"/>
                                        </p:tgtEl>
                                        <p:attrNameLst>
                                          <p:attrName>style.visibility</p:attrName>
                                        </p:attrNameLst>
                                      </p:cBhvr>
                                      <p:to>
                                        <p:strVal val="hidden"/>
                                      </p:to>
                                    </p:set>
                                  </p:childTnLst>
                                </p:cTn>
                              </p:par>
                            </p:childTnLst>
                          </p:cTn>
                        </p:par>
                      </p:childTnLst>
                    </p:cTn>
                  </p:par>
                  <p:par>
                    <p:cTn id="10" fill="hold">
                      <p:stCondLst>
                        <p:cond delay="indefinite"/>
                      </p:stCondLst>
                      <p:childTnLst>
                        <p:par>
                          <p:cTn id="11" fill="hold">
                            <p:stCondLst>
                              <p:cond delay="0"/>
                            </p:stCondLst>
                            <p:childTnLst>
                              <p:par>
                                <p:cTn id="12" presetID="6" presetClass="entr" presetSubtype="16" fill="hold" nodeType="clickEffect">
                                  <p:stCondLst>
                                    <p:cond delay="0"/>
                                  </p:stCondLst>
                                  <p:childTnLst>
                                    <p:set>
                                      <p:cBhvr>
                                        <p:cTn id="13" dur="1" fill="hold">
                                          <p:stCondLst>
                                            <p:cond delay="0"/>
                                          </p:stCondLst>
                                        </p:cTn>
                                        <p:tgtEl>
                                          <p:spTgt spid="3"/>
                                        </p:tgtEl>
                                        <p:attrNameLst>
                                          <p:attrName>style.visibility</p:attrName>
                                        </p:attrNameLst>
                                      </p:cBhvr>
                                      <p:to>
                                        <p:strVal val="visible"/>
                                      </p:to>
                                    </p:set>
                                    <p:animEffect transition="in" filter="circle(in)">
                                      <p:cBhvr>
                                        <p:cTn id="14" dur="1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BE" dirty="0" err="1"/>
              <a:t>MyMinfin</a:t>
            </a:r>
            <a:r>
              <a:rPr lang="fr-BE" dirty="0"/>
              <a:t>: </a:t>
            </a:r>
            <a:r>
              <a:rPr lang="fr-BE" dirty="0" err="1"/>
              <a:t>bestaande</a:t>
            </a:r>
            <a:r>
              <a:rPr lang="fr-BE" dirty="0"/>
              <a:t> </a:t>
            </a:r>
            <a:r>
              <a:rPr lang="fr-BE" dirty="0" err="1"/>
              <a:t>functionaliteiten</a:t>
            </a:r>
            <a:r>
              <a:rPr lang="fr-BE" dirty="0"/>
              <a:t> </a:t>
            </a:r>
          </a:p>
        </p:txBody>
      </p:sp>
      <p:sp>
        <p:nvSpPr>
          <p:cNvPr id="3" name="Espace réservé du contenu 2"/>
          <p:cNvSpPr>
            <a:spLocks noGrp="1"/>
          </p:cNvSpPr>
          <p:nvPr>
            <p:ph idx="1"/>
          </p:nvPr>
        </p:nvSpPr>
        <p:spPr/>
        <p:txBody>
          <a:bodyPr vert="horz" lIns="91440" tIns="45720" rIns="91440" bIns="45720" rtlCol="0" anchor="t">
            <a:normAutofit/>
          </a:bodyPr>
          <a:lstStyle/>
          <a:p>
            <a:pPr marL="0" indent="0">
              <a:buNone/>
            </a:pPr>
            <a:r>
              <a:rPr lang="fr-BE" b="1" dirty="0">
                <a:solidFill>
                  <a:srgbClr val="61A39A"/>
                </a:solidFill>
              </a:rPr>
              <a:t>Burgers</a:t>
            </a:r>
            <a:br>
              <a:rPr lang="fr-BE" sz="2400" b="1" dirty="0">
                <a:solidFill>
                  <a:srgbClr val="61A39A"/>
                </a:solidFill>
              </a:rPr>
            </a:br>
            <a:endParaRPr lang="fr-BE" sz="2400" b="1" dirty="0">
              <a:solidFill>
                <a:srgbClr val="61A39A"/>
              </a:solidFill>
            </a:endParaRPr>
          </a:p>
          <a:p>
            <a:pPr lvl="1"/>
            <a:r>
              <a:rPr lang="fr-BE" sz="2800" dirty="0" err="1"/>
              <a:t>Raadplegen</a:t>
            </a:r>
            <a:r>
              <a:rPr lang="fr-BE" sz="2800" dirty="0"/>
              <a:t> van </a:t>
            </a:r>
            <a:r>
              <a:rPr lang="fr-BE" sz="2800" dirty="0" err="1"/>
              <a:t>uw</a:t>
            </a:r>
            <a:r>
              <a:rPr lang="fr-BE" sz="2800" dirty="0"/>
              <a:t> </a:t>
            </a:r>
            <a:r>
              <a:rPr lang="fr-BE" sz="2800" dirty="0" err="1"/>
              <a:t>persoonlijke</a:t>
            </a:r>
            <a:r>
              <a:rPr lang="fr-BE" sz="2800" dirty="0"/>
              <a:t> </a:t>
            </a:r>
            <a:r>
              <a:rPr lang="fr-BE" sz="2800" dirty="0" err="1"/>
              <a:t>gegevens</a:t>
            </a:r>
            <a:endParaRPr lang="fr-BE" sz="2800" dirty="0"/>
          </a:p>
          <a:p>
            <a:pPr lvl="1"/>
            <a:r>
              <a:rPr lang="fr-BE" sz="2800" dirty="0" err="1"/>
              <a:t>Contactgegevens</a:t>
            </a:r>
            <a:r>
              <a:rPr lang="fr-BE" sz="2800" dirty="0"/>
              <a:t> van </a:t>
            </a:r>
            <a:r>
              <a:rPr lang="fr-BE" sz="2800" dirty="0" err="1"/>
              <a:t>uw</a:t>
            </a:r>
            <a:r>
              <a:rPr lang="fr-BE" sz="2800" dirty="0"/>
              <a:t> </a:t>
            </a:r>
            <a:r>
              <a:rPr lang="fr-BE" sz="2800" dirty="0" err="1"/>
              <a:t>diensten</a:t>
            </a:r>
            <a:r>
              <a:rPr lang="fr-BE" sz="2800" dirty="0"/>
              <a:t> </a:t>
            </a:r>
          </a:p>
          <a:p>
            <a:pPr lvl="1"/>
            <a:r>
              <a:rPr lang="fr-BE" sz="2800" dirty="0" err="1"/>
              <a:t>Consulteren</a:t>
            </a:r>
            <a:r>
              <a:rPr lang="fr-BE" sz="2800" dirty="0"/>
              <a:t> van </a:t>
            </a:r>
            <a:r>
              <a:rPr lang="fr-BE" sz="2800" dirty="0" err="1"/>
              <a:t>uw</a:t>
            </a:r>
            <a:r>
              <a:rPr lang="fr-BE" sz="2800" dirty="0"/>
              <a:t> fiscale balans </a:t>
            </a:r>
          </a:p>
          <a:p>
            <a:pPr lvl="1"/>
            <a:r>
              <a:rPr lang="fr-BE" sz="2800" dirty="0" err="1"/>
              <a:t>Consulteren</a:t>
            </a:r>
            <a:r>
              <a:rPr lang="fr-BE" sz="2800" dirty="0"/>
              <a:t> van </a:t>
            </a:r>
            <a:r>
              <a:rPr lang="fr-BE" sz="2800" dirty="0" err="1"/>
              <a:t>uw</a:t>
            </a:r>
            <a:r>
              <a:rPr lang="fr-BE" sz="2800" dirty="0"/>
              <a:t> </a:t>
            </a:r>
            <a:r>
              <a:rPr lang="fr-BE" sz="2800" dirty="0" err="1"/>
              <a:t>patimoniale</a:t>
            </a:r>
            <a:r>
              <a:rPr lang="fr-BE" sz="2800" dirty="0"/>
              <a:t> </a:t>
            </a:r>
            <a:r>
              <a:rPr lang="fr-BE" sz="2800" dirty="0" err="1"/>
              <a:t>gegevens</a:t>
            </a:r>
            <a:r>
              <a:rPr lang="fr-BE" sz="2800" dirty="0"/>
              <a:t> (</a:t>
            </a:r>
            <a:r>
              <a:rPr lang="fr-BE" sz="2800" dirty="0" err="1"/>
              <a:t>MyRent</a:t>
            </a:r>
            <a:r>
              <a:rPr lang="fr-BE" sz="2800" dirty="0"/>
              <a:t>, </a:t>
            </a:r>
            <a:r>
              <a:rPr lang="fr-BE" sz="2800" dirty="0" err="1"/>
              <a:t>Cadgis</a:t>
            </a:r>
            <a:r>
              <a:rPr lang="fr-BE" sz="2800" dirty="0"/>
              <a:t>)</a:t>
            </a:r>
          </a:p>
          <a:p>
            <a:pPr lvl="1"/>
            <a:r>
              <a:rPr lang="fr-BE" sz="2800" dirty="0" err="1"/>
              <a:t>Tussenkomst</a:t>
            </a:r>
            <a:r>
              <a:rPr lang="fr-BE" sz="2800" dirty="0"/>
              <a:t> van </a:t>
            </a:r>
            <a:r>
              <a:rPr lang="fr-BE" sz="2800" dirty="0" err="1"/>
              <a:t>Garantiefonds</a:t>
            </a:r>
            <a:r>
              <a:rPr lang="fr-BE" sz="2800" dirty="0"/>
              <a:t> </a:t>
            </a:r>
            <a:r>
              <a:rPr lang="fr-BE" sz="2800" dirty="0" err="1"/>
              <a:t>aanvragen</a:t>
            </a:r>
            <a:r>
              <a:rPr lang="fr-BE" sz="2800" dirty="0"/>
              <a:t> </a:t>
            </a:r>
          </a:p>
          <a:p>
            <a:pPr lvl="1"/>
            <a:r>
              <a:rPr lang="fr-BE" sz="2800" dirty="0"/>
              <a:t>…</a:t>
            </a:r>
          </a:p>
          <a:p>
            <a:endParaRPr lang="fr-BE" dirty="0"/>
          </a:p>
        </p:txBody>
      </p:sp>
      <p:sp>
        <p:nvSpPr>
          <p:cNvPr id="4" name="Espace réservé du numéro de diapositive 3"/>
          <p:cNvSpPr>
            <a:spLocks noGrp="1"/>
          </p:cNvSpPr>
          <p:nvPr>
            <p:ph type="sldNum" sz="quarter" idx="12"/>
          </p:nvPr>
        </p:nvSpPr>
        <p:spPr/>
        <p:txBody>
          <a:bodyPr/>
          <a:lstStyle/>
          <a:p>
            <a:fld id="{89887F19-35EC-4676-B77A-74C89292FEB8}" type="slidenum">
              <a:rPr lang="fr-BE" smtClean="0"/>
              <a:t>7</a:t>
            </a:fld>
            <a:endParaRPr lang="fr-BE"/>
          </a:p>
        </p:txBody>
      </p:sp>
    </p:spTree>
    <p:extLst>
      <p:ext uri="{BB962C8B-B14F-4D97-AF65-F5344CB8AC3E}">
        <p14:creationId xmlns:p14="http://schemas.microsoft.com/office/powerpoint/2010/main" val="242019769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BE" dirty="0" err="1"/>
              <a:t>MyMinfin</a:t>
            </a:r>
            <a:r>
              <a:rPr lang="fr-BE" dirty="0"/>
              <a:t>: </a:t>
            </a:r>
            <a:r>
              <a:rPr lang="fr-BE" dirty="0" err="1"/>
              <a:t>bestaande</a:t>
            </a:r>
            <a:r>
              <a:rPr lang="fr-BE" dirty="0"/>
              <a:t> </a:t>
            </a:r>
            <a:r>
              <a:rPr lang="fr-BE" dirty="0" err="1"/>
              <a:t>functionaliteiten</a:t>
            </a:r>
            <a:r>
              <a:rPr lang="fr-BE" dirty="0"/>
              <a:t> </a:t>
            </a:r>
          </a:p>
        </p:txBody>
      </p:sp>
      <p:sp>
        <p:nvSpPr>
          <p:cNvPr id="3" name="Espace réservé du contenu 2"/>
          <p:cNvSpPr>
            <a:spLocks noGrp="1"/>
          </p:cNvSpPr>
          <p:nvPr>
            <p:ph idx="1"/>
          </p:nvPr>
        </p:nvSpPr>
        <p:spPr/>
        <p:txBody>
          <a:bodyPr vert="horz" lIns="91440" tIns="45720" rIns="91440" bIns="45720" rtlCol="0" anchor="t">
            <a:normAutofit lnSpcReduction="10000"/>
          </a:bodyPr>
          <a:lstStyle/>
          <a:p>
            <a:pPr marL="0" indent="0">
              <a:buNone/>
            </a:pPr>
            <a:r>
              <a:rPr lang="fr-BE" sz="2600" b="1" dirty="0" err="1">
                <a:solidFill>
                  <a:srgbClr val="61A39A"/>
                </a:solidFill>
              </a:rPr>
              <a:t>Professionals</a:t>
            </a:r>
            <a:endParaRPr lang="fr-BE" sz="2600" b="1" dirty="0">
              <a:solidFill>
                <a:srgbClr val="61A39A"/>
              </a:solidFill>
            </a:endParaRPr>
          </a:p>
          <a:p>
            <a:pPr marL="914400" lvl="2" indent="0">
              <a:buNone/>
            </a:pPr>
            <a:endParaRPr lang="fr-BE" sz="1600" dirty="0"/>
          </a:p>
          <a:p>
            <a:pPr lvl="1"/>
            <a:r>
              <a:rPr lang="fr-BE" sz="2600" b="1" dirty="0" err="1"/>
              <a:t>Toegang</a:t>
            </a:r>
            <a:r>
              <a:rPr lang="fr-BE" sz="2600" b="1" dirty="0"/>
              <a:t> </a:t>
            </a:r>
            <a:r>
              <a:rPr lang="fr-BE" sz="2600" b="1" dirty="0" err="1"/>
              <a:t>tot</a:t>
            </a:r>
            <a:r>
              <a:rPr lang="fr-BE" sz="2600" b="1" dirty="0"/>
              <a:t> </a:t>
            </a:r>
            <a:r>
              <a:rPr lang="fr-BE" sz="2600" b="1" dirty="0" err="1"/>
              <a:t>diensten</a:t>
            </a:r>
            <a:r>
              <a:rPr lang="fr-BE" sz="2600" b="1" dirty="0"/>
              <a:t> en </a:t>
            </a:r>
            <a:r>
              <a:rPr lang="fr-BE" sz="2600" b="1" dirty="0" err="1"/>
              <a:t>documenten</a:t>
            </a:r>
            <a:r>
              <a:rPr lang="fr-BE" sz="2600" b="1" dirty="0"/>
              <a:t> op basis van </a:t>
            </a:r>
            <a:r>
              <a:rPr lang="fr-BE" sz="2600" b="1" dirty="0" err="1"/>
              <a:t>verschillende</a:t>
            </a:r>
            <a:r>
              <a:rPr lang="fr-BE" sz="2600" b="1" dirty="0"/>
              <a:t> </a:t>
            </a:r>
            <a:r>
              <a:rPr lang="fr-BE" sz="2600" b="1" dirty="0" err="1"/>
              <a:t>profielen</a:t>
            </a:r>
            <a:endParaRPr lang="fr-BE" sz="2600" b="1" dirty="0"/>
          </a:p>
          <a:p>
            <a:pPr lvl="3"/>
            <a:r>
              <a:rPr lang="fr-BE" sz="2600" dirty="0" err="1"/>
              <a:t>Cijferberoepen</a:t>
            </a:r>
            <a:endParaRPr lang="fr-BE" sz="2600" dirty="0"/>
          </a:p>
          <a:p>
            <a:pPr lvl="3"/>
            <a:r>
              <a:rPr lang="fr-BE" sz="2600" dirty="0" err="1"/>
              <a:t>Banken</a:t>
            </a:r>
            <a:endParaRPr lang="fr-BE" sz="2600" dirty="0"/>
          </a:p>
          <a:p>
            <a:pPr lvl="3"/>
            <a:r>
              <a:rPr lang="fr-BE" sz="2600" dirty="0" err="1"/>
              <a:t>Landmeters</a:t>
            </a:r>
            <a:endParaRPr lang="fr-BE" sz="2600" dirty="0"/>
          </a:p>
          <a:p>
            <a:pPr lvl="3"/>
            <a:r>
              <a:rPr lang="fr-BE" sz="2600" dirty="0" err="1"/>
              <a:t>Architecten</a:t>
            </a:r>
            <a:endParaRPr lang="fr-BE" sz="2600" dirty="0"/>
          </a:p>
          <a:p>
            <a:pPr lvl="3"/>
            <a:r>
              <a:rPr lang="fr-BE" sz="2600" dirty="0" err="1"/>
              <a:t>Ondernemingen</a:t>
            </a:r>
            <a:endParaRPr lang="fr-BE" sz="2600" dirty="0"/>
          </a:p>
          <a:p>
            <a:pPr lvl="3"/>
            <a:endParaRPr lang="fr-BE" sz="1400" dirty="0"/>
          </a:p>
          <a:p>
            <a:pPr lvl="1"/>
            <a:r>
              <a:rPr lang="fr-BE" sz="2600" b="1" dirty="0" err="1"/>
              <a:t>Opzoeking</a:t>
            </a:r>
            <a:r>
              <a:rPr lang="fr-BE" sz="2600" b="1" dirty="0"/>
              <a:t> van </a:t>
            </a:r>
            <a:r>
              <a:rPr lang="fr-BE" sz="2600" b="1" dirty="0" err="1"/>
              <a:t>bevoegde</a:t>
            </a:r>
            <a:r>
              <a:rPr lang="fr-BE" sz="2600" b="1" dirty="0"/>
              <a:t> </a:t>
            </a:r>
            <a:r>
              <a:rPr lang="fr-BE" sz="2600" b="1" dirty="0" err="1"/>
              <a:t>kantoren</a:t>
            </a:r>
            <a:r>
              <a:rPr lang="fr-BE" sz="2600" b="1" dirty="0"/>
              <a:t> (op basis van </a:t>
            </a:r>
            <a:r>
              <a:rPr lang="fr-BE" sz="2600" b="1" dirty="0" err="1"/>
              <a:t>een</a:t>
            </a:r>
            <a:r>
              <a:rPr lang="fr-BE" sz="2600" b="1" dirty="0"/>
              <a:t> </a:t>
            </a:r>
            <a:r>
              <a:rPr lang="fr-BE" sz="2600" b="1" dirty="0" err="1"/>
              <a:t>ondernemingsnummer</a:t>
            </a:r>
            <a:r>
              <a:rPr lang="fr-BE" sz="2600" b="1" dirty="0"/>
              <a:t>)</a:t>
            </a:r>
          </a:p>
          <a:p>
            <a:endParaRPr lang="fr-BE" dirty="0"/>
          </a:p>
        </p:txBody>
      </p:sp>
      <p:sp>
        <p:nvSpPr>
          <p:cNvPr id="4" name="Espace réservé du numéro de diapositive 3"/>
          <p:cNvSpPr>
            <a:spLocks noGrp="1"/>
          </p:cNvSpPr>
          <p:nvPr>
            <p:ph type="sldNum" sz="quarter" idx="12"/>
          </p:nvPr>
        </p:nvSpPr>
        <p:spPr/>
        <p:txBody>
          <a:bodyPr/>
          <a:lstStyle/>
          <a:p>
            <a:fld id="{89887F19-35EC-4676-B77A-74C89292FEB8}" type="slidenum">
              <a:rPr lang="fr-BE" smtClean="0"/>
              <a:t>8</a:t>
            </a:fld>
            <a:endParaRPr lang="fr-BE"/>
          </a:p>
        </p:txBody>
      </p:sp>
    </p:spTree>
    <p:extLst>
      <p:ext uri="{BB962C8B-B14F-4D97-AF65-F5344CB8AC3E}">
        <p14:creationId xmlns:p14="http://schemas.microsoft.com/office/powerpoint/2010/main" val="248214569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BE" dirty="0" err="1"/>
              <a:t>MyMinfin</a:t>
            </a:r>
            <a:r>
              <a:rPr lang="fr-BE" dirty="0"/>
              <a:t>:     </a:t>
            </a:r>
            <a:r>
              <a:rPr lang="fr-BE" dirty="0" err="1"/>
              <a:t>nieuwe</a:t>
            </a:r>
            <a:r>
              <a:rPr lang="fr-BE" dirty="0"/>
              <a:t> </a:t>
            </a:r>
            <a:r>
              <a:rPr lang="fr-BE" dirty="0" err="1"/>
              <a:t>functionaliteiten</a:t>
            </a:r>
            <a:r>
              <a:rPr lang="fr-BE" dirty="0"/>
              <a:t> </a:t>
            </a:r>
          </a:p>
        </p:txBody>
      </p:sp>
      <p:sp>
        <p:nvSpPr>
          <p:cNvPr id="3" name="Espace réservé du contenu 2"/>
          <p:cNvSpPr>
            <a:spLocks noGrp="1"/>
          </p:cNvSpPr>
          <p:nvPr>
            <p:ph idx="1"/>
          </p:nvPr>
        </p:nvSpPr>
        <p:spPr>
          <a:xfrm>
            <a:off x="1132764" y="1825625"/>
            <a:ext cx="10221035" cy="4351338"/>
          </a:xfrm>
        </p:spPr>
        <p:txBody>
          <a:bodyPr vert="horz" lIns="91440" tIns="45720" rIns="91440" bIns="45720" rtlCol="0" anchor="t">
            <a:normAutofit/>
          </a:bodyPr>
          <a:lstStyle/>
          <a:p>
            <a:r>
              <a:rPr lang="fr-BE" sz="2000" dirty="0" err="1"/>
              <a:t>Nieuwe</a:t>
            </a:r>
            <a:r>
              <a:rPr lang="fr-BE" sz="2000" dirty="0"/>
              <a:t> </a:t>
            </a:r>
            <a:r>
              <a:rPr lang="fr-BE" sz="2000" b="1" dirty="0">
                <a:solidFill>
                  <a:srgbClr val="61A39A"/>
                </a:solidFill>
              </a:rPr>
              <a:t>look en logo</a:t>
            </a:r>
          </a:p>
          <a:p>
            <a:r>
              <a:rPr lang="fr-BE" sz="2000" dirty="0" err="1"/>
              <a:t>Nieuwe</a:t>
            </a:r>
            <a:r>
              <a:rPr lang="fr-BE" sz="2000" dirty="0"/>
              <a:t> </a:t>
            </a:r>
            <a:r>
              <a:rPr lang="fr-BE" sz="2000" b="1" dirty="0" err="1">
                <a:solidFill>
                  <a:srgbClr val="61A39A"/>
                </a:solidFill>
              </a:rPr>
              <a:t>navigatie</a:t>
            </a:r>
            <a:r>
              <a:rPr lang="fr-BE" sz="2000" b="1" dirty="0">
                <a:solidFill>
                  <a:srgbClr val="61A39A"/>
                </a:solidFill>
              </a:rPr>
              <a:t> </a:t>
            </a:r>
            <a:r>
              <a:rPr lang="fr-BE" sz="2000" dirty="0"/>
              <a:t>(</a:t>
            </a:r>
            <a:r>
              <a:rPr lang="fr-BE" sz="1600" dirty="0"/>
              <a:t>met </a:t>
            </a:r>
            <a:r>
              <a:rPr lang="fr-BE" sz="1600" dirty="0" err="1"/>
              <a:t>rechtstreekse</a:t>
            </a:r>
            <a:r>
              <a:rPr lang="fr-BE" sz="1600" dirty="0"/>
              <a:t> </a:t>
            </a:r>
            <a:r>
              <a:rPr lang="fr-BE" sz="1600" dirty="0" err="1"/>
              <a:t>linken</a:t>
            </a:r>
            <a:r>
              <a:rPr lang="fr-BE" sz="1600" dirty="0"/>
              <a:t> )</a:t>
            </a:r>
          </a:p>
          <a:p>
            <a:r>
              <a:rPr lang="fr-BE" sz="2000" dirty="0" err="1"/>
              <a:t>Weergave</a:t>
            </a:r>
            <a:r>
              <a:rPr lang="fr-BE" sz="2000" dirty="0"/>
              <a:t> </a:t>
            </a:r>
            <a:r>
              <a:rPr lang="fr-BE" sz="2000" dirty="0" err="1"/>
              <a:t>ook</a:t>
            </a:r>
            <a:r>
              <a:rPr lang="fr-BE" sz="2000" dirty="0"/>
              <a:t> op </a:t>
            </a:r>
            <a:r>
              <a:rPr lang="fr-BE" sz="2000" b="1" dirty="0" err="1">
                <a:solidFill>
                  <a:srgbClr val="61A39A"/>
                </a:solidFill>
              </a:rPr>
              <a:t>tablet</a:t>
            </a:r>
            <a:r>
              <a:rPr lang="fr-BE" sz="2000" b="1" dirty="0">
                <a:solidFill>
                  <a:srgbClr val="61A39A"/>
                </a:solidFill>
              </a:rPr>
              <a:t> en smartphone</a:t>
            </a:r>
            <a:r>
              <a:rPr lang="fr-BE" sz="2400" b="1" dirty="0">
                <a:solidFill>
                  <a:srgbClr val="61A39A"/>
                </a:solidFill>
              </a:rPr>
              <a:t> </a:t>
            </a:r>
          </a:p>
          <a:p>
            <a:r>
              <a:rPr lang="fr-BE" sz="2000" b="1" dirty="0" err="1">
                <a:solidFill>
                  <a:srgbClr val="61A39A"/>
                </a:solidFill>
              </a:rPr>
              <a:t>Nieuwe</a:t>
            </a:r>
            <a:r>
              <a:rPr lang="fr-BE" sz="2000" b="1" dirty="0">
                <a:solidFill>
                  <a:srgbClr val="61A39A"/>
                </a:solidFill>
              </a:rPr>
              <a:t> </a:t>
            </a:r>
            <a:r>
              <a:rPr lang="fr-BE" sz="2000" b="1" dirty="0" err="1">
                <a:solidFill>
                  <a:srgbClr val="61A39A"/>
                </a:solidFill>
              </a:rPr>
              <a:t>functionaliteiten</a:t>
            </a:r>
            <a:endParaRPr lang="fr-BE" sz="2000" dirty="0"/>
          </a:p>
          <a:p>
            <a:pPr lvl="1"/>
            <a:r>
              <a:rPr lang="fr-BE" sz="2000" b="1" dirty="0"/>
              <a:t>Burgers</a:t>
            </a:r>
            <a:endParaRPr lang="fr-BE" sz="2000" dirty="0"/>
          </a:p>
          <a:p>
            <a:pPr lvl="2"/>
            <a:r>
              <a:rPr lang="fr-BE" sz="1600" dirty="0" err="1"/>
              <a:t>afbetalingsplan</a:t>
            </a:r>
            <a:endParaRPr lang="fr-BE" sz="1600" dirty="0"/>
          </a:p>
          <a:p>
            <a:pPr lvl="2"/>
            <a:r>
              <a:rPr lang="fr-BE" sz="1600" dirty="0" err="1"/>
              <a:t>actieve</a:t>
            </a:r>
            <a:r>
              <a:rPr lang="fr-BE" sz="1600" dirty="0"/>
              <a:t> </a:t>
            </a:r>
            <a:r>
              <a:rPr lang="fr-BE" sz="1600" dirty="0" err="1"/>
              <a:t>schuldoverdrachten</a:t>
            </a:r>
            <a:r>
              <a:rPr lang="fr-BE" sz="1600" dirty="0"/>
              <a:t> </a:t>
            </a:r>
          </a:p>
          <a:p>
            <a:pPr lvl="2"/>
            <a:r>
              <a:rPr lang="fr-BE" sz="1600" dirty="0" err="1"/>
              <a:t>geschillen</a:t>
            </a:r>
            <a:r>
              <a:rPr lang="fr-BE" sz="1600" dirty="0"/>
              <a:t> (</a:t>
            </a:r>
            <a:r>
              <a:rPr lang="fr-BE" sz="1600" dirty="0" err="1"/>
              <a:t>een</a:t>
            </a:r>
            <a:r>
              <a:rPr lang="fr-BE" sz="1600" dirty="0"/>
              <a:t> </a:t>
            </a:r>
            <a:r>
              <a:rPr lang="fr-BE" sz="1600" dirty="0" err="1"/>
              <a:t>belastingaanslag</a:t>
            </a:r>
            <a:r>
              <a:rPr lang="fr-BE" sz="1600" dirty="0"/>
              <a:t> of  </a:t>
            </a:r>
            <a:r>
              <a:rPr lang="nl-BE" sz="1600" dirty="0"/>
              <a:t>een btw-bedrag betwisten</a:t>
            </a:r>
            <a:r>
              <a:rPr lang="fr-BE" sz="1600" dirty="0"/>
              <a:t>)</a:t>
            </a:r>
          </a:p>
          <a:p>
            <a:pPr lvl="1"/>
            <a:r>
              <a:rPr lang="fr-BE" sz="2000" b="1" dirty="0" err="1"/>
              <a:t>Professionals</a:t>
            </a:r>
            <a:endParaRPr lang="fr-BE" sz="2000" dirty="0"/>
          </a:p>
          <a:p>
            <a:pPr lvl="2"/>
            <a:r>
              <a:rPr lang="fr-BE" sz="1600" dirty="0">
                <a:solidFill>
                  <a:srgbClr val="000000"/>
                </a:solidFill>
              </a:rPr>
              <a:t>'</a:t>
            </a:r>
            <a:r>
              <a:rPr lang="fr-BE" sz="1600" dirty="0" err="1">
                <a:solidFill>
                  <a:srgbClr val="000000"/>
                </a:solidFill>
              </a:rPr>
              <a:t>bewijs</a:t>
            </a:r>
            <a:r>
              <a:rPr lang="fr-BE" sz="1600" dirty="0">
                <a:solidFill>
                  <a:srgbClr val="000000"/>
                </a:solidFill>
              </a:rPr>
              <a:t> van </a:t>
            </a:r>
            <a:r>
              <a:rPr lang="fr-BE" sz="1600" dirty="0" err="1">
                <a:solidFill>
                  <a:srgbClr val="000000"/>
                </a:solidFill>
              </a:rPr>
              <a:t>geen</a:t>
            </a:r>
            <a:r>
              <a:rPr lang="fr-BE" sz="1600" dirty="0">
                <a:solidFill>
                  <a:srgbClr val="000000"/>
                </a:solidFill>
              </a:rPr>
              <a:t> </a:t>
            </a:r>
            <a:r>
              <a:rPr lang="fr-BE" sz="1600" dirty="0" err="1">
                <a:solidFill>
                  <a:srgbClr val="000000"/>
                </a:solidFill>
              </a:rPr>
              <a:t>schuld</a:t>
            </a:r>
            <a:r>
              <a:rPr lang="fr-BE" sz="1600" dirty="0">
                <a:solidFill>
                  <a:srgbClr val="000000"/>
                </a:solidFill>
              </a:rPr>
              <a:t>' </a:t>
            </a:r>
            <a:r>
              <a:rPr lang="fr-BE" sz="1600" dirty="0"/>
              <a:t>(</a:t>
            </a:r>
            <a:r>
              <a:rPr lang="fr-BE" sz="1600" dirty="0" err="1"/>
              <a:t>specifiek</a:t>
            </a:r>
            <a:r>
              <a:rPr lang="fr-BE" sz="1600" dirty="0"/>
              <a:t> in het </a:t>
            </a:r>
            <a:r>
              <a:rPr lang="fr-BE" sz="1600" dirty="0" err="1"/>
              <a:t>kader</a:t>
            </a:r>
            <a:r>
              <a:rPr lang="fr-BE" sz="1600" dirty="0"/>
              <a:t> van </a:t>
            </a:r>
            <a:r>
              <a:rPr lang="fr-BE" sz="1600" dirty="0" err="1"/>
              <a:t>overheidsopdrachten</a:t>
            </a:r>
            <a:r>
              <a:rPr lang="fr-BE" sz="1600" dirty="0"/>
              <a:t> of </a:t>
            </a:r>
            <a:r>
              <a:rPr lang="fr-BE" sz="1600" dirty="0" err="1"/>
              <a:t>generiek</a:t>
            </a:r>
            <a:r>
              <a:rPr lang="fr-BE" sz="1600" dirty="0"/>
              <a:t>)</a:t>
            </a:r>
          </a:p>
          <a:p>
            <a:pPr lvl="2"/>
            <a:r>
              <a:rPr lang="fr-BE" sz="1600" dirty="0"/>
              <a:t>fiscale balans</a:t>
            </a:r>
          </a:p>
          <a:p>
            <a:pPr lvl="2"/>
            <a:r>
              <a:rPr lang="fr-BE" sz="1600" dirty="0" err="1"/>
              <a:t>geschillen</a:t>
            </a:r>
            <a:r>
              <a:rPr lang="fr-BE" sz="1600" dirty="0"/>
              <a:t>  (</a:t>
            </a:r>
            <a:r>
              <a:rPr lang="fr-BE" sz="1600" dirty="0" err="1"/>
              <a:t>een</a:t>
            </a:r>
            <a:r>
              <a:rPr lang="fr-BE" sz="1600" dirty="0"/>
              <a:t> </a:t>
            </a:r>
            <a:r>
              <a:rPr lang="fr-BE" sz="1600" dirty="0" err="1"/>
              <a:t>belastingaanslag</a:t>
            </a:r>
            <a:r>
              <a:rPr lang="fr-BE" sz="1600" dirty="0"/>
              <a:t> of  </a:t>
            </a:r>
            <a:r>
              <a:rPr lang="nl-BE" sz="1600" dirty="0"/>
              <a:t>een btw-bedrag betwisten in eigen naam</a:t>
            </a:r>
            <a:r>
              <a:rPr lang="fr-BE" sz="1600" dirty="0"/>
              <a:t>)</a:t>
            </a:r>
          </a:p>
          <a:p>
            <a:endParaRPr lang="fr-BE" dirty="0"/>
          </a:p>
        </p:txBody>
      </p:sp>
      <p:sp>
        <p:nvSpPr>
          <p:cNvPr id="4" name="Espace réservé du numéro de diapositive 3"/>
          <p:cNvSpPr>
            <a:spLocks noGrp="1"/>
          </p:cNvSpPr>
          <p:nvPr>
            <p:ph type="sldNum" sz="quarter" idx="12"/>
          </p:nvPr>
        </p:nvSpPr>
        <p:spPr/>
        <p:txBody>
          <a:bodyPr/>
          <a:lstStyle/>
          <a:p>
            <a:fld id="{89887F19-35EC-4676-B77A-74C89292FEB8}" type="slidenum">
              <a:rPr lang="fr-BE" smtClean="0"/>
              <a:t>9</a:t>
            </a:fld>
            <a:endParaRPr lang="fr-BE"/>
          </a:p>
        </p:txBody>
      </p:sp>
      <p:pic>
        <p:nvPicPr>
          <p:cNvPr id="5" name="Picture 2" descr="C:\Users\asoussin\Documents\AGPR\MEG\Design Myminfin\myminfin-design\myminfin-design\logo-exports\JPG\MyMinfin_H100px.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6524" y="415838"/>
            <a:ext cx="3194995" cy="1224136"/>
          </a:xfrm>
          <a:prstGeom prst="rect">
            <a:avLst/>
          </a:prstGeom>
          <a:noFill/>
          <a:extLst>
            <a:ext uri="{909E8E84-426E-40DD-AFC4-6F175D3DCCD1}">
              <a14:hiddenFill xmlns:a14="http://schemas.microsoft.com/office/drawing/2010/main">
                <a:solidFill>
                  <a:srgbClr val="FFFFFF"/>
                </a:solidFill>
              </a14:hiddenFill>
            </a:ext>
          </a:extLst>
        </p:spPr>
      </p:pic>
      <p:pic>
        <p:nvPicPr>
          <p:cNvPr id="6" name="Image 5"/>
          <p:cNvPicPr>
            <a:picLocks noChangeAspect="1"/>
          </p:cNvPicPr>
          <p:nvPr/>
        </p:nvPicPr>
        <p:blipFill>
          <a:blip r:embed="rId4">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7976014" y="1701161"/>
            <a:ext cx="4201200" cy="2567399"/>
          </a:xfrm>
          <a:prstGeom prst="rect">
            <a:avLst/>
          </a:prstGeom>
        </p:spPr>
      </p:pic>
    </p:spTree>
    <p:extLst>
      <p:ext uri="{BB962C8B-B14F-4D97-AF65-F5344CB8AC3E}">
        <p14:creationId xmlns:p14="http://schemas.microsoft.com/office/powerpoint/2010/main" val="1632135788"/>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SharedWithUsers xmlns="84488280-e6e2-46d2-8614-bbad9a51b102">
      <UserInfo>
        <DisplayName>DE DOBBELEER LUC A.H.</DisplayName>
        <AccountId>49</AccountId>
        <AccountType/>
      </UserInfo>
      <UserInfo>
        <DisplayName>MATTHEUS MIRANDA M.Y.</DisplayName>
        <AccountId>29</AccountId>
        <AccountType/>
      </UserInfo>
      <UserInfo>
        <DisplayName>BIEBUYCK STEPHANE S.R.E.</DisplayName>
        <AccountId>36</AccountId>
        <AccountType/>
      </UserInfo>
      <UserInfo>
        <DisplayName>HEYMAN CLAUDE G.R.</DisplayName>
        <AccountId>37</AccountId>
        <AccountType/>
      </UserInfo>
      <UserInfo>
        <DisplayName>BOUCHAHROUF FATIMA</DisplayName>
        <AccountId>17</AccountId>
        <AccountType/>
      </UserInfo>
      <UserInfo>
        <DisplayName>DECLERCQ GAEL J-M.</DisplayName>
        <AccountId>12</AccountId>
        <AccountType/>
      </UserInfo>
    </SharedWithUser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8418A6069C9F3E4E96F01808B963A5E5" ma:contentTypeVersion="4" ma:contentTypeDescription="Crée un document." ma:contentTypeScope="" ma:versionID="3754f519da3bc08aba2b9da5498e9dce">
  <xsd:schema xmlns:xsd="http://www.w3.org/2001/XMLSchema" xmlns:xs="http://www.w3.org/2001/XMLSchema" xmlns:p="http://schemas.microsoft.com/office/2006/metadata/properties" xmlns:ns2="84488280-e6e2-46d2-8614-bbad9a51b102" targetNamespace="http://schemas.microsoft.com/office/2006/metadata/properties" ma:root="true" ma:fieldsID="43428894d2c76a591f7f6dc297f1c229" ns2:_="">
    <xsd:import namespace="84488280-e6e2-46d2-8614-bbad9a51b102"/>
    <xsd:element name="properties">
      <xsd:complexType>
        <xsd:sequence>
          <xsd:element name="documentManagement">
            <xsd:complexType>
              <xsd:all>
                <xsd:element ref="ns2:SharedWithUsers" minOccurs="0"/>
                <xsd:element ref="ns2:SharedWithDetails" minOccurs="0"/>
                <xsd:element ref="ns2:LastSharedByUser" minOccurs="0"/>
                <xsd:element ref="ns2:LastSharedByTim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4488280-e6e2-46d2-8614-bbad9a51b102" elementFormDefault="qualified">
    <xsd:import namespace="http://schemas.microsoft.com/office/2006/documentManagement/types"/>
    <xsd:import namespace="http://schemas.microsoft.com/office/infopath/2007/PartnerControls"/>
    <xsd:element name="SharedWithUsers" ma:index="8" nillable="true" ma:displayName="Partagé avec"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Partagé avec détails" ma:description="" ma:internalName="SharedWithDetails" ma:readOnly="true">
      <xsd:simpleType>
        <xsd:restriction base="dms:Note">
          <xsd:maxLength value="255"/>
        </xsd:restriction>
      </xsd:simpleType>
    </xsd:element>
    <xsd:element name="LastSharedByUser" ma:index="10" nillable="true" ma:displayName="Dernier partage par heure par utilisateur" ma:internalName="LastSharedByUser" ma:readOnly="true">
      <xsd:simpleType>
        <xsd:restriction base="dms:Note">
          <xsd:maxLength value="255"/>
        </xsd:restriction>
      </xsd:simpleType>
    </xsd:element>
    <xsd:element name="LastSharedByTime" ma:index="11" nillable="true" ma:displayName="Dernier partage par heure" ma:description="" ma:internalName="LastSharedByTime" ma:readOnly="true">
      <xsd:simpleType>
        <xsd:restriction base="dms:DateTim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ype de contenu"/>
        <xsd:element ref="dc:title" minOccurs="0" maxOccurs="1" ma:index="4" ma:displayName="Titr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0EBE6FEA-8531-4593-AB25-4F42E56C1B60}">
  <ds:schemaRefs>
    <ds:schemaRef ds:uri="http://www.w3.org/XML/1998/namespace"/>
    <ds:schemaRef ds:uri="http://schemas.microsoft.com/office/2006/metadata/properties"/>
    <ds:schemaRef ds:uri="http://schemas.microsoft.com/office/2006/documentManagement/types"/>
    <ds:schemaRef ds:uri="84488280-e6e2-46d2-8614-bbad9a51b102"/>
    <ds:schemaRef ds:uri="http://purl.org/dc/terms/"/>
    <ds:schemaRef ds:uri="http://purl.org/dc/elements/1.1/"/>
    <ds:schemaRef ds:uri="http://schemas.microsoft.com/office/infopath/2007/PartnerControls"/>
    <ds:schemaRef ds:uri="http://purl.org/dc/dcmitype/"/>
    <ds:schemaRef ds:uri="http://schemas.openxmlformats.org/package/2006/metadata/core-properties"/>
  </ds:schemaRefs>
</ds:datastoreItem>
</file>

<file path=customXml/itemProps2.xml><?xml version="1.0" encoding="utf-8"?>
<ds:datastoreItem xmlns:ds="http://schemas.openxmlformats.org/officeDocument/2006/customXml" ds:itemID="{C1D525F2-4BFB-4D87-BA5D-803B9BFF0F3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84488280-e6e2-46d2-8614-bbad9a51b102"/>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FD68B518-9DA7-4E2D-98BD-0475483EE3AB}">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30</TotalTime>
  <Words>798</Words>
  <Application>Microsoft Office PowerPoint</Application>
  <PresentationFormat>Grand écran</PresentationFormat>
  <Paragraphs>219</Paragraphs>
  <Slides>17</Slides>
  <Notes>17</Notes>
  <HiddenSlides>0</HiddenSlides>
  <MMClips>0</MMClips>
  <ScaleCrop>false</ScaleCrop>
  <HeadingPairs>
    <vt:vector size="6" baseType="variant">
      <vt:variant>
        <vt:lpstr>Polices utilisées</vt:lpstr>
      </vt:variant>
      <vt:variant>
        <vt:i4>6</vt:i4>
      </vt:variant>
      <vt:variant>
        <vt:lpstr>Thème</vt:lpstr>
      </vt:variant>
      <vt:variant>
        <vt:i4>1</vt:i4>
      </vt:variant>
      <vt:variant>
        <vt:lpstr>Titres des diapositives</vt:lpstr>
      </vt:variant>
      <vt:variant>
        <vt:i4>17</vt:i4>
      </vt:variant>
    </vt:vector>
  </HeadingPairs>
  <TitlesOfParts>
    <vt:vector size="24" baseType="lpstr">
      <vt:lpstr>Arial</vt:lpstr>
      <vt:lpstr>Calibri</vt:lpstr>
      <vt:lpstr>Ebrima</vt:lpstr>
      <vt:lpstr>Mangal</vt:lpstr>
      <vt:lpstr>Shruti</vt:lpstr>
      <vt:lpstr>Wingdings</vt:lpstr>
      <vt:lpstr>Thème Office</vt:lpstr>
      <vt:lpstr>www.myminfin.be</vt:lpstr>
      <vt:lpstr>Agenda</vt:lpstr>
      <vt:lpstr>Strategie digitale dienstverlening</vt:lpstr>
      <vt:lpstr>MyMinfin: enkele cijfers</vt:lpstr>
      <vt:lpstr>MyMinfin: voordelen</vt:lpstr>
      <vt:lpstr>MyMinfin:    new look</vt:lpstr>
      <vt:lpstr>MyMinfin: bestaande functionaliteiten </vt:lpstr>
      <vt:lpstr>MyMinfin: bestaande functionaliteiten </vt:lpstr>
      <vt:lpstr>MyMinfin:     nieuwe functionaliteiten </vt:lpstr>
      <vt:lpstr>                      demo</vt:lpstr>
      <vt:lpstr>                      nieuwe functionaliteiten</vt:lpstr>
      <vt:lpstr>                      nieuwe functionaliteiten</vt:lpstr>
      <vt:lpstr>                      nieuwe functionaliteiten</vt:lpstr>
      <vt:lpstr>                      nieuwe functionaliteiten</vt:lpstr>
      <vt:lpstr>                      toekomstige nieuwigheden (2017) </vt:lpstr>
      <vt:lpstr>Présentation PowerPoint</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www.myminfin.be</dc:title>
  <dc:creator>TANNER MATHILDE A.</dc:creator>
  <cp:lastModifiedBy>TANNER MATHILDE A.</cp:lastModifiedBy>
  <cp:revision>5</cp:revision>
  <cp:lastPrinted>2016-11-29T07:34:10Z</cp:lastPrinted>
  <dcterms:modified xsi:type="dcterms:W3CDTF">2016-11-29T07:55:45Z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0x0101008418A6069C9F3E4E96F01808B963A5E5</vt:lpwstr>
  </property>
</Properties>
</file>