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62" r:id="rId6"/>
    <p:sldId id="257" r:id="rId7"/>
    <p:sldId id="260" r:id="rId8"/>
    <p:sldId id="279" r:id="rId9"/>
    <p:sldId id="261" r:id="rId10"/>
    <p:sldId id="263" r:id="rId11"/>
    <p:sldId id="264" r:id="rId12"/>
    <p:sldId id="265" r:id="rId13"/>
    <p:sldId id="266" r:id="rId14"/>
    <p:sldId id="268" r:id="rId15"/>
    <p:sldId id="269" r:id="rId16"/>
    <p:sldId id="277" r:id="rId17"/>
    <p:sldId id="271" r:id="rId18"/>
    <p:sldId id="270" r:id="rId19"/>
    <p:sldId id="275" r:id="rId20"/>
    <p:sldId id="276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LUWAERTS VANESSA M.P." initials="CVA" lastIdx="10" clrIdx="0"/>
  <p:cmAuthor id="1" name="CALUWAERTS VANESSA M.P." initials="CM" lastIdx="5" clrIdx="1">
    <p:extLst>
      <p:ext uri="{19B8F6BF-5375-455C-9EA6-DF929625EA0E}">
        <p15:presenceInfo xmlns:p15="http://schemas.microsoft.com/office/powerpoint/2012/main" userId="S0030000976467E5@LIVE.COM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39A"/>
    <a:srgbClr val="D6DBE1"/>
    <a:srgbClr val="E7EAEE"/>
    <a:srgbClr val="7F8A9F"/>
    <a:srgbClr val="96B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2403B-A8E7-4FBE-BCDA-2CEF81BB7AAE}" type="datetimeFigureOut">
              <a:rPr lang="fr-BE" smtClean="0"/>
              <a:t>29/11/2016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F85B4-1877-4D67-A040-1468FF3CF5B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F85B4-1877-4D67-A040-1468FF3CF5BC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26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F85B4-1877-4D67-A040-1468FF3CF5BC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401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F85B4-1877-4D67-A040-1468FF3CF5BC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7174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F85B4-1877-4D67-A040-1468FF3CF5BC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720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  <p:sp>
        <p:nvSpPr>
          <p:cNvPr id="7" name="Rectangle 6"/>
          <p:cNvSpPr/>
          <p:nvPr userDrawn="1"/>
        </p:nvSpPr>
        <p:spPr>
          <a:xfrm>
            <a:off x="-9414" y="0"/>
            <a:ext cx="12201414" cy="1436914"/>
          </a:xfrm>
          <a:prstGeom prst="rect">
            <a:avLst/>
          </a:prstGeom>
          <a:solidFill>
            <a:srgbClr val="7F8A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910" y="378745"/>
            <a:ext cx="1646504" cy="63162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23" y="366674"/>
            <a:ext cx="1919149" cy="62197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148563"/>
            <a:ext cx="12192000" cy="707229"/>
          </a:xfrm>
          <a:prstGeom prst="rect">
            <a:avLst/>
          </a:prstGeom>
          <a:solidFill>
            <a:srgbClr val="7F8A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Oval 17"/>
          <p:cNvSpPr>
            <a:spLocks noChangeArrowheads="1"/>
          </p:cNvSpPr>
          <p:nvPr userDrawn="1"/>
        </p:nvSpPr>
        <p:spPr bwMode="auto">
          <a:xfrm>
            <a:off x="11154016" y="5805264"/>
            <a:ext cx="817080" cy="77479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20" y="5974079"/>
            <a:ext cx="512388" cy="450215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457431" y="6043963"/>
            <a:ext cx="5123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25A9C4-7FEC-426E-8046-336CF51DB67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180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150454"/>
            <a:ext cx="12192000" cy="707229"/>
          </a:xfrm>
          <a:prstGeom prst="rect">
            <a:avLst/>
          </a:prstGeom>
          <a:solidFill>
            <a:srgbClr val="7F8A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495E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15" name="Oval 17"/>
          <p:cNvSpPr>
            <a:spLocks noChangeArrowheads="1"/>
          </p:cNvSpPr>
          <p:nvPr userDrawn="1"/>
        </p:nvSpPr>
        <p:spPr bwMode="auto">
          <a:xfrm>
            <a:off x="11154016" y="5805264"/>
            <a:ext cx="817080" cy="77479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20" y="5974079"/>
            <a:ext cx="512388" cy="450215"/>
          </a:xfrm>
          <a:prstGeom prst="rect">
            <a:avLst/>
          </a:prstGeom>
        </p:spPr>
      </p:pic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460777" y="6059169"/>
            <a:ext cx="474808" cy="365125"/>
          </a:xfrm>
          <a:prstGeom prst="rect">
            <a:avLst/>
          </a:prstGeom>
        </p:spPr>
        <p:txBody>
          <a:bodyPr/>
          <a:lstStyle/>
          <a:p>
            <a:fld id="{89887F19-35EC-4676-B77A-74C89292FEB8}" type="slidenum">
              <a:rPr lang="fr-BE" smtClean="0"/>
              <a:t>‹N°›</a:t>
            </a:fld>
            <a:endParaRPr lang="fr-BE"/>
          </a:p>
        </p:txBody>
      </p:sp>
      <p:cxnSp>
        <p:nvCxnSpPr>
          <p:cNvPr id="20" name="Connecteur droit 19"/>
          <p:cNvCxnSpPr/>
          <p:nvPr userDrawn="1"/>
        </p:nvCxnSpPr>
        <p:spPr>
          <a:xfrm>
            <a:off x="-1" y="1690688"/>
            <a:ext cx="12192001" cy="0"/>
          </a:xfrm>
          <a:prstGeom prst="line">
            <a:avLst/>
          </a:prstGeom>
          <a:ln>
            <a:solidFill>
              <a:srgbClr val="96B6E2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54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0454"/>
            <a:ext cx="12192000" cy="707229"/>
          </a:xfrm>
          <a:prstGeom prst="rect">
            <a:avLst/>
          </a:prstGeom>
          <a:solidFill>
            <a:srgbClr val="7F8A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2" name="Oval 17"/>
          <p:cNvSpPr>
            <a:spLocks noChangeArrowheads="1"/>
          </p:cNvSpPr>
          <p:nvPr userDrawn="1"/>
        </p:nvSpPr>
        <p:spPr bwMode="auto">
          <a:xfrm>
            <a:off x="11154016" y="5805264"/>
            <a:ext cx="817080" cy="77479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20" y="5974079"/>
            <a:ext cx="512388" cy="450215"/>
          </a:xfrm>
          <a:prstGeom prst="rect">
            <a:avLst/>
          </a:prstGeom>
        </p:spPr>
      </p:pic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439716" y="6072284"/>
            <a:ext cx="654876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9887F19-35EC-4676-B77A-74C89292FEB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3925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4495E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Fisc%202016%20MyMinFin%20ScreenCast.m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862470"/>
            <a:ext cx="9144000" cy="2038972"/>
          </a:xfrm>
        </p:spPr>
        <p:txBody>
          <a:bodyPr>
            <a:normAutofit fontScale="90000"/>
          </a:bodyPr>
          <a:lstStyle/>
          <a:p>
            <a:br>
              <a:rPr lang="fr-BE" sz="8000">
                <a:solidFill>
                  <a:schemeClr val="tx1"/>
                </a:solidFill>
                <a:latin typeface="Shruti" panose="020B0502040204020203" pitchFamily="34" charset="0"/>
                <a:cs typeface="Shruti" panose="020B0502040204020203" pitchFamily="34" charset="0"/>
              </a:rPr>
            </a:br>
            <a:r>
              <a:rPr lang="FR-BE" sz="8000">
                <a:latin typeface="Shruti" panose="020B0502040204020203" pitchFamily="34" charset="0"/>
                <a:cs typeface="Shruti" panose="020B0502040204020203" pitchFamily="34" charset="0"/>
              </a:rPr>
              <a:t>www.myminfin.be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524530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BE">
                <a:solidFill>
                  <a:srgbClr val="61A39A"/>
                </a:solidFill>
                <a:latin typeface="Shruti" panose="020B0502040204020203" pitchFamily="34" charset="0"/>
                <a:cs typeface="Shruti" panose="020B0502040204020203" pitchFamily="34" charset="0"/>
              </a:rPr>
              <a:t>Conférence de presse</a:t>
            </a:r>
          </a:p>
          <a:p>
            <a:r>
              <a:rPr lang="FR-BE">
                <a:solidFill>
                  <a:srgbClr val="61A39A"/>
                </a:solidFill>
                <a:latin typeface="Shruti" panose="020B0502040204020203" pitchFamily="34" charset="0"/>
                <a:cs typeface="Shruti" panose="020B0502040204020203" pitchFamily="34" charset="0"/>
              </a:rPr>
              <a:t>29.11.2016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A9C4-7FEC-426E-8046-336CF51DB67C}" type="slidenum">
              <a:rPr lang="fr-BE" smtClean="0"/>
              <a:pPr/>
              <a:t>1</a:t>
            </a:fld>
            <a:endParaRPr lang="fr-BE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3" t="11855" r="7950" b="11766"/>
          <a:stretch/>
        </p:blipFill>
        <p:spPr>
          <a:xfrm>
            <a:off x="3611724" y="1474488"/>
            <a:ext cx="4968552" cy="2088232"/>
          </a:xfrm>
          <a:prstGeom prst="rect">
            <a:avLst/>
          </a:prstGeom>
        </p:spPr>
      </p:pic>
      <p:pic>
        <p:nvPicPr>
          <p:cNvPr id="9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502" y="1906536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2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démo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63687"/>
            <a:ext cx="10515600" cy="1272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BE" b="1"/>
          </a:p>
          <a:p>
            <a:pPr marL="0" indent="0">
              <a:buNone/>
            </a:pPr>
            <a:endParaRPr lang="fr-BE" b="1"/>
          </a:p>
          <a:p>
            <a:pPr marL="0" indent="0" algn="ctr">
              <a:buNone/>
            </a:pPr>
            <a:r>
              <a:rPr lang="fr-BE" b="1" i="1"/>
              <a:t>Lancez le </a:t>
            </a:r>
            <a:r>
              <a:rPr lang="fr-BE" b="1" i="1">
                <a:hlinkClick r:id="rId2" action="ppaction://hlinkfile"/>
              </a:rPr>
              <a:t>film</a:t>
            </a:r>
            <a:endParaRPr lang="fr-BE" i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10</a:t>
            </a:fld>
            <a:endParaRPr lang="fr-BE"/>
          </a:p>
        </p:txBody>
      </p:sp>
      <p:pic>
        <p:nvPicPr>
          <p:cNvPr id="6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284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nouvelles fonctionnalités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b="1">
                <a:solidFill>
                  <a:srgbClr val="61A39A"/>
                </a:solidFill>
              </a:rPr>
              <a:t>Citoyens</a:t>
            </a:r>
            <a:r>
              <a:rPr lang="fr-BE" sz="2400"/>
              <a:t> &gt; </a:t>
            </a:r>
            <a:r>
              <a:rPr lang="fr-BE" sz="2400" b="1">
                <a:solidFill>
                  <a:srgbClr val="96B6E2"/>
                </a:solidFill>
              </a:rPr>
              <a:t>Plan de paiement</a:t>
            </a:r>
            <a:endParaRPr lang="fr-BE" sz="2400" b="1"/>
          </a:p>
          <a:p>
            <a:pPr marL="0" indent="0">
              <a:buNone/>
            </a:pPr>
            <a:endParaRPr lang="fr-BE" sz="2000"/>
          </a:p>
          <a:p>
            <a:pPr lvl="1"/>
            <a:r>
              <a:rPr lang="fr-BE" sz="2000"/>
              <a:t>Nombre de plans octroyés (01.01.2016-31.10.2016) :  </a:t>
            </a:r>
            <a:r>
              <a:rPr lang="fr-BE" sz="2000" b="1"/>
              <a:t>310.578</a:t>
            </a:r>
          </a:p>
          <a:p>
            <a:pPr lvl="1"/>
            <a:endParaRPr lang="fr-BE" sz="2000" b="1"/>
          </a:p>
          <a:p>
            <a:pPr lvl="1"/>
            <a:r>
              <a:rPr lang="fr-BE" sz="2000"/>
              <a:t>Nouveautés</a:t>
            </a:r>
          </a:p>
          <a:p>
            <a:pPr lvl="2"/>
            <a:r>
              <a:rPr lang="fr-BE"/>
              <a:t>demande en ligne </a:t>
            </a:r>
          </a:p>
          <a:p>
            <a:pPr lvl="2"/>
            <a:r>
              <a:rPr lang="fr-BE"/>
              <a:t>dans certains cas, octroi automatique</a:t>
            </a:r>
          </a:p>
          <a:p>
            <a:pPr lvl="2"/>
            <a:r>
              <a:rPr lang="fr-BE"/>
              <a:t>traitement plus rapide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11</a:t>
            </a:fld>
            <a:endParaRPr lang="fr-BE"/>
          </a:p>
        </p:txBody>
      </p:sp>
      <p:pic>
        <p:nvPicPr>
          <p:cNvPr id="5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3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nouvelles fonctionnalités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sz="2400" b="1">
                <a:solidFill>
                  <a:srgbClr val="61A39A"/>
                </a:solidFill>
              </a:rPr>
              <a:t>Citoyens</a:t>
            </a:r>
            <a:r>
              <a:rPr lang="fr-BE" sz="2400"/>
              <a:t> &gt; </a:t>
            </a:r>
            <a:r>
              <a:rPr lang="fr-BE" sz="2400" b="1">
                <a:solidFill>
                  <a:srgbClr val="96B6E2"/>
                </a:solidFill>
              </a:rPr>
              <a:t>Cessions de créances actives</a:t>
            </a:r>
            <a:endParaRPr lang="fr-BE" sz="2400" b="1"/>
          </a:p>
          <a:p>
            <a:pPr marL="0" indent="0">
              <a:buNone/>
            </a:pPr>
            <a:r>
              <a:rPr lang="fr-BE" sz="2000" b="1"/>
              <a:t> </a:t>
            </a:r>
          </a:p>
          <a:p>
            <a:pPr lvl="1"/>
            <a:r>
              <a:rPr lang="fr-BE" sz="2000"/>
              <a:t>Consultation de vos dettes communiquées par des établissements de crédit </a:t>
            </a:r>
          </a:p>
          <a:p>
            <a:pPr lvl="2"/>
            <a:r>
              <a:rPr lang="fr-BE"/>
              <a:t>l’établissements de crédit </a:t>
            </a:r>
          </a:p>
          <a:p>
            <a:pPr lvl="2"/>
            <a:r>
              <a:rPr lang="fr-BE"/>
              <a:t>le montant de la cession</a:t>
            </a:r>
          </a:p>
          <a:p>
            <a:pPr lvl="2"/>
            <a:r>
              <a:rPr lang="fr-BE"/>
              <a:t>la date de début</a:t>
            </a:r>
          </a:p>
          <a:p>
            <a:pPr marL="457200" lvl="1" indent="0">
              <a:buNone/>
            </a:pPr>
            <a:endParaRPr lang="fr-BE" sz="2000" b="1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fr-BE" sz="2000" b="1">
                <a:sym typeface="Wingdings" panose="05000000000000000000" pitchFamily="2" charset="2"/>
              </a:rPr>
              <a:t> L</a:t>
            </a:r>
            <a:r>
              <a:rPr lang="fr-BE" sz="2000" b="1"/>
              <a:t>e citoyen est informé de la cause des retenues sur ses éventuels remboursements d’impôt des personnes physiques.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12</a:t>
            </a:fld>
            <a:endParaRPr lang="fr-BE"/>
          </a:p>
        </p:txBody>
      </p:sp>
      <p:pic>
        <p:nvPicPr>
          <p:cNvPr id="5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96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nouvelles fonctionnalités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BE" sz="2400" b="1">
                <a:solidFill>
                  <a:srgbClr val="61A39A"/>
                </a:solidFill>
              </a:rPr>
              <a:t>Citoyens/Professionnels </a:t>
            </a:r>
            <a:r>
              <a:rPr lang="FR-BE" sz="2400"/>
              <a:t>&gt; </a:t>
            </a:r>
            <a:r>
              <a:rPr lang="FR-BE" sz="2400" b="1">
                <a:solidFill>
                  <a:srgbClr val="96B6E2"/>
                </a:solidFill>
              </a:rPr>
              <a:t>Contentieux</a:t>
            </a:r>
          </a:p>
          <a:p>
            <a:pPr lvl="1"/>
            <a:endParaRPr lang="FR-BE" sz="2000"/>
          </a:p>
          <a:p>
            <a:pPr lvl="1"/>
            <a:r>
              <a:rPr lang="nl-BE" sz="2000" err="1"/>
              <a:t>Réclamations</a:t>
            </a:r>
            <a:r>
              <a:rPr lang="nl-BE" sz="2000"/>
              <a:t> </a:t>
            </a:r>
            <a:r>
              <a:rPr lang="nl-BE" sz="2000" err="1"/>
              <a:t>introduites</a:t>
            </a:r>
            <a:r>
              <a:rPr lang="nl-BE" sz="2000"/>
              <a:t> en 2016 (</a:t>
            </a:r>
            <a:r>
              <a:rPr lang="nl-BE" sz="2000" err="1"/>
              <a:t>jusqu’au</a:t>
            </a:r>
            <a:r>
              <a:rPr lang="nl-BE" sz="2000"/>
              <a:t> 31.10.2016) – IPP/ ISOC/TVA/PRI : </a:t>
            </a:r>
            <a:r>
              <a:rPr lang="fr-BE" sz="2000" b="1">
                <a:solidFill>
                  <a:srgbClr val="34495E"/>
                </a:solidFill>
              </a:rPr>
              <a:t>34.516</a:t>
            </a:r>
          </a:p>
          <a:p>
            <a:pPr lvl="1"/>
            <a:endParaRPr lang="FR-BE" sz="2000"/>
          </a:p>
          <a:p>
            <a:pPr lvl="1"/>
            <a:r>
              <a:rPr lang="FR-BE" sz="2000"/>
              <a:t>Introduction en ligne d’une réclamation ou d’une requête administrative</a:t>
            </a:r>
          </a:p>
          <a:p>
            <a:pPr lvl="1"/>
            <a:endParaRPr lang="FR-BE" sz="2000"/>
          </a:p>
          <a:p>
            <a:pPr lvl="1"/>
            <a:r>
              <a:rPr lang="FR-BE" sz="2000"/>
              <a:t>Deux possibilités :</a:t>
            </a:r>
          </a:p>
          <a:p>
            <a:pPr lvl="2"/>
            <a:r>
              <a:rPr lang="FR-BE" sz="1800"/>
              <a:t>contestation d’un impôt sur le revenu à partir de l'exercice 2016 via un formulaire pré-rempli</a:t>
            </a:r>
          </a:p>
          <a:p>
            <a:pPr lvl="2"/>
            <a:r>
              <a:rPr lang="FR-BE" sz="1800"/>
              <a:t>contestation d’une imposition pour les exercices antérieurs à 2016 ou d’un montant TVA via un formulaire à compléter</a:t>
            </a:r>
          </a:p>
          <a:p>
            <a:pPr lvl="2"/>
            <a:endParaRPr lang="FR-BE" sz="2000"/>
          </a:p>
          <a:p>
            <a:pPr lvl="1"/>
            <a:r>
              <a:rPr lang="FR-BE" sz="2000"/>
              <a:t>Consultation de toutes les contestations introduites par </a:t>
            </a:r>
            <a:r>
              <a:rPr lang="FR-BE" sz="2000" err="1"/>
              <a:t>MyMinfin</a:t>
            </a:r>
            <a:r>
              <a:rPr lang="FR-BE" sz="2000"/>
              <a:t> ou par courrier</a:t>
            </a:r>
          </a:p>
          <a:p>
            <a:pPr lvl="1"/>
            <a:endParaRPr lang="FR-BE" sz="2000"/>
          </a:p>
          <a:p>
            <a:pPr lvl="1"/>
            <a:endParaRPr lang="FR-BE" sz="2000"/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13</a:t>
            </a:fld>
            <a:endParaRPr lang="fr-BE"/>
          </a:p>
        </p:txBody>
      </p:sp>
      <p:pic>
        <p:nvPicPr>
          <p:cNvPr id="5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034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nouvelles fonctionnalités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b="1">
                <a:solidFill>
                  <a:srgbClr val="61A39A"/>
                </a:solidFill>
              </a:rPr>
              <a:t>Professionnels</a:t>
            </a:r>
            <a:r>
              <a:rPr lang="fr-BE" sz="2400"/>
              <a:t> </a:t>
            </a:r>
          </a:p>
          <a:p>
            <a:pPr marL="0" indent="0">
              <a:buNone/>
            </a:pPr>
            <a:endParaRPr lang="fr-BE" sz="2400"/>
          </a:p>
          <a:p>
            <a:r>
              <a:rPr lang="fr-BE" sz="2400" b="1">
                <a:solidFill>
                  <a:srgbClr val="96B6E2"/>
                </a:solidFill>
              </a:rPr>
              <a:t>Attestation d’état de dettes : 2 types</a:t>
            </a:r>
            <a:endParaRPr lang="fr-BE" sz="2400"/>
          </a:p>
          <a:p>
            <a:pPr lvl="1"/>
            <a:r>
              <a:rPr lang="fr-BE"/>
              <a:t>Attestation délivrée dans le cadre des marchés publics</a:t>
            </a:r>
          </a:p>
          <a:p>
            <a:pPr lvl="1"/>
            <a:r>
              <a:rPr lang="fr-BE"/>
              <a:t>Attestation générique</a:t>
            </a:r>
          </a:p>
          <a:p>
            <a:pPr lvl="1"/>
            <a:endParaRPr lang="fr-BE"/>
          </a:p>
          <a:p>
            <a:r>
              <a:rPr lang="fr-BE" sz="2400" b="1">
                <a:solidFill>
                  <a:srgbClr val="96B6E2"/>
                </a:solidFill>
              </a:rPr>
              <a:t>Bilan fiscal</a:t>
            </a:r>
          </a:p>
          <a:p>
            <a:pPr lvl="1"/>
            <a:r>
              <a:rPr lang="fr-BE"/>
              <a:t>Consultation des articles de dettes/remboursements d’une entreprise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14</a:t>
            </a:fld>
            <a:endParaRPr lang="fr-BE"/>
          </a:p>
        </p:txBody>
      </p:sp>
      <p:pic>
        <p:nvPicPr>
          <p:cNvPr id="7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491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nouveautés à venir (2017)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400" b="1">
                <a:solidFill>
                  <a:srgbClr val="61A39A"/>
                </a:solidFill>
              </a:rPr>
              <a:t>Paiement en ligne </a:t>
            </a:r>
          </a:p>
          <a:p>
            <a:pPr lvl="1"/>
            <a:r>
              <a:rPr lang="fr-BE" sz="2000"/>
              <a:t>d’une dette ou d’un service payant</a:t>
            </a:r>
          </a:p>
          <a:p>
            <a:endParaRPr lang="fr-BE" sz="2000"/>
          </a:p>
          <a:p>
            <a:r>
              <a:rPr lang="fr-BE" sz="2400" b="1" err="1">
                <a:solidFill>
                  <a:srgbClr val="61A39A"/>
                </a:solidFill>
              </a:rPr>
              <a:t>eFinBox</a:t>
            </a:r>
            <a:r>
              <a:rPr lang="fr-BE" sz="2400"/>
              <a:t> </a:t>
            </a:r>
          </a:p>
          <a:p>
            <a:pPr lvl="1"/>
            <a:r>
              <a:rPr lang="fr-FR" sz="2000"/>
              <a:t>boîte mail personnelle pour recevoir des notifications et interagir directement avec le bureau compétent </a:t>
            </a:r>
          </a:p>
          <a:p>
            <a:pPr lvl="1"/>
            <a:endParaRPr lang="fr-FR" sz="2000"/>
          </a:p>
          <a:p>
            <a:r>
              <a:rPr lang="fr-FR" sz="2400" b="1">
                <a:solidFill>
                  <a:srgbClr val="61A39A"/>
                </a:solidFill>
              </a:rPr>
              <a:t>Identification</a:t>
            </a:r>
            <a:r>
              <a:rPr lang="fr-FR" sz="2000"/>
              <a:t> claire des nouveaux documents</a:t>
            </a:r>
          </a:p>
          <a:p>
            <a:endParaRPr lang="fr-FR" sz="2000"/>
          </a:p>
          <a:p>
            <a:r>
              <a:rPr lang="fr-FR" sz="2400" b="1">
                <a:solidFill>
                  <a:srgbClr val="61A39A"/>
                </a:solidFill>
              </a:rPr>
              <a:t>Aide contextuelle</a:t>
            </a:r>
          </a:p>
          <a:p>
            <a:pPr lvl="1"/>
            <a:r>
              <a:rPr lang="fr-FR" sz="2000"/>
              <a:t>ajout d’icônes informatifs</a:t>
            </a:r>
            <a:endParaRPr lang="fr-BE" sz="20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15</a:t>
            </a:fld>
            <a:endParaRPr lang="fr-BE"/>
          </a:p>
        </p:txBody>
      </p:sp>
      <p:pic>
        <p:nvPicPr>
          <p:cNvPr id="5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594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49375"/>
            <a:ext cx="10515600" cy="14211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>
                <a:solidFill>
                  <a:srgbClr val="61A39A"/>
                </a:solidFill>
              </a:rPr>
              <a:t>QUESTIONS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16</a:t>
            </a:fld>
            <a:endParaRPr lang="fr-BE"/>
          </a:p>
        </p:txBody>
      </p:sp>
      <p:pic>
        <p:nvPicPr>
          <p:cNvPr id="5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503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42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17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35530"/>
              </p:ext>
            </p:extLst>
          </p:nvPr>
        </p:nvGraphicFramePr>
        <p:xfrm>
          <a:off x="598852" y="785494"/>
          <a:ext cx="10491536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8694">
                  <a:extLst>
                    <a:ext uri="{9D8B030D-6E8A-4147-A177-3AD203B41FA5}">
                      <a16:colId xmlns:a16="http://schemas.microsoft.com/office/drawing/2014/main" val="2737449699"/>
                    </a:ext>
                  </a:extLst>
                </a:gridCol>
                <a:gridCol w="4892842">
                  <a:extLst>
                    <a:ext uri="{9D8B030D-6E8A-4147-A177-3AD203B41FA5}">
                      <a16:colId xmlns:a16="http://schemas.microsoft.com/office/drawing/2014/main" val="1210326596"/>
                    </a:ext>
                  </a:extLst>
                </a:gridCol>
              </a:tblGrid>
              <a:tr h="352374">
                <a:tc>
                  <a:txBody>
                    <a:bodyPr/>
                    <a:lstStyle/>
                    <a:p>
                      <a:pPr algn="ctr"/>
                      <a:r>
                        <a:rPr lang="fr-BE" sz="18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Situation 1 </a:t>
                      </a:r>
                    </a:p>
                  </a:txBody>
                  <a:tcPr>
                    <a:solidFill>
                      <a:srgbClr val="7F8A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800" b="1" kern="1200" dirty="0">
                          <a:solidFill>
                            <a:schemeClr val="lt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Situation 2 </a:t>
                      </a:r>
                    </a:p>
                  </a:txBody>
                  <a:tcPr>
                    <a:solidFill>
                      <a:srgbClr val="7F8A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102169"/>
                  </a:ext>
                </a:extLst>
              </a:tr>
              <a:tr h="557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Difficultés temporaires de paiement</a:t>
                      </a:r>
                    </a:p>
                  </a:txBody>
                  <a:tcPr>
                    <a:solidFill>
                      <a:srgbClr val="E7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Difficultés temporaires de paiement</a:t>
                      </a:r>
                    </a:p>
                    <a:p>
                      <a:endParaRPr lang="fr-BE" sz="1600" dirty="0"/>
                    </a:p>
                  </a:txBody>
                  <a:tcPr>
                    <a:solidFill>
                      <a:srgbClr val="E7EA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3385"/>
                  </a:ext>
                </a:extLst>
              </a:tr>
              <a:tr h="10277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Demande introduite à temps :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BE" sz="1600" b="0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dettes enrôlées = avant la date d’échéance de l’AER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BE" sz="1600" b="0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autres dettes =</a:t>
                      </a:r>
                      <a:r>
                        <a:rPr lang="fr-BE" sz="1600" b="0" kern="1200" baseline="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fr-BE" sz="1600" b="0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dans un délai de 15 jours à partir de la date du premier avis de paiement</a:t>
                      </a:r>
                    </a:p>
                  </a:txBody>
                  <a:tcPr>
                    <a:solidFill>
                      <a:srgbClr val="D6DBE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BE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</a:t>
                      </a:r>
                      <a:r>
                        <a:rPr lang="fr-BE" sz="1600" b="1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fr-BE" sz="16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répond pas à toutes les conditions de la situation 1 </a:t>
                      </a:r>
                    </a:p>
                    <a:p>
                      <a:pPr algn="ctr"/>
                      <a:r>
                        <a:rPr lang="fr-BE" sz="16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(p. ex. : demande effectuée</a:t>
                      </a:r>
                      <a:r>
                        <a:rPr lang="fr-BE" sz="160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hors délais,</a:t>
                      </a:r>
                      <a:r>
                        <a:rPr lang="fr-BE" sz="16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ne peut pas payer en 4 mois maximum, autres dettes, etc.)</a:t>
                      </a:r>
                    </a:p>
                    <a:p>
                      <a:pPr algn="ctr"/>
                      <a:endParaRPr lang="fr-BE" sz="1600" dirty="0"/>
                    </a:p>
                    <a:p>
                      <a:pPr algn="ctr"/>
                      <a:endParaRPr lang="fr-BE" sz="1600" dirty="0"/>
                    </a:p>
                  </a:txBody>
                  <a:tcPr anchor="ctr">
                    <a:solidFill>
                      <a:srgbClr val="D6D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267093"/>
                  </a:ext>
                </a:extLst>
              </a:tr>
              <a:tr h="32300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Maximum 4 mois</a:t>
                      </a:r>
                    </a:p>
                  </a:txBody>
                  <a:tcPr>
                    <a:solidFill>
                      <a:srgbClr val="E7EA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rgbClr val="96B6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38327"/>
                  </a:ext>
                </a:extLst>
              </a:tr>
              <a:tr h="557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Pas d’autre dette en poursuite et/ou de mise en demeure</a:t>
                      </a:r>
                    </a:p>
                  </a:txBody>
                  <a:tcPr>
                    <a:solidFill>
                      <a:srgbClr val="D6DBE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rgbClr val="61A3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773963"/>
                  </a:ext>
                </a:extLst>
              </a:tr>
              <a:tr h="7928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Pas de procédure d’insolvabilité</a:t>
                      </a:r>
                    </a:p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 </a:t>
                      </a:r>
                      <a:r>
                        <a:rPr lang="FR-BE" sz="1600" kern="1200" dirty="0">
                          <a:solidFill>
                            <a:srgbClr val="000000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</a:t>
                      </a:r>
                      <a:r>
                        <a:rPr lang="FR-BE" sz="1600" b="0" kern="1200" dirty="0">
                          <a:solidFill>
                            <a:srgbClr val="000000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règlement collectif de dettes, réorganisation judiciaire, faillite)</a:t>
                      </a:r>
                    </a:p>
                  </a:txBody>
                  <a:tcPr>
                    <a:solidFill>
                      <a:srgbClr val="E7EA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rgbClr val="96B6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903187"/>
                  </a:ext>
                </a:extLst>
              </a:tr>
              <a:tr h="32300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Pas de dettes de type « créances alimentaires »</a:t>
                      </a:r>
                    </a:p>
                  </a:txBody>
                  <a:tcPr>
                    <a:solidFill>
                      <a:srgbClr val="D6DBE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solidFill>
                      <a:srgbClr val="61A3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96892"/>
                  </a:ext>
                </a:extLst>
              </a:tr>
              <a:tr h="1497588">
                <a:tc>
                  <a:txBody>
                    <a:bodyPr/>
                    <a:lstStyle/>
                    <a:p>
                      <a:pPr marL="285750" indent="-285750" algn="ctr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endParaRPr lang="fr-BE" sz="1600" b="1" kern="1200" dirty="0">
                        <a:solidFill>
                          <a:schemeClr val="tx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285750" indent="-285750" algn="ctr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Peu d’informations à communiquer</a:t>
                      </a:r>
                    </a:p>
                    <a:p>
                      <a:pPr marL="285750" indent="-285750" algn="ctr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Traitement rapide de la demande </a:t>
                      </a:r>
                    </a:p>
                    <a:p>
                      <a:pPr marL="285750" indent="-285750" algn="ctr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En principe, octroi du plan de paiement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2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fr-FR" sz="1600" b="1" kern="1200" dirty="0">
                        <a:solidFill>
                          <a:schemeClr val="tx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285750" lvl="2" indent="-285750" algn="ctr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FR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Informations complémentaires à transmettre </a:t>
                      </a:r>
                    </a:p>
                    <a:p>
                      <a:pPr marL="0" lvl="2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(revenus, montants mensuels des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dépenses,</a:t>
                      </a:r>
                      <a:r>
                        <a:rPr lang="fr-FR" sz="1600" b="0" kern="1200" baseline="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patrimoine)</a:t>
                      </a:r>
                    </a:p>
                    <a:p>
                      <a:pPr marL="285750" lvl="3" indent="-285750" algn="ctr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BE" sz="1600" b="1" kern="1200" dirty="0">
                          <a:solidFill>
                            <a:schemeClr val="tx1"/>
                          </a:solidFill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  <a:sym typeface="Wingdings" panose="05000000000000000000" pitchFamily="2" charset="2"/>
                        </a:rPr>
                        <a:t>Délai plus court pour le traitement et la réponse de l’administration</a:t>
                      </a:r>
                      <a:endParaRPr lang="fr-BE" sz="1600" b="1" kern="1200" dirty="0">
                        <a:solidFill>
                          <a:schemeClr val="tx1"/>
                        </a:solidFill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18763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63660" y="205328"/>
            <a:ext cx="4917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800" b="1">
                <a:solidFill>
                  <a:srgbClr val="61A39A"/>
                </a:solidFill>
              </a:rPr>
              <a:t>Citoyens</a:t>
            </a:r>
            <a:r>
              <a:rPr lang="fr-BE" sz="2800"/>
              <a:t> &gt; </a:t>
            </a:r>
            <a:r>
              <a:rPr lang="fr-BE" sz="2400" b="1">
                <a:solidFill>
                  <a:srgbClr val="96B6E2"/>
                </a:solidFill>
              </a:rPr>
              <a:t>Plan de paiement </a:t>
            </a:r>
            <a:endParaRPr lang="fr-BE" sz="2400"/>
          </a:p>
        </p:txBody>
      </p:sp>
    </p:spTree>
    <p:extLst>
      <p:ext uri="{BB962C8B-B14F-4D97-AF65-F5344CB8AC3E}">
        <p14:creationId xmlns:p14="http://schemas.microsoft.com/office/powerpoint/2010/main" val="254502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Agenda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BE"/>
              <a:t>Stratégie prestation de service digitale</a:t>
            </a:r>
            <a:endParaRPr lang="FR-BE"/>
          </a:p>
          <a:p>
            <a:r>
              <a:rPr lang="FR-BE" err="1"/>
              <a:t>MyMinfin</a:t>
            </a:r>
            <a:r>
              <a:rPr lang="FR-BE"/>
              <a:t> : généralités</a:t>
            </a:r>
          </a:p>
          <a:p>
            <a:pPr lvl="1"/>
            <a:r>
              <a:rPr lang="fr-BE"/>
              <a:t>quelques chiffres</a:t>
            </a:r>
          </a:p>
          <a:p>
            <a:pPr lvl="1"/>
            <a:r>
              <a:rPr lang="fr-BE"/>
              <a:t>avantages</a:t>
            </a:r>
          </a:p>
          <a:p>
            <a:pPr lvl="1"/>
            <a:r>
              <a:rPr lang="fr-BE"/>
              <a:t>new look</a:t>
            </a:r>
            <a:endParaRPr lang="FR-BE"/>
          </a:p>
          <a:p>
            <a:r>
              <a:rPr lang="FR-BE" err="1"/>
              <a:t>MyMinfin</a:t>
            </a:r>
            <a:r>
              <a:rPr lang="FR-BE"/>
              <a:t> : fonctionnalités</a:t>
            </a:r>
          </a:p>
          <a:p>
            <a:pPr lvl="1"/>
            <a:r>
              <a:rPr lang="FR-BE"/>
              <a:t>existantes</a:t>
            </a:r>
          </a:p>
          <a:p>
            <a:pPr lvl="1"/>
            <a:r>
              <a:rPr lang="FR-BE"/>
              <a:t>nouvelles</a:t>
            </a:r>
          </a:p>
          <a:p>
            <a:pPr lvl="1"/>
            <a:r>
              <a:rPr lang="fr-BE"/>
              <a:t>à</a:t>
            </a:r>
            <a:r>
              <a:rPr lang="FR-BE"/>
              <a:t> venir (2017)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0788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Stratégie Prestation de service digitale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BE" sz="3200" b="1"/>
              <a:t>Accord du gouvernement</a:t>
            </a:r>
          </a:p>
          <a:p>
            <a:pPr marL="0" indent="0">
              <a:buNone/>
            </a:pPr>
            <a:endParaRPr lang="FR-BE" sz="3200" b="1"/>
          </a:p>
          <a:p>
            <a:pPr lvl="1"/>
            <a:r>
              <a:rPr lang="FR-BE" sz="2800"/>
              <a:t>Simplification administrative</a:t>
            </a:r>
          </a:p>
          <a:p>
            <a:pPr lvl="1"/>
            <a:r>
              <a:rPr lang="FR-BE" sz="2800"/>
              <a:t>Optimalisation de la Banque-Carrefour des Entreprises </a:t>
            </a:r>
          </a:p>
          <a:p>
            <a:pPr lvl="1"/>
            <a:endParaRPr lang="fr-BE" sz="2800"/>
          </a:p>
          <a:p>
            <a:r>
              <a:rPr lang="FR-BE" sz="3200" b="1"/>
              <a:t>Plan Digital </a:t>
            </a:r>
            <a:r>
              <a:rPr lang="FR-BE" sz="3200" b="1" err="1"/>
              <a:t>Belgium</a:t>
            </a:r>
          </a:p>
          <a:p>
            <a:pPr marL="0" indent="0">
              <a:buNone/>
            </a:pPr>
            <a:endParaRPr lang="FR-BE" sz="3200" b="1"/>
          </a:p>
          <a:p>
            <a:pPr lvl="1"/>
            <a:r>
              <a:rPr lang="FR-BE" sz="2800"/>
              <a:t>100 % de nos services accessibles en ligne</a:t>
            </a:r>
          </a:p>
          <a:p>
            <a:pPr lvl="1"/>
            <a:r>
              <a:rPr lang="FR-BE" sz="2800"/>
              <a:t>Amélioration de l’environnement informatique</a:t>
            </a:r>
          </a:p>
          <a:p>
            <a:endParaRPr lang="fr-BE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11154016" y="5805264"/>
            <a:ext cx="817080" cy="77479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E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220" y="5974079"/>
            <a:ext cx="512388" cy="450215"/>
          </a:xfrm>
          <a:prstGeom prst="rect">
            <a:avLst/>
          </a:prstGeom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707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err="1"/>
              <a:t>MyMinfin</a:t>
            </a:r>
            <a:r>
              <a:rPr lang="fr-BE"/>
              <a:t> : quelques chiffres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3200" b="1">
                <a:solidFill>
                  <a:srgbClr val="34495E"/>
                </a:solidFill>
              </a:rPr>
              <a:t>1.692.410 </a:t>
            </a:r>
            <a:r>
              <a:rPr lang="fr-BE" sz="3200"/>
              <a:t>utilisateurs (juin 2014-novembre 2016)</a:t>
            </a:r>
            <a:endParaRPr lang="fr-BE" sz="3200" b="1">
              <a:solidFill>
                <a:srgbClr val="34495E"/>
              </a:solidFill>
            </a:endParaRPr>
          </a:p>
          <a:p>
            <a:pPr lvl="1"/>
            <a:r>
              <a:rPr lang="fr-BE" b="1">
                <a:solidFill>
                  <a:srgbClr val="34495E"/>
                </a:solidFill>
              </a:rPr>
              <a:t>120.000 </a:t>
            </a:r>
            <a:r>
              <a:rPr lang="fr-BE"/>
              <a:t>connexions mensuelles</a:t>
            </a:r>
          </a:p>
          <a:p>
            <a:pPr marL="457200" lvl="1" indent="0">
              <a:buNone/>
            </a:pPr>
            <a:endParaRPr lang="fr-BE" b="1"/>
          </a:p>
          <a:p>
            <a:r>
              <a:rPr lang="fr-BE" sz="3200" b="1">
                <a:solidFill>
                  <a:srgbClr val="34495E"/>
                </a:solidFill>
              </a:rPr>
              <a:t>1.289.726 </a:t>
            </a:r>
            <a:r>
              <a:rPr lang="fr-BE" sz="3200"/>
              <a:t>utilisateurs</a:t>
            </a:r>
            <a:r>
              <a:rPr lang="fr-BE" sz="3200" b="1">
                <a:solidFill>
                  <a:srgbClr val="34495E"/>
                </a:solidFill>
              </a:rPr>
              <a:t> </a:t>
            </a:r>
            <a:r>
              <a:rPr lang="fr-BE" sz="3200"/>
              <a:t>ont enregistré au moins une de ces trois données : e-mail/</a:t>
            </a:r>
            <a:r>
              <a:rPr lang="fr-BE" sz="3200" err="1"/>
              <a:t>gsm</a:t>
            </a:r>
            <a:r>
              <a:rPr lang="fr-BE" sz="3200"/>
              <a:t>/téléphone</a:t>
            </a:r>
          </a:p>
          <a:p>
            <a:pPr marL="0" indent="0">
              <a:buNone/>
            </a:pPr>
            <a:endParaRPr lang="fr-BE" sz="3200" b="1">
              <a:solidFill>
                <a:srgbClr val="34495E"/>
              </a:solidFill>
            </a:endParaRPr>
          </a:p>
          <a:p>
            <a:r>
              <a:rPr lang="fr-BE" sz="3200" b="1">
                <a:solidFill>
                  <a:srgbClr val="34495E"/>
                </a:solidFill>
              </a:rPr>
              <a:t>40</a:t>
            </a:r>
            <a:r>
              <a:rPr lang="fr-BE" sz="3200"/>
              <a:t> e-services (Citoyens et Professionnels)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027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err="1"/>
              <a:t>MyMinfin</a:t>
            </a:r>
            <a:r>
              <a:rPr lang="fr-BE"/>
              <a:t> : avantages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3200" b="1" err="1"/>
              <a:t>Paperless</a:t>
            </a:r>
            <a:endParaRPr lang="fr-BE" sz="3200" b="1"/>
          </a:p>
          <a:p>
            <a:pPr marL="0" indent="0">
              <a:buNone/>
            </a:pPr>
            <a:endParaRPr lang="fr-BE" sz="3200" b="1"/>
          </a:p>
          <a:p>
            <a:r>
              <a:rPr lang="fr-BE" sz="3200" b="1"/>
              <a:t>Guichet électronique </a:t>
            </a:r>
          </a:p>
          <a:p>
            <a:pPr lvl="1"/>
            <a:r>
              <a:rPr lang="fr-BE"/>
              <a:t>disponible 24 h sur 24 </a:t>
            </a:r>
          </a:p>
          <a:p>
            <a:pPr lvl="1"/>
            <a:r>
              <a:rPr lang="fr-BE"/>
              <a:t>accès aux documents personnels </a:t>
            </a:r>
          </a:p>
          <a:p>
            <a:pPr lvl="2"/>
            <a:r>
              <a:rPr lang="fr-BE"/>
              <a:t>p. ex. : avertissements-extraits de rôle</a:t>
            </a:r>
          </a:p>
          <a:p>
            <a:pPr lvl="1"/>
            <a:r>
              <a:rPr lang="fr-BE"/>
              <a:t>accès aux formulaires </a:t>
            </a:r>
          </a:p>
          <a:p>
            <a:pPr lvl="1"/>
            <a:r>
              <a:rPr lang="fr-BE"/>
              <a:t>accès aux services en ligne </a:t>
            </a:r>
          </a:p>
          <a:p>
            <a:pPr lvl="2"/>
            <a:r>
              <a:rPr lang="fr-BE"/>
              <a:t>p. ex. : </a:t>
            </a:r>
            <a:r>
              <a:rPr lang="fr-BE" err="1"/>
              <a:t>Tax</a:t>
            </a:r>
            <a:r>
              <a:rPr lang="fr-BE"/>
              <a:t>-on-web</a:t>
            </a:r>
          </a:p>
          <a:p>
            <a:pPr marL="914400" lvl="2" indent="0">
              <a:buNone/>
            </a:pPr>
            <a:endParaRPr lang="fr-BE"/>
          </a:p>
          <a:p>
            <a:pPr lvl="1"/>
            <a:endParaRPr lang="fr-BE"/>
          </a:p>
          <a:p>
            <a:pPr lvl="1"/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6421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                     new look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6</a:t>
            </a:fld>
            <a:endParaRPr lang="fr-BE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383" y="1698350"/>
            <a:ext cx="786765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62" y="1921710"/>
            <a:ext cx="10039643" cy="4572953"/>
          </a:xfrm>
          <a:prstGeom prst="rect">
            <a:avLst/>
          </a:prstGeom>
        </p:spPr>
      </p:pic>
      <p:pic>
        <p:nvPicPr>
          <p:cNvPr id="7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06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err="1"/>
              <a:t>MyMinfin</a:t>
            </a:r>
            <a:r>
              <a:rPr lang="fr-BE"/>
              <a:t> : fonctionnalités existantes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b="1">
                <a:solidFill>
                  <a:srgbClr val="61A39A"/>
                </a:solidFill>
              </a:rPr>
              <a:t>Citoyens</a:t>
            </a:r>
          </a:p>
          <a:p>
            <a:pPr marL="0" indent="0">
              <a:buNone/>
            </a:pPr>
            <a:endParaRPr lang="fr-BE"/>
          </a:p>
          <a:p>
            <a:pPr lvl="1"/>
            <a:r>
              <a:rPr lang="fr-BE" sz="2800"/>
              <a:t>Consultation de vos données personnelles</a:t>
            </a:r>
          </a:p>
          <a:p>
            <a:pPr lvl="1"/>
            <a:r>
              <a:rPr lang="fr-BE" sz="2800"/>
              <a:t>Données de contact des bureaux traitant votre dossier</a:t>
            </a:r>
          </a:p>
          <a:p>
            <a:pPr lvl="1"/>
            <a:r>
              <a:rPr lang="fr-BE" sz="2800"/>
              <a:t>Consultation de votre bilan fiscal (dettes et remboursements)</a:t>
            </a:r>
          </a:p>
          <a:p>
            <a:pPr lvl="1"/>
            <a:r>
              <a:rPr lang="fr-BE" sz="2800"/>
              <a:t>Consultation de vos données patrimoniales (</a:t>
            </a:r>
            <a:r>
              <a:rPr lang="fr-BE" sz="2800" err="1"/>
              <a:t>MyRent</a:t>
            </a:r>
            <a:r>
              <a:rPr lang="fr-BE" sz="2800"/>
              <a:t>, </a:t>
            </a:r>
            <a:r>
              <a:rPr lang="fr-BE" sz="2800" err="1"/>
              <a:t>CadGis</a:t>
            </a:r>
            <a:r>
              <a:rPr lang="fr-BE" sz="2800"/>
              <a:t>)</a:t>
            </a:r>
          </a:p>
          <a:p>
            <a:pPr lvl="1"/>
            <a:r>
              <a:rPr lang="fr-BE" sz="2800"/>
              <a:t>Recherche de l’existence d’avoirs dormants</a:t>
            </a:r>
          </a:p>
          <a:p>
            <a:pPr lvl="1"/>
            <a:r>
              <a:rPr lang="fr-BE" sz="2800"/>
              <a:t>…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866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err="1"/>
              <a:t>MyMinfin</a:t>
            </a:r>
            <a:r>
              <a:rPr lang="fr-BE"/>
              <a:t> : fonctionnalités existantes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FR-BE" b="1">
                <a:solidFill>
                  <a:srgbClr val="61A39A"/>
                </a:solidFill>
              </a:rPr>
              <a:t>Professionnels</a:t>
            </a:r>
          </a:p>
          <a:p>
            <a:pPr marL="0" indent="0">
              <a:buNone/>
            </a:pPr>
            <a:endParaRPr lang="FR-BE" b="1">
              <a:solidFill>
                <a:srgbClr val="61A39A"/>
              </a:solidFill>
            </a:endParaRPr>
          </a:p>
          <a:p>
            <a:pPr lvl="1"/>
            <a:r>
              <a:rPr lang="FR-BE" sz="2800" b="1"/>
              <a:t>Accès aux services et documents selon différents profils </a:t>
            </a:r>
            <a:endParaRPr lang="FR-BE" sz="2800"/>
          </a:p>
          <a:p>
            <a:pPr lvl="2"/>
            <a:r>
              <a:rPr lang="FR-BE" sz="2800"/>
              <a:t>Professionnels du chiffre</a:t>
            </a:r>
          </a:p>
          <a:p>
            <a:pPr lvl="2"/>
            <a:r>
              <a:rPr lang="FR-BE" sz="2800"/>
              <a:t>Banques</a:t>
            </a:r>
          </a:p>
          <a:p>
            <a:pPr lvl="2"/>
            <a:r>
              <a:rPr lang="FR-BE" sz="2800"/>
              <a:t>Géomètres</a:t>
            </a:r>
          </a:p>
          <a:p>
            <a:pPr lvl="2"/>
            <a:r>
              <a:rPr lang="FR-BE" sz="2800"/>
              <a:t>Architectes</a:t>
            </a:r>
          </a:p>
          <a:p>
            <a:pPr lvl="2"/>
            <a:r>
              <a:rPr lang="FR-BE" sz="2800"/>
              <a:t>Entreprises</a:t>
            </a:r>
          </a:p>
          <a:p>
            <a:pPr lvl="2"/>
            <a:endParaRPr lang="FR-BE" sz="2800"/>
          </a:p>
          <a:p>
            <a:pPr lvl="1"/>
            <a:r>
              <a:rPr lang="FR-BE" sz="2800" b="1"/>
              <a:t>Recherche du bureau compétent (sur base du numéro d’entreprise)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5286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/>
              <a:t>                     nouvelles fonctionnalités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BE" sz="2000"/>
              <a:t>Nouveaux</a:t>
            </a:r>
            <a:r>
              <a:rPr lang="FR-BE" sz="2000" b="1">
                <a:solidFill>
                  <a:srgbClr val="61A39A"/>
                </a:solidFill>
              </a:rPr>
              <a:t> look et logo</a:t>
            </a:r>
          </a:p>
          <a:p>
            <a:r>
              <a:rPr lang="FR-BE" sz="2000"/>
              <a:t>Nouvelle </a:t>
            </a:r>
            <a:r>
              <a:rPr lang="FR-BE" sz="2000" b="1">
                <a:solidFill>
                  <a:srgbClr val="61A39A"/>
                </a:solidFill>
              </a:rPr>
              <a:t>navigation </a:t>
            </a:r>
            <a:r>
              <a:rPr lang="FR-BE" sz="2000"/>
              <a:t>(avec liens directs)</a:t>
            </a:r>
          </a:p>
          <a:p>
            <a:r>
              <a:rPr lang="FR-BE" sz="2000"/>
              <a:t>Affichage aussi sur </a:t>
            </a:r>
            <a:r>
              <a:rPr lang="FR-BE" sz="2000" b="1">
                <a:solidFill>
                  <a:srgbClr val="61A39A"/>
                </a:solidFill>
              </a:rPr>
              <a:t>tablette et smartphone</a:t>
            </a:r>
            <a:r>
              <a:rPr lang="FR-BE" sz="2400"/>
              <a:t> </a:t>
            </a:r>
            <a:endParaRPr lang="fr-BE" sz="2400"/>
          </a:p>
          <a:p>
            <a:r>
              <a:rPr lang="FR-BE" sz="2000" b="1">
                <a:solidFill>
                  <a:srgbClr val="61A39A"/>
                </a:solidFill>
              </a:rPr>
              <a:t>Nouvelles</a:t>
            </a:r>
            <a:r>
              <a:rPr lang="FR-BE" sz="2000"/>
              <a:t> </a:t>
            </a:r>
            <a:r>
              <a:rPr lang="FR-BE" sz="2000" b="1">
                <a:solidFill>
                  <a:srgbClr val="61A39A"/>
                </a:solidFill>
              </a:rPr>
              <a:t>fonctionnalités</a:t>
            </a:r>
            <a:r>
              <a:rPr lang="FR-BE" sz="2000"/>
              <a:t> </a:t>
            </a:r>
            <a:endParaRPr lang="fr-BE" sz="2000"/>
          </a:p>
          <a:p>
            <a:pPr lvl="1"/>
            <a:r>
              <a:rPr lang="FR-BE" sz="2000" b="1"/>
              <a:t>Citoyens</a:t>
            </a:r>
            <a:r>
              <a:rPr lang="FR-BE" sz="2000"/>
              <a:t> </a:t>
            </a:r>
          </a:p>
          <a:p>
            <a:pPr lvl="2"/>
            <a:r>
              <a:rPr lang="FR-BE" sz="1600"/>
              <a:t>Plan de paiement</a:t>
            </a:r>
          </a:p>
          <a:p>
            <a:pPr lvl="2"/>
            <a:r>
              <a:rPr lang="FR-BE" sz="1600"/>
              <a:t>Cessions de créances actives</a:t>
            </a:r>
          </a:p>
          <a:p>
            <a:pPr lvl="2"/>
            <a:r>
              <a:rPr lang="FR-BE" sz="1600"/>
              <a:t>Contentieux (introduction d'une contestation d'une imposition ou d'un montant TVA)</a:t>
            </a:r>
          </a:p>
          <a:p>
            <a:pPr lvl="1"/>
            <a:r>
              <a:rPr lang="FR-BE" sz="2000" b="1"/>
              <a:t>Professionnels</a:t>
            </a:r>
            <a:r>
              <a:rPr lang="FR-BE" sz="2000"/>
              <a:t> </a:t>
            </a:r>
          </a:p>
          <a:p>
            <a:pPr lvl="2"/>
            <a:r>
              <a:rPr lang="FR-BE" sz="1600"/>
              <a:t>Attestation d’absence de dettes (propre aux marchés publics ou générique)</a:t>
            </a:r>
          </a:p>
          <a:p>
            <a:pPr lvl="2"/>
            <a:r>
              <a:rPr lang="FR-BE" sz="1600"/>
              <a:t>Bilan fiscal</a:t>
            </a:r>
          </a:p>
          <a:p>
            <a:pPr lvl="2"/>
            <a:r>
              <a:rPr lang="FR-BE" sz="1600"/>
              <a:t>Contentieux (introduction d'une contestation d'une imposition ou d'un montant TVA en son nom propre)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7F19-35EC-4676-B77A-74C89292FEB8}" type="slidenum">
              <a:rPr lang="fr-BE" smtClean="0"/>
              <a:t>9</a:t>
            </a:fld>
            <a:endParaRPr lang="fr-BE"/>
          </a:p>
        </p:txBody>
      </p:sp>
      <p:pic>
        <p:nvPicPr>
          <p:cNvPr id="6" name="Picture 2" descr="C:\Users\asoussin\Documents\AGPR\MEG\Design Myminfin\myminfin-design\myminfin-design\logo-exports\JPG\MyMinfin_H100p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20" y="415838"/>
            <a:ext cx="319499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90781" y="1690688"/>
            <a:ext cx="4201220" cy="256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4290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488280-e6e2-46d2-8614-bbad9a51b102">
      <UserInfo>
        <DisplayName>DE DOBBELEER LUC A.H.</DisplayName>
        <AccountId>49</AccountId>
        <AccountType/>
      </UserInfo>
      <UserInfo>
        <DisplayName>MATTHEUS MIRANDA M.Y.</DisplayName>
        <AccountId>29</AccountId>
        <AccountType/>
      </UserInfo>
      <UserInfo>
        <DisplayName>BIEBUYCK STEPHANE S.R.E.</DisplayName>
        <AccountId>36</AccountId>
        <AccountType/>
      </UserInfo>
      <UserInfo>
        <DisplayName>HEYMAN CLAUDE G.R.</DisplayName>
        <AccountId>37</AccountId>
        <AccountType/>
      </UserInfo>
      <UserInfo>
        <DisplayName>BOUCHAHROUF FATIMA</DisplayName>
        <AccountId>17</AccountId>
        <AccountType/>
      </UserInfo>
      <UserInfo>
        <DisplayName>DECLERCQ GAEL J-M.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18A6069C9F3E4E96F01808B963A5E5" ma:contentTypeVersion="4" ma:contentTypeDescription="Crée un document." ma:contentTypeScope="" ma:versionID="3754f519da3bc08aba2b9da5498e9dce">
  <xsd:schema xmlns:xsd="http://www.w3.org/2001/XMLSchema" xmlns:xs="http://www.w3.org/2001/XMLSchema" xmlns:p="http://schemas.microsoft.com/office/2006/metadata/properties" xmlns:ns2="84488280-e6e2-46d2-8614-bbad9a51b102" targetNamespace="http://schemas.microsoft.com/office/2006/metadata/properties" ma:root="true" ma:fieldsID="43428894d2c76a591f7f6dc297f1c229" ns2:_="">
    <xsd:import namespace="84488280-e6e2-46d2-8614-bbad9a51b1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88280-e6e2-46d2-8614-bbad9a51b1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Dernier partage par heure par utilisateu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Dernier partage par heur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68B518-9DA7-4E2D-98BD-0475483EE3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BE6FEA-8531-4593-AB25-4F42E56C1B60}">
  <ds:schemaRefs>
    <ds:schemaRef ds:uri="http://schemas.microsoft.com/office/2006/documentManagement/types"/>
    <ds:schemaRef ds:uri="http://purl.org/dc/dcmitype/"/>
    <ds:schemaRef ds:uri="http://www.w3.org/XML/1998/namespace"/>
    <ds:schemaRef ds:uri="84488280-e6e2-46d2-8614-bbad9a51b102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F618DE5-B893-4F02-823E-D3DC3C3941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488280-e6e2-46d2-8614-bbad9a51b1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545</Words>
  <Application>Microsoft Office PowerPoint</Application>
  <PresentationFormat>Grand écran</PresentationFormat>
  <Paragraphs>175</Paragraphs>
  <Slides>17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Ebrima</vt:lpstr>
      <vt:lpstr>Shruti</vt:lpstr>
      <vt:lpstr>Wingdings</vt:lpstr>
      <vt:lpstr>Thème Office</vt:lpstr>
      <vt:lpstr> www.myminfin.be</vt:lpstr>
      <vt:lpstr>Agenda</vt:lpstr>
      <vt:lpstr>Stratégie Prestation de service digitale</vt:lpstr>
      <vt:lpstr>MyMinfin : quelques chiffres</vt:lpstr>
      <vt:lpstr>MyMinfin : avantages</vt:lpstr>
      <vt:lpstr>                     new look </vt:lpstr>
      <vt:lpstr>MyMinfin : fonctionnalités existantes</vt:lpstr>
      <vt:lpstr>MyMinfin : fonctionnalités existantes</vt:lpstr>
      <vt:lpstr>                     nouvelles fonctionnalités</vt:lpstr>
      <vt:lpstr>                     démo</vt:lpstr>
      <vt:lpstr>                     nouvelles fonctionnalités</vt:lpstr>
      <vt:lpstr>                     nouvelles fonctionnalités</vt:lpstr>
      <vt:lpstr>                     nouvelles fonctionnalités</vt:lpstr>
      <vt:lpstr>                     nouvelles fonctionnalités</vt:lpstr>
      <vt:lpstr>                     nouveautés à venir (2017)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www.myminfin.be</dc:title>
  <dc:creator>TANNER MATHILDE A.</dc:creator>
  <cp:lastModifiedBy>TANNER MATHILDE A.</cp:lastModifiedBy>
  <cp:revision>3</cp:revision>
  <dcterms:modified xsi:type="dcterms:W3CDTF">2016-11-29T07:56:26Z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0x0101008418A6069C9F3E4E96F01808B963A5E5</vt:lpwstr>
  </property>
</Properties>
</file>