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44"/>
  </p:notesMasterIdLst>
  <p:handoutMasterIdLst>
    <p:handoutMasterId r:id="rId45"/>
  </p:handoutMasterIdLst>
  <p:sldIdLst>
    <p:sldId id="281" r:id="rId6"/>
    <p:sldId id="327" r:id="rId7"/>
    <p:sldId id="328" r:id="rId8"/>
    <p:sldId id="329" r:id="rId9"/>
    <p:sldId id="370" r:id="rId10"/>
    <p:sldId id="331" r:id="rId11"/>
    <p:sldId id="332" r:id="rId12"/>
    <p:sldId id="371" r:id="rId13"/>
    <p:sldId id="334" r:id="rId14"/>
    <p:sldId id="373" r:id="rId15"/>
    <p:sldId id="372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5" r:id="rId25"/>
    <p:sldId id="346" r:id="rId26"/>
    <p:sldId id="374" r:id="rId27"/>
    <p:sldId id="351" r:id="rId28"/>
    <p:sldId id="375" r:id="rId29"/>
    <p:sldId id="355" r:id="rId30"/>
    <p:sldId id="356" r:id="rId31"/>
    <p:sldId id="360" r:id="rId32"/>
    <p:sldId id="358" r:id="rId33"/>
    <p:sldId id="376" r:id="rId34"/>
    <p:sldId id="377" r:id="rId35"/>
    <p:sldId id="362" r:id="rId36"/>
    <p:sldId id="363" r:id="rId37"/>
    <p:sldId id="364" r:id="rId38"/>
    <p:sldId id="365" r:id="rId39"/>
    <p:sldId id="366" r:id="rId40"/>
    <p:sldId id="368" r:id="rId41"/>
    <p:sldId id="378" r:id="rId42"/>
    <p:sldId id="379" r:id="rId4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NDERS MICHEL J." initials="SM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366" autoAdjust="0"/>
  </p:normalViewPr>
  <p:slideViewPr>
    <p:cSldViewPr>
      <p:cViewPr>
        <p:scale>
          <a:sx n="60" d="100"/>
          <a:sy n="60" d="100"/>
        </p:scale>
        <p:origin x="-1266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CFC75-7252-4E81-8BAA-A325AB03BE96}" type="datetimeFigureOut">
              <a:rPr lang="fr-BE" smtClean="0"/>
              <a:t>26/04/2016</a:t>
            </a:fld>
            <a:endParaRPr lang="fr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98ED0-D81C-415B-BC65-8EFE0B41E476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99982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9699E-93A1-48A4-9BD3-232EF652BBF4}" type="datetimeFigureOut">
              <a:rPr lang="fr-BE" smtClean="0"/>
              <a:t>26/04/2016</a:t>
            </a:fld>
            <a:endParaRPr lang="fr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E3AA4-64E3-40AB-AE2B-D449B52A95B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7045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96620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PJ</a:t>
            </a:r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27701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PJ</a:t>
            </a:r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77231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PJ</a:t>
            </a:r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08471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PJ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85689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</a:t>
            </a:r>
            <a:r>
              <a:rPr lang="fr-FR" baseline="0" dirty="0" smtClean="0"/>
              <a:t> taxe de 10 % a été remplacée par 8 %</a:t>
            </a:r>
          </a:p>
          <a:p>
            <a:r>
              <a:rPr lang="fr-FR" baseline="0" dirty="0" smtClean="0"/>
              <a:t>Ce 1 % prélevé </a:t>
            </a:r>
          </a:p>
          <a:p>
            <a:r>
              <a:rPr lang="fr-FR" baseline="0" dirty="0" smtClean="0"/>
              <a:t>Quand il y a taxation à l’IPP, comme ce 1 % est =&gt; on le diminue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8638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91835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8597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743305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59173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PJ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49491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Ministre</a:t>
            </a:r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66709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Ministre</a:t>
            </a:r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911603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Ministre</a:t>
            </a:r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082435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Ministre</a:t>
            </a:r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082435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Ministre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620143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Ministre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012427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Ministre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177493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Ministre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712953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PJ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0245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PJ </a:t>
            </a:r>
          </a:p>
          <a:p>
            <a:r>
              <a:rPr lang="fr-BE" dirty="0" smtClean="0"/>
              <a:t>94 % (93,86%) rentrées dans les délais </a:t>
            </a:r>
          </a:p>
          <a:p>
            <a:r>
              <a:rPr lang="fr-BE" dirty="0" smtClean="0"/>
              <a:t>3</a:t>
            </a:r>
            <a:r>
              <a:rPr lang="fr-BE" baseline="0" dirty="0" smtClean="0"/>
              <a:t> </a:t>
            </a:r>
            <a:r>
              <a:rPr lang="fr-BE" dirty="0" smtClean="0"/>
              <a:t>% ( 2,69%) rentrées</a:t>
            </a:r>
            <a:r>
              <a:rPr lang="fr-BE" baseline="0" dirty="0" smtClean="0"/>
              <a:t> en retard</a:t>
            </a:r>
          </a:p>
          <a:p>
            <a:r>
              <a:rPr lang="fr-BE" baseline="0" dirty="0" smtClean="0"/>
              <a:t>3 % (3,45%) non rentrées</a:t>
            </a:r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28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052237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PJ</a:t>
            </a:r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29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05223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Ministre</a:t>
            </a:r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144533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PJ</a:t>
            </a:r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30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052237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Ministre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31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958982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Ministre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32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000517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Ministre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33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76615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Ministre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34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457263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Ministre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35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848366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Ministre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36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07979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Ministre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37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53014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Ministre</a:t>
            </a:r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33092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Ministre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6410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Ministre</a:t>
            </a:r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46512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PJ	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98892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PJ</a:t>
            </a:r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4779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PJ</a:t>
            </a:r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6629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23" name="Picture 3"/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1773238"/>
            <a:ext cx="7775575" cy="1470025"/>
          </a:xfrm>
        </p:spPr>
        <p:txBody>
          <a:bodyPr/>
          <a:lstStyle>
            <a:lvl1pPr algn="ctr">
              <a:defRPr>
                <a:solidFill>
                  <a:srgbClr val="009697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</a:p>
        </p:txBody>
      </p:sp>
      <p:sp>
        <p:nvSpPr>
          <p:cNvPr id="389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50963" y="3357563"/>
            <a:ext cx="6400800" cy="1295400"/>
          </a:xfrm>
        </p:spPr>
        <p:txBody>
          <a:bodyPr/>
          <a:lstStyle>
            <a:lvl1pPr marL="0" indent="0" algn="ctr">
              <a:buFontTx/>
              <a:buNone/>
              <a:defRPr i="1"/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</a:p>
        </p:txBody>
      </p:sp>
      <p:pic>
        <p:nvPicPr>
          <p:cNvPr id="389126" name="Picture 6" descr="Unilet_FR_RGB_72_DPI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44" y="188640"/>
            <a:ext cx="121977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983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CAE3D4-5220-470A-824C-9AC3538F6A30}" type="slidenum">
              <a:rPr lang="fr-FR" altLang="fr-FR"/>
              <a:pPr/>
              <a:t>‹nr.›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9059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51638" y="44450"/>
            <a:ext cx="2212975" cy="61102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7950" y="44450"/>
            <a:ext cx="6491288" cy="61102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94934E-A737-424F-8958-2DF3BCCBF0B8}" type="slidenum">
              <a:rPr lang="fr-FR" altLang="fr-FR"/>
              <a:pPr/>
              <a:t>‹nr.›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96616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en diagram of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44450"/>
            <a:ext cx="8569325" cy="73818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SmartArt 2"/>
          <p:cNvSpPr>
            <a:spLocks noGrp="1"/>
          </p:cNvSpPr>
          <p:nvPr>
            <p:ph type="dgm" idx="1"/>
          </p:nvPr>
        </p:nvSpPr>
        <p:spPr>
          <a:xfrm>
            <a:off x="179388" y="1125538"/>
            <a:ext cx="8785225" cy="5029200"/>
          </a:xfrm>
        </p:spPr>
        <p:txBody>
          <a:bodyPr/>
          <a:lstStyle/>
          <a:p>
            <a:pPr lvl="0"/>
            <a:endParaRPr lang="nl-BE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FD63A-98CB-44F2-81A4-DAA59376A717}" type="slidenum">
              <a:rPr lang="fr-FR" altLang="nl-BE"/>
              <a:pPr>
                <a:defRPr/>
              </a:pPr>
              <a:t>‹nr.›</a:t>
            </a:fld>
            <a:endParaRPr lang="fr-FR" altLang="nl-BE"/>
          </a:p>
        </p:txBody>
      </p:sp>
    </p:spTree>
    <p:extLst>
      <p:ext uri="{BB962C8B-B14F-4D97-AF65-F5344CB8AC3E}">
        <p14:creationId xmlns:p14="http://schemas.microsoft.com/office/powerpoint/2010/main" val="709268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038" y="-26988"/>
            <a:ext cx="9742488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88641"/>
            <a:ext cx="9144000" cy="108012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3672408" cy="3888432"/>
          </a:xfrm>
        </p:spPr>
        <p:txBody>
          <a:bodyPr/>
          <a:lstStyle>
            <a:lvl1pPr marL="0" indent="0" algn="l">
              <a:buNone/>
              <a:defRPr sz="2800">
                <a:solidFill>
                  <a:srgbClr val="00376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BE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ACC54-533D-4521-9C60-F57FA4D26024}" type="slidenum">
              <a:rPr lang="fr-B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454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/>
          <p:cNvSpPr>
            <a:spLocks noGrp="1"/>
          </p:cNvSpPr>
          <p:nvPr>
            <p:ph idx="1"/>
          </p:nvPr>
        </p:nvSpPr>
        <p:spPr bwMode="auto">
          <a:xfrm>
            <a:off x="2484438" y="1124744"/>
            <a:ext cx="6202362" cy="500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2pPr marL="742950" indent="-285750">
              <a:buSzPct val="90000"/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BE" noProof="0" dirty="0" smtClean="0"/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7504" y="-18256"/>
            <a:ext cx="9036496" cy="92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dirty="0" smtClean="0"/>
              <a:t>Modifiez le style du titre</a:t>
            </a:r>
            <a:endParaRPr lang="fr-BE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ED014-DEDC-47FF-B334-0504363FA5B5}" type="slidenum">
              <a:rPr lang="fr-B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261801" y="4941168"/>
            <a:ext cx="19793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A mettre à jour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355976" y="5541332"/>
            <a:ext cx="1618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5400" b="1" spc="50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charset="0"/>
              </a:rPr>
              <a:t>draft</a:t>
            </a:r>
            <a:endParaRPr lang="fr-FR" sz="5400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4F81BD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875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38B18-C334-497B-AEE4-0948C6D2EB91}" type="slidenum">
              <a:rPr lang="fr-B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203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8A2FF-4D2D-4BEA-B51B-642E017C9ACC}" type="slidenum">
              <a:rPr lang="fr-B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31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6B473-ACAB-4A36-B818-39112F2881EE}" type="slidenum">
              <a:rPr lang="fr-B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32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977F2-569D-4642-8C4E-1A8217643E30}" type="slidenum">
              <a:rPr lang="fr-B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33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90D8A-7D0E-4853-8590-9AD582B21461}" type="slidenum">
              <a:rPr lang="fr-B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1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388" y="1124744"/>
            <a:ext cx="8785225" cy="51845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292" y="6337125"/>
            <a:ext cx="684212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206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C9D068-377D-4BC5-AF2C-765B6095AA91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50541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0E1C6-6C65-45D8-BD12-A17E37BCA38C}" type="slidenum">
              <a:rPr lang="fr-B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369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05DB1-E5ED-4F34-8CB2-5BC0CFE606EF}" type="slidenum">
              <a:rPr lang="fr-B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30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5A5D8-B034-4222-8BA0-D24768E80FDE}" type="slidenum">
              <a:rPr lang="fr-B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60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6C9C3-D3E3-4702-BE44-51C4718F3060}" type="slidenum">
              <a:rPr lang="fr-B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2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1D0032-6828-4730-A4F6-6BFE4E94BF76}" type="slidenum">
              <a:rPr lang="fr-FR" altLang="fr-FR"/>
              <a:pPr/>
              <a:t>‹nr.›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2593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9388" y="1125538"/>
            <a:ext cx="431641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316413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9289E9-AE75-45C1-8DC2-EFC759F72749}" type="slidenum">
              <a:rPr lang="fr-FR" altLang="fr-FR"/>
              <a:pPr/>
              <a:t>‹nr.›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9410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D320B2-96DE-46F1-9F92-EF60088544B6}" type="slidenum">
              <a:rPr lang="fr-FR" altLang="fr-FR"/>
              <a:pPr/>
              <a:t>‹nr.›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3452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D09AD0-9AF6-4D7B-A729-EC5C193B6F9E}" type="slidenum">
              <a:rPr lang="fr-FR" altLang="fr-FR"/>
              <a:pPr/>
              <a:t>‹nr.›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56324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3471EF-3B25-41CC-AD65-5C9DDB1F4B54}" type="slidenum">
              <a:rPr lang="fr-FR" altLang="fr-FR"/>
              <a:pPr/>
              <a:t>‹nr.›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23099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690062-25FA-404B-B032-BAF5972CEEFE}" type="slidenum">
              <a:rPr lang="fr-FR" altLang="fr-FR"/>
              <a:pPr/>
              <a:t>‹nr.›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37337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F4BA33-21B8-468D-87CA-59C1216EA33F}" type="slidenum">
              <a:rPr lang="fr-FR" altLang="fr-FR"/>
              <a:pPr/>
              <a:t>‹nr.›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0669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099" name="Picture 3"/>
          <p:cNvPicPr>
            <a:picLocks noChangeAspect="1" noChangeArrowheads="1"/>
          </p:cNvPicPr>
          <p:nvPr/>
        </p:nvPicPr>
        <p:blipFill>
          <a:blip r:embed="rId14">
            <a:lum bright="34000" contrast="-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8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44450"/>
            <a:ext cx="8569325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 style du titre</a:t>
            </a:r>
          </a:p>
        </p:txBody>
      </p:sp>
      <p:sp>
        <p:nvSpPr>
          <p:cNvPr id="388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52736"/>
            <a:ext cx="8785225" cy="510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388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292" y="6309320"/>
            <a:ext cx="684212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206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C9D068-377D-4BC5-AF2C-765B6095AA91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fr-FR" altLang="fr-FR"/>
          </a:p>
        </p:txBody>
      </p:sp>
      <p:pic>
        <p:nvPicPr>
          <p:cNvPr id="388106" name="Picture 10"/>
          <p:cNvPicPr preferRelativeResize="0"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1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1" t="91904" r="28265"/>
          <a:stretch>
            <a:fillRect/>
          </a:stretch>
        </p:blipFill>
        <p:spPr bwMode="auto">
          <a:xfrm>
            <a:off x="2543175" y="6300788"/>
            <a:ext cx="41449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87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76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76D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76D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76D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76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76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76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76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76D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76D"/>
        </a:buClr>
        <a:buSzPct val="115000"/>
        <a:buChar char="•"/>
        <a:defRPr sz="3200">
          <a:solidFill>
            <a:srgbClr val="00376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697"/>
        </a:buClr>
        <a:buFont typeface="Wingdings" pitchFamily="2" charset="2"/>
        <a:buChar char="§"/>
        <a:defRPr sz="2800">
          <a:solidFill>
            <a:srgbClr val="00969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6699"/>
        </a:buClr>
        <a:buSzPct val="50000"/>
        <a:buFont typeface="Wingdings" pitchFamily="2" charset="2"/>
        <a:buChar char="q"/>
        <a:defRPr sz="2400">
          <a:solidFill>
            <a:srgbClr val="0066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96AA"/>
        </a:buClr>
        <a:buSzPct val="85000"/>
        <a:buFont typeface="Arial" charset="0"/>
        <a:buChar char="►"/>
        <a:defRPr sz="2000">
          <a:solidFill>
            <a:srgbClr val="0096AA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 userDrawn="1"/>
        </p:nvPicPr>
        <p:blipFill>
          <a:blip r:embed="rId13">
            <a:lum bright="34000" contrast="-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7950" y="-17463"/>
            <a:ext cx="903605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  <a:endParaRPr lang="fr-BE" altLang="fr-FR" smtClean="0"/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543175" y="1133475"/>
            <a:ext cx="6202363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fr-BE" alt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7A06B4-3C4D-4FF3-A11C-F7586432FFE3}" type="slidenum">
              <a:rPr lang="fr-B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ce réservé du texte 2"/>
          <p:cNvSpPr txBox="1">
            <a:spLocks/>
          </p:cNvSpPr>
          <p:nvPr userDrawn="1"/>
        </p:nvSpPr>
        <p:spPr bwMode="auto">
          <a:xfrm>
            <a:off x="2987675" y="1989138"/>
            <a:ext cx="2016125" cy="507206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endParaRPr lang="fr-BE" sz="1000" dirty="0" smtClean="0">
              <a:solidFill>
                <a:srgbClr val="00376D"/>
              </a:solidFill>
            </a:endParaRPr>
          </a:p>
        </p:txBody>
      </p:sp>
      <p:pic>
        <p:nvPicPr>
          <p:cNvPr id="1033" name="Image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1" t="91904" r="28265"/>
          <a:stretch>
            <a:fillRect/>
          </a:stretch>
        </p:blipFill>
        <p:spPr bwMode="auto">
          <a:xfrm>
            <a:off x="2543175" y="6300788"/>
            <a:ext cx="41449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23801" r="74132" b="10652"/>
          <a:stretch>
            <a:fillRect/>
          </a:stretch>
        </p:blipFill>
        <p:spPr bwMode="auto">
          <a:xfrm>
            <a:off x="251520" y="1097682"/>
            <a:ext cx="2016125" cy="5072062"/>
          </a:xfrm>
          <a:prstGeom prst="roundRect">
            <a:avLst>
              <a:gd name="adj" fmla="val 8594"/>
            </a:avLst>
          </a:prstGeom>
          <a:pattFill prst="pct5">
            <a:fgClr>
              <a:srgbClr val="009697"/>
            </a:fgClr>
            <a:bgClr>
              <a:schemeClr val="bg1"/>
            </a:bgClr>
          </a:pattFill>
          <a:ln w="28575">
            <a:solidFill>
              <a:srgbClr val="009697">
                <a:alpha val="92000"/>
              </a:srgbClr>
            </a:solidFill>
            <a:miter lim="800000"/>
            <a:headEnd/>
            <a:tailEnd/>
          </a:ln>
          <a:effectLst>
            <a:glow>
              <a:schemeClr val="accent1">
                <a:alpha val="0"/>
              </a:schemeClr>
            </a:glow>
          </a:effectLst>
        </p:spPr>
      </p:pic>
      <p:sp>
        <p:nvSpPr>
          <p:cNvPr id="12" name="Rectangle 11"/>
          <p:cNvSpPr/>
          <p:nvPr userDrawn="1"/>
        </p:nvSpPr>
        <p:spPr>
          <a:xfrm>
            <a:off x="275097" y="1052736"/>
            <a:ext cx="19793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A mettre à jour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288293" y="4963268"/>
            <a:ext cx="19793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A mettre à jour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4355976" y="5541332"/>
            <a:ext cx="1618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5400" b="1" spc="50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charset="0"/>
              </a:rPr>
              <a:t>draft</a:t>
            </a:r>
            <a:endParaRPr lang="fr-FR" sz="5400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4F81BD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5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376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76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76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76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76D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76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9697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66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9697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66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DjqFtp7XGJ8" TargetMode="Externa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ancies.belgium.be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xonweb.be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xonweb.be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eid.belgium.be/" TargetMode="External"/><Relationship Id="rId4" Type="http://schemas.openxmlformats.org/officeDocument/2006/relationships/hyperlink" Target="http://www.myminfin.be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inances.belgium.be/sites/default/files/downloads/111-revenus-etrangers-2016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inances.belgium.be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ous-titre 1"/>
          <p:cNvSpPr>
            <a:spLocks noGrp="1"/>
          </p:cNvSpPr>
          <p:nvPr>
            <p:ph type="subTitle" idx="1"/>
          </p:nvPr>
        </p:nvSpPr>
        <p:spPr>
          <a:xfrm>
            <a:off x="72330" y="2420888"/>
            <a:ext cx="4211638" cy="3095997"/>
          </a:xfrm>
        </p:spPr>
        <p:txBody>
          <a:bodyPr/>
          <a:lstStyle/>
          <a:p>
            <a:pPr lvl="0"/>
            <a:r>
              <a:rPr lang="fr-BE" altLang="fr-FR" sz="3200" dirty="0">
                <a:solidFill>
                  <a:prstClr val="white"/>
                </a:solidFill>
              </a:rPr>
              <a:t>Johan Van </a:t>
            </a:r>
            <a:r>
              <a:rPr lang="fr-BE" altLang="fr-FR" sz="3200" dirty="0" err="1">
                <a:solidFill>
                  <a:prstClr val="white"/>
                </a:solidFill>
              </a:rPr>
              <a:t>Overtveldt</a:t>
            </a:r>
            <a:r>
              <a:rPr lang="fr-BE" altLang="fr-FR" sz="3200" dirty="0">
                <a:solidFill>
                  <a:prstClr val="white"/>
                </a:solidFill>
              </a:rPr>
              <a:t> </a:t>
            </a:r>
          </a:p>
          <a:p>
            <a:pPr lvl="0"/>
            <a:r>
              <a:rPr lang="fr-BE" altLang="fr-FR" sz="1800" dirty="0" smtClean="0">
                <a:solidFill>
                  <a:prstClr val="white"/>
                </a:solidFill>
              </a:rPr>
              <a:t>Ministre des Finances</a:t>
            </a:r>
          </a:p>
          <a:p>
            <a:pPr lvl="0"/>
            <a:endParaRPr lang="fr-BE" altLang="fr-FR" sz="1800" dirty="0" smtClean="0">
              <a:solidFill>
                <a:prstClr val="white"/>
              </a:solidFill>
            </a:endParaRPr>
          </a:p>
          <a:p>
            <a:r>
              <a:rPr lang="fr-BE" altLang="fr-FR" sz="3200" dirty="0">
                <a:solidFill>
                  <a:prstClr val="white"/>
                </a:solidFill>
              </a:rPr>
              <a:t>Philippe </a:t>
            </a:r>
            <a:r>
              <a:rPr lang="fr-BE" altLang="fr-FR" sz="3200" dirty="0" err="1">
                <a:solidFill>
                  <a:prstClr val="white"/>
                </a:solidFill>
              </a:rPr>
              <a:t>Jacquij</a:t>
            </a:r>
            <a:endParaRPr lang="fr-BE" altLang="fr-FR" sz="3200" dirty="0">
              <a:solidFill>
                <a:prstClr val="white"/>
              </a:solidFill>
            </a:endParaRPr>
          </a:p>
          <a:p>
            <a:pPr lvl="0"/>
            <a:r>
              <a:rPr lang="fr-BE" altLang="fr-FR" sz="1800" dirty="0" smtClean="0">
                <a:solidFill>
                  <a:prstClr val="white"/>
                </a:solidFill>
              </a:rPr>
              <a:t>Administrateur général de la Fiscalité</a:t>
            </a:r>
            <a:endParaRPr lang="fr-BE" altLang="fr-FR" sz="1800" dirty="0">
              <a:solidFill>
                <a:prstClr val="white"/>
              </a:solidFill>
            </a:endParaRPr>
          </a:p>
        </p:txBody>
      </p:sp>
      <p:sp>
        <p:nvSpPr>
          <p:cNvPr id="3075" name="Titre 2"/>
          <p:cNvSpPr>
            <a:spLocks noGrp="1"/>
          </p:cNvSpPr>
          <p:nvPr>
            <p:ph type="ctrTitle"/>
          </p:nvPr>
        </p:nvSpPr>
        <p:spPr>
          <a:xfrm>
            <a:off x="468313" y="333375"/>
            <a:ext cx="9144000" cy="1079500"/>
          </a:xfrm>
        </p:spPr>
        <p:txBody>
          <a:bodyPr/>
          <a:lstStyle/>
          <a:p>
            <a:r>
              <a:rPr lang="fr-BE" altLang="fr-FR" dirty="0" smtClean="0">
                <a:solidFill>
                  <a:schemeClr val="bg1"/>
                </a:solidFill>
              </a:rPr>
              <a:t>Déclaration IPP  		</a:t>
            </a:r>
            <a:r>
              <a:rPr lang="fr-BE" altLang="fr-FR" dirty="0">
                <a:solidFill>
                  <a:schemeClr val="bg1"/>
                </a:solidFill>
              </a:rPr>
              <a:t> </a:t>
            </a:r>
            <a:r>
              <a:rPr lang="fr-BE" altLang="fr-FR" dirty="0" smtClean="0">
                <a:solidFill>
                  <a:schemeClr val="bg1"/>
                </a:solidFill>
              </a:rPr>
              <a:t> </a:t>
            </a:r>
            <a:r>
              <a:rPr lang="fr-BE" altLang="fr-FR" sz="4800" dirty="0" smtClean="0"/>
              <a:t>2016</a:t>
            </a:r>
          </a:p>
        </p:txBody>
      </p:sp>
      <p:sp>
        <p:nvSpPr>
          <p:cNvPr id="4" name="Sous-titre 1"/>
          <p:cNvSpPr txBox="1">
            <a:spLocks/>
          </p:cNvSpPr>
          <p:nvPr/>
        </p:nvSpPr>
        <p:spPr bwMode="auto">
          <a:xfrm>
            <a:off x="5076056" y="1917477"/>
            <a:ext cx="4067944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rgbClr val="00376D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BE" alt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Conférence de presse</a:t>
            </a:r>
            <a:endParaRPr lang="fr-BE" alt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fr-BE" alt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fr-BE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avril 2016</a:t>
            </a:r>
            <a:endParaRPr lang="fr-BE" alt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fr-BE" alt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</a:t>
            </a:r>
            <a:r>
              <a:rPr lang="fr-BE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alt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Galaxy</a:t>
            </a:r>
            <a:endParaRPr lang="fr-BE" alt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ACC54-533D-4521-9C60-F57FA4D26024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139468"/>
            <a:ext cx="8569325" cy="738188"/>
          </a:xfrm>
        </p:spPr>
        <p:txBody>
          <a:bodyPr/>
          <a:lstStyle/>
          <a:p>
            <a:r>
              <a:rPr lang="nl-BE" sz="3200" dirty="0" smtClean="0"/>
              <a:t>La </a:t>
            </a:r>
            <a:r>
              <a:rPr lang="fr-BE" sz="3200" dirty="0" smtClean="0"/>
              <a:t>déclaration</a:t>
            </a:r>
            <a:r>
              <a:rPr lang="nl-BE" sz="3200" dirty="0" smtClean="0"/>
              <a:t> 2016</a:t>
            </a:r>
            <a:br>
              <a:rPr lang="nl-BE" sz="3200" dirty="0" smtClean="0"/>
            </a:br>
            <a:r>
              <a:rPr lang="fr-BE" dirty="0" smtClean="0"/>
              <a:t>Moyenne de codes complétés en </a:t>
            </a:r>
            <a:r>
              <a:rPr lang="nl-BE" dirty="0" smtClean="0"/>
              <a:t> 2015</a:t>
            </a:r>
            <a:endParaRPr lang="fr-BE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82,71% des </a:t>
            </a:r>
            <a:r>
              <a:rPr lang="fr-BE" dirty="0"/>
              <a:t>citoyens remplissent moins de 20 </a:t>
            </a:r>
            <a:r>
              <a:rPr lang="fr-BE" dirty="0" smtClean="0"/>
              <a:t>codes.</a:t>
            </a:r>
            <a:endParaRPr lang="fr-FR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7C3E34-17A2-4B65-B9E0-B4433CA9920B}" type="slidenum">
              <a:rPr lang="fr-FR" altLang="fr-FR" smtClean="0"/>
              <a:pPr/>
              <a:t>10</a:t>
            </a:fld>
            <a:endParaRPr lang="fr-FR" altLang="fr-FR"/>
          </a:p>
        </p:txBody>
      </p:sp>
      <p:graphicFrame>
        <p:nvGraphicFramePr>
          <p:cNvPr id="9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234441"/>
              </p:ext>
            </p:extLst>
          </p:nvPr>
        </p:nvGraphicFramePr>
        <p:xfrm>
          <a:off x="683568" y="2348880"/>
          <a:ext cx="7416824" cy="346328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270160"/>
                <a:gridCol w="2410360"/>
                <a:gridCol w="2736304"/>
              </a:tblGrid>
              <a:tr h="7200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BE" sz="1800" b="1" i="0" u="none" strike="noStrike" kern="1200" dirty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Nombre de codes par déclaration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BE" sz="1800" b="1" i="0" u="none" strike="noStrike" kern="1200" dirty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Pourcentage des déclarations (hors PDS)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BE" sz="1800" b="1" i="0" u="none" strike="noStrike" kern="1200" dirty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Pourcentage cumulé des déclarations (hors PDS)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BE" sz="1800" b="1" i="0" u="none" strike="noStrike" kern="1200" dirty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 codes ou moins</a:t>
                      </a:r>
                    </a:p>
                  </a:txBody>
                  <a:tcPr marL="137160" marR="137160" marT="137160" marB="13716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BE" sz="1800" b="1" i="0" u="none" strike="noStrike" kern="1200" dirty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47,65%</a:t>
                      </a:r>
                    </a:p>
                  </a:txBody>
                  <a:tcPr marL="137160" marR="137160" marT="137160" marB="13716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BE" sz="1800" b="1" i="0" u="none" strike="noStrike" kern="1200" dirty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47,65%</a:t>
                      </a:r>
                    </a:p>
                  </a:txBody>
                  <a:tcPr marL="137160" marR="137160" marT="137160" marB="13716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BE" sz="1800" b="1" i="0" u="none" strike="noStrike" kern="1200" dirty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Entre 11 et 20 codes</a:t>
                      </a:r>
                    </a:p>
                  </a:txBody>
                  <a:tcPr marL="137160" marR="137160" marT="137160" marB="13716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BE" sz="1800" b="1" i="0" u="none" strike="noStrike" kern="1200" dirty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35,06%</a:t>
                      </a:r>
                    </a:p>
                  </a:txBody>
                  <a:tcPr marL="137160" marR="137160" marT="137160" marB="13716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BE" sz="1800" b="1" i="0" u="none" strike="noStrike" kern="1200" dirty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82,71%</a:t>
                      </a:r>
                    </a:p>
                  </a:txBody>
                  <a:tcPr marL="137160" marR="137160" marT="137160" marB="13716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BE" sz="1800" b="1" i="0" u="none" strike="noStrike" kern="1200" dirty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Entre 21 et 30 codes</a:t>
                      </a:r>
                    </a:p>
                  </a:txBody>
                  <a:tcPr marL="137160" marR="137160" marT="137160" marB="13716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BE" sz="1800" b="1" i="0" u="none" strike="noStrike" kern="1200" dirty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13,30%</a:t>
                      </a:r>
                    </a:p>
                  </a:txBody>
                  <a:tcPr marL="137160" marR="137160" marT="137160" marB="13716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BE" sz="1800" b="1" i="0" u="none" strike="noStrike" kern="1200" dirty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96,01%</a:t>
                      </a:r>
                    </a:p>
                  </a:txBody>
                  <a:tcPr marL="137160" marR="137160" marT="137160" marB="13716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BE" sz="1800" b="1" i="0" u="none" strike="noStrike" kern="1200" dirty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Entre 31 et 60 codes</a:t>
                      </a:r>
                    </a:p>
                  </a:txBody>
                  <a:tcPr marL="137160" marR="137160" marT="137160" marB="13716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BE" sz="1800" b="1" i="0" u="none" strike="noStrike" kern="1200" dirty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3,96%</a:t>
                      </a:r>
                    </a:p>
                  </a:txBody>
                  <a:tcPr marL="137160" marR="137160" marT="137160" marB="13716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BE" sz="1800" b="1" i="0" u="none" strike="noStrike" kern="1200" dirty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99,97%</a:t>
                      </a:r>
                    </a:p>
                  </a:txBody>
                  <a:tcPr marL="137160" marR="137160" marT="137160" marB="13716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65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BE" sz="1800" b="1" i="0" u="none" strike="noStrike" kern="1200" dirty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Plus de 60 codes</a:t>
                      </a:r>
                    </a:p>
                  </a:txBody>
                  <a:tcPr marL="137160" marR="137160" marT="137160" marB="13716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BE" sz="1800" b="1" i="0" u="none" strike="noStrike" kern="1200" dirty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0,03%</a:t>
                      </a:r>
                    </a:p>
                  </a:txBody>
                  <a:tcPr marL="137160" marR="137160" marT="137160" marB="13716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BE" sz="1800" b="1" i="0" u="none" strike="noStrike" kern="1200" dirty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137160" marR="137160" marT="137160" marB="13716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13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139468"/>
            <a:ext cx="8569325" cy="738188"/>
          </a:xfrm>
        </p:spPr>
        <p:txBody>
          <a:bodyPr/>
          <a:lstStyle/>
          <a:p>
            <a:r>
              <a:rPr lang="fr-FR" sz="3200" dirty="0" smtClean="0"/>
              <a:t>La déclaration 2016</a:t>
            </a:r>
            <a:br>
              <a:rPr lang="fr-FR" sz="3200" dirty="0" smtClean="0"/>
            </a:br>
            <a:r>
              <a:rPr lang="fr-FR" dirty="0" smtClean="0"/>
              <a:t>Codes </a:t>
            </a:r>
            <a:r>
              <a:rPr lang="fr-FR" dirty="0" err="1" smtClean="0"/>
              <a:t>préremplis</a:t>
            </a:r>
            <a:r>
              <a:rPr lang="fr-FR" dirty="0" smtClean="0"/>
              <a:t> Tax-on-web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388" y="1124744"/>
            <a:ext cx="8964612" cy="5328592"/>
          </a:xfrm>
        </p:spPr>
        <p:txBody>
          <a:bodyPr>
            <a:normAutofit fontScale="85000" lnSpcReduction="10000"/>
          </a:bodyPr>
          <a:lstStyle/>
          <a:p>
            <a:r>
              <a:rPr lang="fr-BE" dirty="0"/>
              <a:t>302 codes </a:t>
            </a:r>
            <a:r>
              <a:rPr lang="fr-BE" dirty="0" err="1"/>
              <a:t>préremplis</a:t>
            </a:r>
            <a:endParaRPr lang="fr-BE" dirty="0"/>
          </a:p>
          <a:p>
            <a:pPr lvl="1"/>
            <a:r>
              <a:rPr lang="fr-BE" dirty="0" smtClean="0"/>
              <a:t>Informations </a:t>
            </a:r>
            <a:r>
              <a:rPr lang="fr-BE" dirty="0"/>
              <a:t>personnelles du </a:t>
            </a:r>
            <a:r>
              <a:rPr lang="fr-BE" dirty="0" smtClean="0"/>
              <a:t>contribuable (adresse</a:t>
            </a:r>
            <a:r>
              <a:rPr lang="fr-BE" dirty="0"/>
              <a:t>, etc.)</a:t>
            </a:r>
          </a:p>
          <a:p>
            <a:pPr lvl="1"/>
            <a:r>
              <a:rPr lang="fr-BE" dirty="0"/>
              <a:t>Etat civil (célibataire, marié…) </a:t>
            </a:r>
          </a:p>
          <a:p>
            <a:pPr lvl="1"/>
            <a:r>
              <a:rPr lang="fr-BE" dirty="0"/>
              <a:t>Personnes à charge </a:t>
            </a:r>
          </a:p>
          <a:p>
            <a:pPr lvl="1"/>
            <a:r>
              <a:rPr lang="fr-BE" dirty="0"/>
              <a:t>Revenus : salaires, pensions, chômage</a:t>
            </a:r>
          </a:p>
          <a:p>
            <a:pPr lvl="1"/>
            <a:r>
              <a:rPr lang="fr-BE" dirty="0" smtClean="0"/>
              <a:t>Avantages fiscaux </a:t>
            </a:r>
            <a:r>
              <a:rPr lang="fr-BE" dirty="0"/>
              <a:t>: épargne-pension, titres-services, etc.</a:t>
            </a:r>
          </a:p>
          <a:p>
            <a:pPr lvl="1"/>
            <a:r>
              <a:rPr lang="fr-BE" dirty="0"/>
              <a:t>Versements anticipés </a:t>
            </a:r>
          </a:p>
          <a:p>
            <a:pPr lvl="1"/>
            <a:r>
              <a:rPr lang="fr-BE" dirty="0" smtClean="0"/>
              <a:t>Immobilier (RC</a:t>
            </a:r>
            <a:r>
              <a:rPr lang="fr-BE" dirty="0"/>
              <a:t>) : certains </a:t>
            </a:r>
            <a:r>
              <a:rPr lang="fr-BE" dirty="0" smtClean="0"/>
              <a:t>codes </a:t>
            </a:r>
            <a:r>
              <a:rPr lang="fr-BE" dirty="0"/>
              <a:t>sur base de l’exercice d’imposition précédent</a:t>
            </a:r>
          </a:p>
          <a:p>
            <a:r>
              <a:rPr lang="fr-BE" dirty="0"/>
              <a:t>Condition : disponibles sous format </a:t>
            </a:r>
            <a:r>
              <a:rPr lang="fr-BE" dirty="0" smtClean="0"/>
              <a:t>électronique</a:t>
            </a:r>
          </a:p>
          <a:p>
            <a:pPr lvl="1">
              <a:buSzPct val="115000"/>
            </a:pPr>
            <a:r>
              <a:rPr lang="fr-BE" dirty="0"/>
              <a:t>Consultation des fiches en ligne</a:t>
            </a:r>
          </a:p>
          <a:p>
            <a:r>
              <a:rPr lang="fr-BE" dirty="0" smtClean="0"/>
              <a:t>Données </a:t>
            </a:r>
            <a:r>
              <a:rPr lang="fr-BE" dirty="0"/>
              <a:t>à adapter/corriger si incomplètes </a:t>
            </a:r>
          </a:p>
          <a:p>
            <a:pPr lvl="1"/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7C3E34-17A2-4B65-B9E0-B4433CA9920B}" type="slidenum">
              <a:rPr lang="fr-FR" altLang="fr-FR" smtClean="0"/>
              <a:pPr/>
              <a:t>11</a:t>
            </a:fld>
            <a:endParaRPr lang="fr-FR" altLang="fr-FR"/>
          </a:p>
        </p:txBody>
      </p:sp>
      <p:pic>
        <p:nvPicPr>
          <p:cNvPr id="8" name="Picture 5" descr="attentio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" y="5517232"/>
            <a:ext cx="5762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98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139468"/>
            <a:ext cx="8569325" cy="738188"/>
          </a:xfrm>
        </p:spPr>
        <p:txBody>
          <a:bodyPr/>
          <a:lstStyle/>
          <a:p>
            <a:r>
              <a:rPr lang="fr-FR" sz="3200" dirty="0" smtClean="0"/>
              <a:t>La déclaration 2016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Nouveaux codes 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7C3E34-17A2-4B65-B9E0-B4433CA9920B}" type="slidenum">
              <a:rPr lang="fr-FR" altLang="fr-FR" smtClean="0"/>
              <a:pPr/>
              <a:t>12</a:t>
            </a:fld>
            <a:endParaRPr lang="fr-FR" altLang="fr-FR" dirty="0"/>
          </a:p>
        </p:txBody>
      </p:sp>
      <p:sp>
        <p:nvSpPr>
          <p:cNvPr id="6" name="Tekstvak 5"/>
          <p:cNvSpPr txBox="1"/>
          <p:nvPr/>
        </p:nvSpPr>
        <p:spPr>
          <a:xfrm>
            <a:off x="323528" y="5373216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376D"/>
                </a:solidFill>
                <a:latin typeface="+mj-lt"/>
                <a:ea typeface="+mj-ea"/>
                <a:cs typeface="+mj-cs"/>
              </a:rPr>
              <a:t>→ </a:t>
            </a:r>
            <a:r>
              <a:rPr lang="fr-FR" sz="24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23</a:t>
            </a:r>
            <a:r>
              <a:rPr lang="fr-FR" sz="2400" dirty="0" smtClean="0">
                <a:solidFill>
                  <a:srgbClr val="00376D"/>
                </a:solidFill>
                <a:latin typeface="+mj-lt"/>
                <a:ea typeface="+mj-ea"/>
                <a:cs typeface="+mj-cs"/>
              </a:rPr>
              <a:t> nouveaux codes liés à la fiscalité de l’habitation</a:t>
            </a:r>
          </a:p>
          <a:p>
            <a:r>
              <a:rPr lang="fr-FR" sz="2400" dirty="0" smtClean="0">
                <a:solidFill>
                  <a:srgbClr val="00376D"/>
                </a:solidFill>
              </a:rPr>
              <a:t>→</a:t>
            </a:r>
            <a:r>
              <a:rPr lang="fr-FR" sz="2800" dirty="0" smtClean="0">
                <a:solidFill>
                  <a:srgbClr val="00376D"/>
                </a:solidFill>
              </a:rPr>
              <a:t> </a:t>
            </a:r>
            <a:r>
              <a:rPr lang="fr-FR" sz="2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21</a:t>
            </a:r>
            <a:r>
              <a:rPr lang="fr-FR" sz="2400" dirty="0" smtClean="0">
                <a:solidFill>
                  <a:srgbClr val="00376D"/>
                </a:solidFill>
                <a:latin typeface="+mj-lt"/>
                <a:ea typeface="+mj-ea"/>
                <a:cs typeface="+mj-cs"/>
              </a:rPr>
              <a:t> codes liés aux matières régionales </a:t>
            </a:r>
          </a:p>
          <a:p>
            <a:endParaRPr lang="fr-FR" sz="28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059661"/>
              </p:ext>
            </p:extLst>
          </p:nvPr>
        </p:nvGraphicFramePr>
        <p:xfrm>
          <a:off x="284925" y="1082406"/>
          <a:ext cx="8208912" cy="4249282"/>
        </p:xfrm>
        <a:graphic>
          <a:graphicData uri="http://schemas.openxmlformats.org/drawingml/2006/table">
            <a:tbl>
              <a:tblPr firstRow="1" firstCol="1" bandRow="1"/>
              <a:tblGrid>
                <a:gridCol w="2290359"/>
                <a:gridCol w="1275707"/>
                <a:gridCol w="807411"/>
                <a:gridCol w="1143833"/>
                <a:gridCol w="982808"/>
                <a:gridCol w="854397"/>
                <a:gridCol w="854397"/>
              </a:tblGrid>
              <a:tr h="357500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BE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Cadre</a:t>
                      </a:r>
                      <a:endParaRPr lang="fr-BE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" marR="7200" marT="9000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BE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Nouveau</a:t>
                      </a:r>
                      <a:endParaRPr lang="fr-BE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" marR="7200" marT="900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BE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Fédéral</a:t>
                      </a:r>
                      <a:endParaRPr lang="fr-BE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200" marR="7200" marT="900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fr-BE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Régional</a:t>
                      </a:r>
                      <a:endParaRPr lang="fr-BE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BE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BE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BE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726771">
                <a:tc vMerge="1">
                  <a:txBody>
                    <a:bodyPr/>
                    <a:lstStyle/>
                    <a:p>
                      <a:pPr algn="ctr" rtl="0" fontAlgn="ctr"/>
                      <a:endParaRPr lang="fr-BE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fr-BE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fr-BE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Flandre Wallonie Bruxelles 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Bruxelles Wallonie 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Flandre 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Wallonie 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4741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500" b="1" i="0" u="none" strike="noStrike" dirty="0">
                          <a:solidFill>
                            <a:srgbClr val="2D2D8A"/>
                          </a:solidFill>
                          <a:effectLst/>
                          <a:latin typeface="Arial"/>
                        </a:rPr>
                        <a:t>IV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BE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BE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BE" sz="2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BE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BE" sz="2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BE" sz="2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12413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500" b="1" i="0" u="none" strike="noStrike" dirty="0" smtClean="0">
                          <a:solidFill>
                            <a:srgbClr val="2D2D8A"/>
                          </a:solidFill>
                          <a:effectLst/>
                          <a:latin typeface="Arial"/>
                        </a:rPr>
                        <a:t>Traitements</a:t>
                      </a:r>
                      <a:endParaRPr lang="fr-BE" sz="1500" b="1" i="0" u="none" strike="noStrike" dirty="0">
                        <a:solidFill>
                          <a:srgbClr val="2D2D8A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23968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500" b="1" i="0" u="none" strike="noStrike" dirty="0">
                          <a:solidFill>
                            <a:srgbClr val="2D2D8A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BE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BE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BE" sz="2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BE" sz="2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BE" sz="2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BE" sz="2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500" b="1" i="0" u="none" strike="noStrike" dirty="0" smtClean="0">
                          <a:solidFill>
                            <a:srgbClr val="2D2D8A"/>
                          </a:solidFill>
                          <a:effectLst/>
                          <a:latin typeface="Arial"/>
                        </a:rPr>
                        <a:t>Pensions</a:t>
                      </a:r>
                      <a:endParaRPr lang="fr-BE" sz="1500" b="1" i="0" u="none" strike="noStrike" dirty="0">
                        <a:solidFill>
                          <a:srgbClr val="2D2D8A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2396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BE" sz="1500" b="1" i="0" u="none" strike="noStrike" kern="1200" dirty="0">
                          <a:solidFill>
                            <a:srgbClr val="2D2D8A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IX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BE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BE" sz="2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fr-BE" sz="20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BE" sz="2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fr-BE" sz="20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BE" sz="2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fr-BE" sz="20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BE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BE" sz="2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27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BE" sz="1500" b="1" i="0" u="none" strike="noStrike" kern="1200" dirty="0" smtClean="0">
                          <a:solidFill>
                            <a:srgbClr val="2D2D8A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Emprunts</a:t>
                      </a:r>
                      <a:endParaRPr lang="fr-BE" sz="1500" b="1" i="0" u="none" strike="noStrike" kern="1200" dirty="0">
                        <a:solidFill>
                          <a:srgbClr val="2D2D8A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23968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500" b="1" i="0" u="none" strike="noStrike" dirty="0">
                          <a:solidFill>
                            <a:srgbClr val="2D2D8A"/>
                          </a:solidFill>
                          <a:effectLst/>
                          <a:latin typeface="Arial"/>
                        </a:rPr>
                        <a:t>X  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BE" sz="2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BE" sz="2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BE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BE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BE" sz="2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BE" sz="2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500" b="1" i="0" u="none" strike="noStrike" dirty="0">
                          <a:solidFill>
                            <a:srgbClr val="2D2D8A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r-BE" sz="1500" b="1" i="0" u="none" strike="noStrike" dirty="0" smtClean="0">
                          <a:solidFill>
                            <a:srgbClr val="2D2D8A"/>
                          </a:solidFill>
                          <a:effectLst/>
                          <a:latin typeface="Arial"/>
                        </a:rPr>
                        <a:t>Réductions</a:t>
                      </a:r>
                      <a:r>
                        <a:rPr lang="fr-BE" sz="1500" b="1" i="0" u="none" strike="noStrike" baseline="0" dirty="0" smtClean="0">
                          <a:solidFill>
                            <a:srgbClr val="2D2D8A"/>
                          </a:solidFill>
                          <a:effectLst/>
                          <a:latin typeface="Arial"/>
                        </a:rPr>
                        <a:t> d’impôt</a:t>
                      </a:r>
                      <a:endParaRPr lang="fr-BE" sz="1500" b="1" i="0" u="none" strike="noStrike" dirty="0">
                        <a:solidFill>
                          <a:srgbClr val="2D2D8A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2396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BE" sz="1500" b="1" i="0" u="none" strike="noStrike" kern="1200" dirty="0">
                          <a:solidFill>
                            <a:srgbClr val="2D2D8A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XIV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BE" sz="2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BE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fr-BE" sz="2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fr-BE" sz="20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BE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BE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BE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BE" sz="2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BE" sz="1500" b="1" i="0" u="none" strike="noStrike" kern="1200" dirty="0" smtClean="0">
                          <a:solidFill>
                            <a:srgbClr val="2D2D8A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Emprunts starters</a:t>
                      </a:r>
                      <a:endParaRPr lang="fr-BE" sz="1500" b="1" i="0" u="none" strike="noStrike" kern="1200" dirty="0">
                        <a:solidFill>
                          <a:srgbClr val="2D2D8A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3601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BE" sz="1500" b="1" i="0" u="none" strike="noStrike" kern="1200" dirty="0">
                          <a:solidFill>
                            <a:srgbClr val="2D2D8A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XVI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fr-BE" sz="1500" b="1" i="0" u="none" strike="noStrike" kern="1200" dirty="0" smtClean="0">
                          <a:solidFill>
                            <a:srgbClr val="2D2D8A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Revenus</a:t>
                      </a:r>
                      <a:r>
                        <a:rPr lang="fr-BE" sz="1500" b="1" i="0" u="none" strike="noStrike" kern="1200" baseline="0" dirty="0" smtClean="0">
                          <a:solidFill>
                            <a:srgbClr val="2D2D8A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divers</a:t>
                      </a:r>
                      <a:endParaRPr lang="fr-BE" sz="1500" b="1" i="0" u="none" strike="noStrike" kern="1200" dirty="0">
                        <a:solidFill>
                          <a:srgbClr val="2D2D8A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97" marR="7697" marT="7697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BE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697" marR="7697" marT="7697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BE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fr-BE" sz="2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fr-BE" sz="20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BE" sz="2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97" marR="7697" marT="769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BE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97" marR="7697" marT="769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BE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97" marR="7697" marT="769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BE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97" marR="7697" marT="769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332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BE" sz="2000" b="1" i="0" u="none" strike="noStrike" kern="1200" dirty="0" smtClean="0">
                          <a:solidFill>
                            <a:srgbClr val="2D2D8A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TOTAL</a:t>
                      </a:r>
                      <a:endParaRPr lang="fr-BE" sz="2000" b="1" i="0" u="none" strike="noStrike" kern="1200" dirty="0">
                        <a:solidFill>
                          <a:srgbClr val="2D2D8A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BE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43</a:t>
                      </a:r>
                      <a:endParaRPr lang="fr-BE" sz="20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BE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fr-BE" sz="20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BE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fr-BE" sz="20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BE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fr-BE" sz="20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BE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fr-BE" sz="20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BE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fr-BE" sz="20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32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129588"/>
            <a:ext cx="8569325" cy="738188"/>
          </a:xfrm>
        </p:spPr>
        <p:txBody>
          <a:bodyPr/>
          <a:lstStyle/>
          <a:p>
            <a:r>
              <a:rPr lang="fr-FR" sz="3200" dirty="0" smtClean="0"/>
              <a:t>La déclaration 2016</a:t>
            </a:r>
            <a:br>
              <a:rPr lang="fr-FR" sz="3200" dirty="0" smtClean="0"/>
            </a:br>
            <a:r>
              <a:rPr lang="fr-FR" dirty="0" smtClean="0"/>
              <a:t>Nouveaux codes : Cadre IV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Heures supplémentaires qui donnent droit à un sursalaire </a:t>
            </a:r>
            <a:r>
              <a:rPr lang="fr-FR" sz="2800" dirty="0" smtClean="0"/>
              <a:t>(1 x 2 codes)</a:t>
            </a:r>
          </a:p>
          <a:p>
            <a:pPr lvl="1"/>
            <a:r>
              <a:rPr lang="fr-FR" dirty="0"/>
              <a:t>H</a:t>
            </a:r>
            <a:r>
              <a:rPr lang="fr-FR" dirty="0" smtClean="0"/>
              <a:t>eures supplémentaires qui donnent droit à un sursalaire et qui entrent en considération pour la limitation à 360 heures</a:t>
            </a:r>
          </a:p>
          <a:p>
            <a:pPr lvl="2"/>
            <a:r>
              <a:rPr lang="fr-FR" u="sng" dirty="0" smtClean="0"/>
              <a:t>Sous certaines conditions</a:t>
            </a:r>
            <a:r>
              <a:rPr lang="fr-FR" dirty="0" smtClean="0"/>
              <a:t>, le nombre maximum d’heures supplémentaires avec sursalaire, qui entrent en considération pour une réduction d’impôt, </a:t>
            </a:r>
            <a:r>
              <a:rPr lang="fr-FR" u="sng" dirty="0" smtClean="0"/>
              <a:t>est porté de 130 à 360 heures pour les travailleurs du secteur </a:t>
            </a:r>
            <a:r>
              <a:rPr lang="fr-FR" u="sng" dirty="0" err="1" smtClean="0"/>
              <a:t>horeca</a:t>
            </a:r>
            <a:endParaRPr lang="fr-FR" u="sng" dirty="0" smtClean="0"/>
          </a:p>
          <a:p>
            <a:endParaRPr lang="fr-FR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7C3E34-17A2-4B65-B9E0-B4433CA9920B}" type="slidenum">
              <a:rPr lang="fr-FR" altLang="fr-FR" smtClean="0"/>
              <a:pPr/>
              <a:t>13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5154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139468"/>
            <a:ext cx="8569325" cy="738188"/>
          </a:xfrm>
        </p:spPr>
        <p:txBody>
          <a:bodyPr/>
          <a:lstStyle/>
          <a:p>
            <a:r>
              <a:rPr lang="nl-BE" sz="3200" dirty="0" smtClean="0"/>
              <a:t>La </a:t>
            </a:r>
            <a:r>
              <a:rPr lang="nl-BE" sz="3200" dirty="0" err="1" smtClean="0"/>
              <a:t>déclaration</a:t>
            </a:r>
            <a:r>
              <a:rPr lang="nl-BE" sz="3200" dirty="0" smtClean="0"/>
              <a:t> 2016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Nouveaux codes : </a:t>
            </a:r>
            <a:r>
              <a:rPr lang="nl-BE" dirty="0" err="1" smtClean="0"/>
              <a:t>Cadre</a:t>
            </a:r>
            <a:r>
              <a:rPr lang="nl-BE" dirty="0" smtClean="0"/>
              <a:t> V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388" y="1124744"/>
            <a:ext cx="8964612" cy="5184576"/>
          </a:xfrm>
        </p:spPr>
        <p:txBody>
          <a:bodyPr>
            <a:normAutofit/>
          </a:bodyPr>
          <a:lstStyle/>
          <a:p>
            <a:r>
              <a:rPr lang="fr-FR" dirty="0" smtClean="0"/>
              <a:t>Perception anticipée de la taxe sur l’épargne à long terme dans le cadre de l’épargne-pension </a:t>
            </a:r>
            <a:r>
              <a:rPr lang="fr-FR" sz="2800" dirty="0" smtClean="0"/>
              <a:t>(1 x 2 codes)</a:t>
            </a:r>
            <a:endParaRPr lang="fr-FR" dirty="0" smtClean="0"/>
          </a:p>
          <a:p>
            <a:pPr lvl="1"/>
            <a:r>
              <a:rPr lang="fr-BE" dirty="0" smtClean="0"/>
              <a:t>Rappel des nouvelles dispositions</a:t>
            </a:r>
          </a:p>
          <a:p>
            <a:pPr marL="1371600" lvl="2" indent="-457200">
              <a:buSzPct val="90000"/>
              <a:buFont typeface="+mj-lt"/>
              <a:buAutoNum type="arabicPeriod"/>
            </a:pPr>
            <a:r>
              <a:rPr lang="fr-BE" dirty="0" smtClean="0"/>
              <a:t>Diminution de la taxe sur l’épargne à long terme/taux d’imposition distinct en IPP de 10% à 8%</a:t>
            </a:r>
          </a:p>
          <a:p>
            <a:pPr marL="1371600" lvl="2" indent="-457200">
              <a:buSzPct val="90000"/>
              <a:buFont typeface="+mj-lt"/>
              <a:buAutoNum type="arabicPeriod"/>
            </a:pPr>
            <a:r>
              <a:rPr lang="fr-BE" dirty="0" smtClean="0"/>
              <a:t>Perception anticipative (de 2015 à 2019, 1% valeur au 31.12.2014, retenue automatique), déduite des 8% :</a:t>
            </a:r>
          </a:p>
          <a:p>
            <a:pPr lvl="3"/>
            <a:r>
              <a:rPr lang="fr-BE" dirty="0" smtClean="0"/>
              <a:t>Soit lors du paiement de la taxe </a:t>
            </a:r>
          </a:p>
          <a:p>
            <a:pPr lvl="3"/>
            <a:r>
              <a:rPr lang="fr-FR" dirty="0" smtClean="0"/>
              <a:t>Soit VIA la déclaration IPP dans cas particuliers (paiement avant 60 ans) </a:t>
            </a:r>
            <a:r>
              <a:rPr lang="fr-FR" dirty="0" smtClean="0">
                <a:sym typeface="Wingdings"/>
              </a:rPr>
              <a:t></a:t>
            </a:r>
            <a:r>
              <a:rPr lang="fr-FR" dirty="0" smtClean="0"/>
              <a:t> nouveaux codes</a:t>
            </a:r>
          </a:p>
          <a:p>
            <a:endParaRPr lang="fr-FR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7C3E34-17A2-4B65-B9E0-B4433CA9920B}" type="slidenum">
              <a:rPr lang="fr-FR" altLang="fr-FR" smtClean="0"/>
              <a:pPr/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39641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129588"/>
            <a:ext cx="8569325" cy="738188"/>
          </a:xfrm>
        </p:spPr>
        <p:txBody>
          <a:bodyPr/>
          <a:lstStyle/>
          <a:p>
            <a:r>
              <a:rPr lang="nl-BE" sz="3200" dirty="0" smtClean="0"/>
              <a:t>La </a:t>
            </a:r>
            <a:r>
              <a:rPr lang="nl-BE" sz="3200" dirty="0" err="1" smtClean="0"/>
              <a:t>déclaration</a:t>
            </a:r>
            <a:r>
              <a:rPr lang="nl-BE" sz="3200" dirty="0" smtClean="0"/>
              <a:t> 2016</a:t>
            </a:r>
            <a:r>
              <a:rPr lang="nl-BE" sz="3200" dirty="0"/>
              <a:t/>
            </a:r>
            <a:br>
              <a:rPr lang="nl-BE" sz="3200" dirty="0"/>
            </a:br>
            <a:r>
              <a:rPr lang="nl-BE" dirty="0" smtClean="0"/>
              <a:t>Nouveaux codes : </a:t>
            </a:r>
            <a:r>
              <a:rPr lang="nl-BE" dirty="0" err="1" smtClean="0"/>
              <a:t>Cadre</a:t>
            </a:r>
            <a:r>
              <a:rPr lang="nl-BE" dirty="0" smtClean="0"/>
              <a:t> IX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</a:t>
            </a:r>
            <a:r>
              <a:rPr lang="fr-BE" dirty="0" err="1" smtClean="0"/>
              <a:t>ifférenciation</a:t>
            </a:r>
            <a:r>
              <a:rPr lang="fr-BE" dirty="0" smtClean="0"/>
              <a:t> entre contrats « habitation propre » conclus avant 2015 et en 2015 </a:t>
            </a:r>
          </a:p>
          <a:p>
            <a:pPr marL="0" indent="0" defTabSz="450850">
              <a:buNone/>
            </a:pPr>
            <a:r>
              <a:rPr lang="fr-BE" dirty="0"/>
              <a:t>	</a:t>
            </a:r>
            <a:r>
              <a:rPr lang="fr-BE" sz="2800" dirty="0" smtClean="0"/>
              <a:t>(</a:t>
            </a:r>
            <a:r>
              <a:rPr lang="nl-BE" sz="2800" dirty="0" smtClean="0"/>
              <a:t>6 x 2 codes et 3 x 1 code)</a:t>
            </a:r>
          </a:p>
          <a:p>
            <a:pPr lvl="1"/>
            <a:r>
              <a:rPr lang="fr-BE" dirty="0" smtClean="0"/>
              <a:t>Différences entre les réglementations régionales</a:t>
            </a:r>
          </a:p>
          <a:p>
            <a:pPr lvl="2"/>
            <a:r>
              <a:rPr lang="fr-BE" dirty="0" smtClean="0"/>
              <a:t>B, 1, a : Emprunts conclus en 2015</a:t>
            </a:r>
          </a:p>
          <a:p>
            <a:pPr lvl="2"/>
            <a:r>
              <a:rPr lang="fr-BE" dirty="0" smtClean="0"/>
              <a:t>B, 1, b : Emprunts conclus entre 2005 et 2014</a:t>
            </a:r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fr-BE" dirty="0" smtClean="0"/>
          </a:p>
          <a:p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7C3E34-17A2-4B65-B9E0-B4433CA9920B}" type="slidenum">
              <a:rPr lang="fr-FR" altLang="fr-FR" smtClean="0"/>
              <a:pPr/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0362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139468"/>
            <a:ext cx="8569325" cy="738188"/>
          </a:xfrm>
        </p:spPr>
        <p:txBody>
          <a:bodyPr/>
          <a:lstStyle/>
          <a:p>
            <a:r>
              <a:rPr lang="nl-BE" sz="3200" dirty="0" smtClean="0"/>
              <a:t>La </a:t>
            </a:r>
            <a:r>
              <a:rPr lang="fr-FR" sz="3200" dirty="0"/>
              <a:t>d</a:t>
            </a:r>
            <a:r>
              <a:rPr lang="fr-FR" sz="3200" dirty="0" smtClean="0"/>
              <a:t>éclaration</a:t>
            </a:r>
            <a:r>
              <a:rPr lang="nl-BE" sz="3200" dirty="0" smtClean="0"/>
              <a:t> 2016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Nouveaux codes : </a:t>
            </a:r>
            <a:r>
              <a:rPr lang="fr-FR" dirty="0"/>
              <a:t>Cadre IX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bonus-logement régionaux et fédéral</a:t>
            </a:r>
            <a:r>
              <a:rPr lang="fr-FR" b="1" dirty="0" smtClean="0"/>
              <a:t> </a:t>
            </a:r>
          </a:p>
          <a:p>
            <a:pPr marL="0" indent="0" defTabSz="355600">
              <a:buNone/>
            </a:pPr>
            <a:r>
              <a:rPr lang="fr-FR" sz="2600" b="1" dirty="0"/>
              <a:t>	</a:t>
            </a:r>
            <a:r>
              <a:rPr lang="fr-FR" sz="2600" dirty="0" smtClean="0"/>
              <a:t>(4 x 2 codes)</a:t>
            </a:r>
          </a:p>
          <a:p>
            <a:pPr lvl="1"/>
            <a:r>
              <a:rPr lang="fr-FR" dirty="0" smtClean="0"/>
              <a:t>Majorations des montants de base des bonus-logement régionaux et du bonus-logement fédéral seulement d’application pendant les 10 premières années de l’emprunt hypothécaire  </a:t>
            </a:r>
          </a:p>
          <a:p>
            <a:pPr lvl="2"/>
            <a:r>
              <a:rPr lang="fr-FR" dirty="0" smtClean="0"/>
              <a:t>Emprunts conclus en 2005 : fin de la majoration des montants de base pour l’exercice d’imposition 2016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7C3E34-17A2-4B65-B9E0-B4433CA9920B}" type="slidenum">
              <a:rPr lang="fr-FR" altLang="fr-FR" smtClean="0"/>
              <a:pPr/>
              <a:t>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0261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139468"/>
            <a:ext cx="8569325" cy="738188"/>
          </a:xfrm>
        </p:spPr>
        <p:txBody>
          <a:bodyPr/>
          <a:lstStyle/>
          <a:p>
            <a:r>
              <a:rPr lang="nl-BE" sz="3200" dirty="0" smtClean="0"/>
              <a:t>La </a:t>
            </a:r>
            <a:r>
              <a:rPr lang="nl-BE" sz="3200" dirty="0" err="1" smtClean="0"/>
              <a:t>déclaration</a:t>
            </a:r>
            <a:r>
              <a:rPr lang="nl-BE" sz="3200" dirty="0" smtClean="0"/>
              <a:t> 2016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/>
              <a:t>N</a:t>
            </a:r>
            <a:r>
              <a:rPr lang="nl-BE" dirty="0" smtClean="0"/>
              <a:t>ouveaux codes : </a:t>
            </a:r>
            <a:r>
              <a:rPr lang="nl-BE" dirty="0" err="1" smtClean="0"/>
              <a:t>Cadre</a:t>
            </a:r>
            <a:r>
              <a:rPr lang="nl-BE" dirty="0" smtClean="0"/>
              <a:t> X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Réduction d’impôt pour titres-services en Région wallonne </a:t>
            </a:r>
          </a:p>
          <a:p>
            <a:pPr marL="0" lvl="0" indent="0" defTabSz="361950">
              <a:buNone/>
            </a:pPr>
            <a:r>
              <a:rPr lang="fr-FR" sz="2400" dirty="0"/>
              <a:t>	</a:t>
            </a:r>
            <a:r>
              <a:rPr lang="fr-FR" sz="2400" dirty="0" smtClean="0"/>
              <a:t>(1 x 2 codes)</a:t>
            </a:r>
          </a:p>
          <a:p>
            <a:pPr lvl="1"/>
            <a:r>
              <a:rPr lang="fr-FR" dirty="0" smtClean="0"/>
              <a:t>Région wallonne : mention du nombre de titres-services au lieu des sommes versées </a:t>
            </a:r>
          </a:p>
          <a:p>
            <a:pPr lvl="2"/>
            <a:r>
              <a:rPr lang="fr-FR" dirty="0" smtClean="0"/>
              <a:t>Seuls les 150 premiers titres-services achetés donnent droit à une réduction d’impôt</a:t>
            </a:r>
            <a:endParaRPr lang="fr-FR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7C3E34-17A2-4B65-B9E0-B4433CA9920B}" type="slidenum">
              <a:rPr lang="fr-FR" altLang="fr-FR" smtClean="0"/>
              <a:pPr/>
              <a:t>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7387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139468"/>
            <a:ext cx="8569325" cy="738188"/>
          </a:xfrm>
        </p:spPr>
        <p:txBody>
          <a:bodyPr/>
          <a:lstStyle/>
          <a:p>
            <a:r>
              <a:rPr lang="nl-BE" sz="3200" dirty="0" smtClean="0"/>
              <a:t>La </a:t>
            </a:r>
            <a:r>
              <a:rPr lang="nl-BE" sz="3200" dirty="0" err="1"/>
              <a:t>d</a:t>
            </a:r>
            <a:r>
              <a:rPr lang="nl-BE" sz="3200" dirty="0" err="1" smtClean="0"/>
              <a:t>éclaration</a:t>
            </a:r>
            <a:r>
              <a:rPr lang="nl-BE" sz="3200" dirty="0" smtClean="0"/>
              <a:t> 2016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/>
              <a:t>N</a:t>
            </a:r>
            <a:r>
              <a:rPr lang="nl-BE" dirty="0" smtClean="0"/>
              <a:t>ouveaux codes : </a:t>
            </a:r>
            <a:r>
              <a:rPr lang="nl-BE" dirty="0" err="1"/>
              <a:t>Cadre</a:t>
            </a:r>
            <a:r>
              <a:rPr lang="nl-BE" dirty="0"/>
              <a:t> </a:t>
            </a:r>
            <a:r>
              <a:rPr lang="nl-BE" dirty="0" smtClean="0"/>
              <a:t>X 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Réduction d’impôt pour l’acquisition de nouvelles actions ou parts de petites </a:t>
            </a:r>
            <a:r>
              <a:rPr lang="fr-BE" dirty="0"/>
              <a:t>sociétés</a:t>
            </a:r>
            <a:r>
              <a:rPr lang="fr-BE" dirty="0" smtClean="0"/>
              <a:t> débutantes </a:t>
            </a:r>
            <a:r>
              <a:rPr lang="fr-BE" sz="2800" dirty="0" smtClean="0"/>
              <a:t>(</a:t>
            </a:r>
            <a:r>
              <a:rPr lang="nl-BE" sz="2800" dirty="0" smtClean="0"/>
              <a:t>2 x 2 codes)</a:t>
            </a:r>
          </a:p>
          <a:p>
            <a:pPr lvl="1"/>
            <a:r>
              <a:rPr lang="fr-BE" dirty="0" smtClean="0"/>
              <a:t>Investissement de 100.000 € maximum</a:t>
            </a:r>
          </a:p>
          <a:p>
            <a:pPr lvl="1"/>
            <a:r>
              <a:rPr lang="fr-BE" dirty="0" smtClean="0"/>
              <a:t>Taux de la réduction d’impôt  : </a:t>
            </a:r>
            <a:endParaRPr lang="nl-BE" dirty="0" smtClean="0"/>
          </a:p>
          <a:p>
            <a:pPr lvl="2"/>
            <a:r>
              <a:rPr lang="nl-BE" dirty="0" smtClean="0"/>
              <a:t>30%  pour les </a:t>
            </a:r>
            <a:r>
              <a:rPr lang="fr-BE" dirty="0" smtClean="0"/>
              <a:t>petites </a:t>
            </a:r>
            <a:r>
              <a:rPr lang="fr-BE" dirty="0"/>
              <a:t>sociétés</a:t>
            </a:r>
            <a:r>
              <a:rPr lang="fr-BE" dirty="0" smtClean="0"/>
              <a:t> débutantes</a:t>
            </a:r>
            <a:endParaRPr lang="nl-BE" dirty="0" smtClean="0"/>
          </a:p>
          <a:p>
            <a:pPr lvl="2"/>
            <a:r>
              <a:rPr lang="nl-BE" dirty="0" smtClean="0"/>
              <a:t>45%  pour les </a:t>
            </a:r>
            <a:r>
              <a:rPr lang="fr-BE" dirty="0" err="1" smtClean="0"/>
              <a:t>micro-sociétés</a:t>
            </a:r>
            <a:r>
              <a:rPr lang="fr-BE" dirty="0" smtClean="0"/>
              <a:t> débutantes </a:t>
            </a:r>
          </a:p>
          <a:p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7C3E34-17A2-4B65-B9E0-B4433CA9920B}" type="slidenum">
              <a:rPr lang="fr-FR" altLang="fr-FR" smtClean="0"/>
              <a:pPr/>
              <a:t>18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318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139468"/>
            <a:ext cx="8569325" cy="738188"/>
          </a:xfrm>
        </p:spPr>
        <p:txBody>
          <a:bodyPr/>
          <a:lstStyle/>
          <a:p>
            <a:r>
              <a:rPr lang="nl-BE" sz="3200" dirty="0" smtClean="0"/>
              <a:t>La </a:t>
            </a:r>
            <a:r>
              <a:rPr lang="nl-BE" sz="3200" dirty="0" err="1" smtClean="0"/>
              <a:t>déclaration</a:t>
            </a:r>
            <a:r>
              <a:rPr lang="nl-BE" sz="3200" dirty="0" smtClean="0"/>
              <a:t> 2016</a:t>
            </a:r>
            <a:br>
              <a:rPr lang="nl-BE" sz="3200" dirty="0" smtClean="0"/>
            </a:br>
            <a:r>
              <a:rPr lang="nl-BE" dirty="0"/>
              <a:t>N</a:t>
            </a:r>
            <a:r>
              <a:rPr lang="nl-BE" dirty="0" smtClean="0"/>
              <a:t>ouveaux codes : </a:t>
            </a:r>
            <a:r>
              <a:rPr lang="fr-FR" dirty="0"/>
              <a:t>Cadre </a:t>
            </a:r>
            <a:r>
              <a:rPr lang="fr-FR" dirty="0" smtClean="0"/>
              <a:t>XIV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Nombre de prêts octroyés à des petites sociétés débutantes </a:t>
            </a:r>
            <a:r>
              <a:rPr lang="fr-FR" sz="2800" dirty="0" smtClean="0"/>
              <a:t>(1 x 2 codes)</a:t>
            </a:r>
          </a:p>
          <a:p>
            <a:pPr lvl="1"/>
            <a:r>
              <a:rPr lang="fr-FR" dirty="0" smtClean="0"/>
              <a:t>Cela concerne les prêts :</a:t>
            </a:r>
          </a:p>
          <a:p>
            <a:pPr lvl="2"/>
            <a:r>
              <a:rPr lang="fr-FR" dirty="0" smtClean="0"/>
              <a:t>Conclus en dehors de l’exercice de l’activité professionnelle de l’investisseur</a:t>
            </a:r>
          </a:p>
          <a:p>
            <a:pPr lvl="2"/>
            <a:r>
              <a:rPr lang="fr-FR" dirty="0" smtClean="0"/>
              <a:t>Contractés avec une petite société débutante </a:t>
            </a:r>
          </a:p>
          <a:p>
            <a:pPr lvl="2"/>
            <a:r>
              <a:rPr lang="fr-FR" dirty="0" smtClean="0"/>
              <a:t>Via une plateforme de </a:t>
            </a:r>
            <a:r>
              <a:rPr lang="fr-FR" dirty="0" err="1" smtClean="0"/>
              <a:t>crowdfunding</a:t>
            </a:r>
            <a:r>
              <a:rPr lang="fr-FR" dirty="0" smtClean="0"/>
              <a:t> agréée</a:t>
            </a:r>
          </a:p>
          <a:p>
            <a:pPr lvl="2"/>
            <a:r>
              <a:rPr lang="nl-BE" dirty="0" smtClean="0"/>
              <a:t>Du 1.08.2015 au 31.12.2015</a:t>
            </a:r>
            <a:endParaRPr lang="nl-BE" dirty="0"/>
          </a:p>
          <a:p>
            <a:pPr lvl="2"/>
            <a:endParaRPr lang="nl-BE" dirty="0"/>
          </a:p>
          <a:p>
            <a:pPr lvl="2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7C3E34-17A2-4B65-B9E0-B4433CA9920B}" type="slidenum">
              <a:rPr lang="fr-FR" altLang="fr-FR" smtClean="0"/>
              <a:pPr/>
              <a:t>19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1843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Agenda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388" y="980728"/>
            <a:ext cx="8857108" cy="5328592"/>
          </a:xfrm>
        </p:spPr>
        <p:txBody>
          <a:bodyPr/>
          <a:lstStyle/>
          <a:p>
            <a:r>
              <a:rPr lang="fr-BE" sz="2400" dirty="0"/>
              <a:t>Rentrée de la déclaration 2015   </a:t>
            </a:r>
            <a:endParaRPr lang="fr-BE" sz="2400" dirty="0" smtClean="0"/>
          </a:p>
          <a:p>
            <a:r>
              <a:rPr lang="fr-BE" sz="2400" dirty="0" smtClean="0"/>
              <a:t>Traitement de la déclaration</a:t>
            </a:r>
          </a:p>
          <a:p>
            <a:r>
              <a:rPr lang="fr-BE" sz="2400" dirty="0" smtClean="0"/>
              <a:t>La déclaration 2016 </a:t>
            </a:r>
          </a:p>
          <a:p>
            <a:r>
              <a:rPr lang="fr-BE" sz="2400" dirty="0" smtClean="0"/>
              <a:t>Toujours moins de papier  </a:t>
            </a:r>
          </a:p>
          <a:p>
            <a:r>
              <a:rPr lang="fr-BE" sz="2400" dirty="0" smtClean="0"/>
              <a:t>Nouveautés Tax-on-web </a:t>
            </a:r>
          </a:p>
          <a:p>
            <a:r>
              <a:rPr lang="fr-BE" sz="2400" dirty="0"/>
              <a:t>Délais de rentrée de la déclaration   </a:t>
            </a:r>
          </a:p>
          <a:p>
            <a:r>
              <a:rPr lang="fr-BE" sz="2400" dirty="0"/>
              <a:t>Déclarations rentrées</a:t>
            </a:r>
          </a:p>
          <a:p>
            <a:r>
              <a:rPr lang="fr-BE" sz="2400" dirty="0"/>
              <a:t>Lettres de rappel</a:t>
            </a:r>
          </a:p>
          <a:p>
            <a:r>
              <a:rPr lang="fr-BE" sz="2400" dirty="0" smtClean="0"/>
              <a:t>Sanctions pour absence de déclaration</a:t>
            </a:r>
            <a:endParaRPr lang="fr-BE" sz="2400" dirty="0"/>
          </a:p>
          <a:p>
            <a:r>
              <a:rPr lang="fr-BE" sz="2400" dirty="0" smtClean="0"/>
              <a:t>Aide au remplissage de la déclaration </a:t>
            </a:r>
          </a:p>
          <a:p>
            <a:r>
              <a:rPr lang="fr-BE" altLang="fr-FR" sz="2400" dirty="0"/>
              <a:t>Adresses et numéros </a:t>
            </a:r>
            <a:r>
              <a:rPr lang="fr-BE" altLang="fr-FR" sz="2400" dirty="0" smtClean="0"/>
              <a:t>utiles</a:t>
            </a:r>
          </a:p>
          <a:p>
            <a:r>
              <a:rPr lang="fr-BE" sz="2400" dirty="0" err="1" smtClean="0"/>
              <a:t>Tax</a:t>
            </a:r>
            <a:r>
              <a:rPr lang="fr-BE" sz="2400" smtClean="0"/>
              <a:t> Shift</a:t>
            </a:r>
            <a:r>
              <a:rPr lang="fr-BE" sz="2400" smtClean="0"/>
              <a:t> </a:t>
            </a:r>
            <a:endParaRPr lang="fr-BE" sz="2400" dirty="0" smtClean="0"/>
          </a:p>
          <a:p>
            <a:endParaRPr lang="fr-BE" sz="2400" dirty="0" smtClean="0"/>
          </a:p>
          <a:p>
            <a:endParaRPr lang="fr-BE" sz="2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8460432" y="6350264"/>
            <a:ext cx="684212" cy="476251"/>
          </a:xfrm>
        </p:spPr>
        <p:txBody>
          <a:bodyPr/>
          <a:lstStyle/>
          <a:p>
            <a:fld id="{D97C3E34-17A2-4B65-B9E0-B4433CA9920B}" type="slidenum">
              <a:rPr lang="fr-FR" altLang="fr-FR" smtClean="0"/>
              <a:pPr/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2844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166" y="139468"/>
            <a:ext cx="9207362" cy="738188"/>
          </a:xfrm>
        </p:spPr>
        <p:txBody>
          <a:bodyPr/>
          <a:lstStyle/>
          <a:p>
            <a:r>
              <a:rPr lang="fr-FR" sz="3200" dirty="0" smtClean="0"/>
              <a:t>La déclaration 2016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Propositions de déclaration simplifiée (PDS)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groupe cible reste le même qu’en 2015</a:t>
            </a:r>
          </a:p>
          <a:p>
            <a:pPr lvl="1"/>
            <a:r>
              <a:rPr lang="fr-FR" dirty="0" smtClean="0"/>
              <a:t>Pensionnés, allocataires sociaux et personnes sans ou avec faibles revenus imposables </a:t>
            </a:r>
          </a:p>
          <a:p>
            <a:r>
              <a:rPr lang="fr-FR" dirty="0" smtClean="0"/>
              <a:t>2016 : envoi de 2.193.666 PDS</a:t>
            </a:r>
          </a:p>
          <a:p>
            <a:pPr lvl="1"/>
            <a:r>
              <a:rPr lang="fr-FR" dirty="0" smtClean="0"/>
              <a:t>2015 : 2.123.596 PDS</a:t>
            </a:r>
          </a:p>
          <a:p>
            <a:pPr lvl="2"/>
            <a:r>
              <a:rPr lang="fr-FR" dirty="0" smtClean="0"/>
              <a:t>95,9 % acceptées sans modification</a:t>
            </a:r>
          </a:p>
          <a:p>
            <a:r>
              <a:rPr lang="fr-FR" dirty="0" smtClean="0"/>
              <a:t>Date d’envoi</a:t>
            </a:r>
          </a:p>
          <a:p>
            <a:pPr lvl="1"/>
            <a:r>
              <a:rPr lang="fr-FR" dirty="0" smtClean="0"/>
              <a:t>Du 9 mai au 20 mai</a:t>
            </a:r>
          </a:p>
          <a:p>
            <a:pPr lvl="1"/>
            <a:endParaRPr lang="fr-FR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7C3E34-17A2-4B65-B9E0-B4433CA9920B}" type="slidenum">
              <a:rPr lang="fr-FR" altLang="fr-FR" smtClean="0"/>
              <a:pPr/>
              <a:t>20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84881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7950" y="139468"/>
            <a:ext cx="9216578" cy="738188"/>
          </a:xfrm>
        </p:spPr>
        <p:txBody>
          <a:bodyPr/>
          <a:lstStyle/>
          <a:p>
            <a:r>
              <a:rPr lang="fr-BE" sz="3200" dirty="0" smtClean="0"/>
              <a:t>La déclaration 2016</a:t>
            </a:r>
            <a:br>
              <a:rPr lang="fr-BE" sz="3200" dirty="0" smtClean="0"/>
            </a:br>
            <a:r>
              <a:rPr lang="fr-BE" dirty="0" smtClean="0"/>
              <a:t>Propositions de déclaration simplifiée (PDS)</a:t>
            </a:r>
            <a:endParaRPr lang="fr-BE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79388" y="1124744"/>
            <a:ext cx="8964612" cy="5184576"/>
          </a:xfrm>
        </p:spPr>
        <p:txBody>
          <a:bodyPr/>
          <a:lstStyle/>
          <a:p>
            <a:r>
              <a:rPr lang="fr-BE" dirty="0" smtClean="0"/>
              <a:t>Nouveau concept PDS</a:t>
            </a:r>
          </a:p>
          <a:p>
            <a:pPr lvl="1"/>
            <a:r>
              <a:rPr lang="fr-BE" dirty="0" smtClean="0"/>
              <a:t>Focus sur la lisibilité pour le citoyen </a:t>
            </a:r>
          </a:p>
          <a:p>
            <a:pPr lvl="2"/>
            <a:r>
              <a:rPr lang="fr-BE" dirty="0" smtClean="0"/>
              <a:t>Mise en page claire </a:t>
            </a:r>
          </a:p>
          <a:p>
            <a:pPr lvl="2"/>
            <a:r>
              <a:rPr lang="fr-BE" dirty="0" smtClean="0"/>
              <a:t>En couleur</a:t>
            </a:r>
          </a:p>
          <a:p>
            <a:pPr lvl="1"/>
            <a:r>
              <a:rPr lang="fr-BE" dirty="0" smtClean="0"/>
              <a:t>Le citoyen qui reçoit une PDS en 2016 peut choisir de la recevoir au format électronique en 2017</a:t>
            </a:r>
          </a:p>
          <a:p>
            <a:pPr lvl="2"/>
            <a:r>
              <a:rPr lang="fr-BE" dirty="0"/>
              <a:t>V</a:t>
            </a:r>
            <a:r>
              <a:rPr lang="fr-BE" dirty="0" smtClean="0"/>
              <a:t>ia son propre dossier personnel sur www.myminfin.be </a:t>
            </a:r>
          </a:p>
          <a:p>
            <a:pPr lvl="3"/>
            <a:r>
              <a:rPr lang="fr-BE" dirty="0" smtClean="0"/>
              <a:t>Rubrique : Revenus et fiscalité  </a:t>
            </a:r>
          </a:p>
          <a:p>
            <a:pPr lvl="4"/>
            <a:r>
              <a:rPr lang="fr-BE" dirty="0" smtClean="0"/>
              <a:t>Sous-rubrique : Tax-on-web</a:t>
            </a:r>
          </a:p>
          <a:p>
            <a:endParaRPr lang="fr-BE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9D068-377D-4BC5-AF2C-765B6095AA91}" type="slidenum">
              <a:rPr lang="fr-BE" altLang="fr-FR" smtClean="0"/>
              <a:pPr/>
              <a:t>21</a:t>
            </a:fld>
            <a:endParaRPr lang="fr-BE" altLang="fr-FR" dirty="0"/>
          </a:p>
        </p:txBody>
      </p:sp>
    </p:spTree>
    <p:extLst>
      <p:ext uri="{BB962C8B-B14F-4D97-AF65-F5344CB8AC3E}">
        <p14:creationId xmlns:p14="http://schemas.microsoft.com/office/powerpoint/2010/main" val="38501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184576"/>
          </a:xfrm>
        </p:spPr>
        <p:txBody>
          <a:bodyPr/>
          <a:lstStyle/>
          <a:p>
            <a:pPr marL="0" indent="0">
              <a:buNone/>
            </a:pPr>
            <a:endParaRPr lang="nl-BE" sz="2600" dirty="0" smtClean="0"/>
          </a:p>
          <a:p>
            <a:pPr marL="0" indent="0">
              <a:buNone/>
            </a:pPr>
            <a:r>
              <a:rPr lang="nl-BE" sz="2600" dirty="0" smtClean="0"/>
              <a:t>2015</a:t>
            </a:r>
          </a:p>
          <a:p>
            <a:pPr marL="0" indent="0">
              <a:buNone/>
            </a:pPr>
            <a:endParaRPr lang="nl-BE" dirty="0" smtClean="0"/>
          </a:p>
          <a:p>
            <a:endParaRPr lang="nl-BE" sz="2600" dirty="0"/>
          </a:p>
          <a:p>
            <a:endParaRPr lang="nl-BE" sz="2600" dirty="0" smtClean="0"/>
          </a:p>
          <a:p>
            <a:pPr marL="0" indent="0">
              <a:buNone/>
            </a:pPr>
            <a:endParaRPr lang="nl-BE" sz="2600" dirty="0" smtClean="0"/>
          </a:p>
          <a:p>
            <a:pPr marL="0" indent="0">
              <a:buNone/>
            </a:pPr>
            <a:r>
              <a:rPr lang="nl-BE" sz="2600" dirty="0" smtClean="0"/>
              <a:t>2016</a:t>
            </a:r>
            <a:endParaRPr lang="fr-BE" sz="26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C9D068-377D-4BC5-AF2C-765B6095AA91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fr-FR" altLang="fr-FR"/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>
          <a:xfrm>
            <a:off x="107950" y="139468"/>
            <a:ext cx="9144570" cy="738188"/>
          </a:xfrm>
        </p:spPr>
        <p:txBody>
          <a:bodyPr/>
          <a:lstStyle/>
          <a:p>
            <a:r>
              <a:rPr lang="fr-BE" sz="3200" dirty="0" smtClean="0"/>
              <a:t>La déclaration 2016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Propositions de déclaration simplifiée (PDS)</a:t>
            </a:r>
            <a:endParaRPr lang="fr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31" y="3573016"/>
            <a:ext cx="8184209" cy="16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JL-OMLAAG 9"/>
          <p:cNvSpPr/>
          <p:nvPr/>
        </p:nvSpPr>
        <p:spPr>
          <a:xfrm>
            <a:off x="4223100" y="2996952"/>
            <a:ext cx="348900" cy="370994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12"/>
          <p:cNvSpPr/>
          <p:nvPr/>
        </p:nvSpPr>
        <p:spPr>
          <a:xfrm>
            <a:off x="881534" y="3573016"/>
            <a:ext cx="8208000" cy="1764016"/>
          </a:xfrm>
          <a:prstGeom prst="rect">
            <a:avLst/>
          </a:prstGeom>
          <a:solidFill>
            <a:srgbClr val="BBE0E3">
              <a:alpha val="1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71" y="1412776"/>
            <a:ext cx="7927617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99592" y="1232776"/>
            <a:ext cx="8208000" cy="1620000"/>
          </a:xfrm>
          <a:prstGeom prst="rect">
            <a:avLst/>
          </a:prstGeom>
          <a:solidFill>
            <a:srgbClr val="BBE0E3">
              <a:alpha val="1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71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Toujours moins de papier </a:t>
            </a:r>
            <a:endParaRPr lang="fr-BE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dirty="0" smtClean="0"/>
              <a:t>Envoi des déclarations papier : du 2 au 26 mai</a:t>
            </a:r>
          </a:p>
          <a:p>
            <a:r>
              <a:rPr lang="fr-BE" dirty="0" smtClean="0"/>
              <a:t>Diminution des déclarations imprimées</a:t>
            </a:r>
          </a:p>
          <a:p>
            <a:pPr lvl="1"/>
            <a:r>
              <a:rPr lang="fr-BE" dirty="0" smtClean="0"/>
              <a:t>2016 : 2.757.210 déclarations</a:t>
            </a:r>
          </a:p>
          <a:p>
            <a:pPr lvl="1"/>
            <a:r>
              <a:rPr lang="fr-BE" dirty="0" smtClean="0"/>
              <a:t>2015 : 2.857.500 déclarations</a:t>
            </a:r>
          </a:p>
          <a:p>
            <a:r>
              <a:rPr lang="fr-BE" dirty="0" smtClean="0"/>
              <a:t>Projet « Economiser intelligemment » : moins de notices explicatives</a:t>
            </a:r>
          </a:p>
          <a:p>
            <a:pPr lvl="1"/>
            <a:r>
              <a:rPr lang="fr-BE" dirty="0" smtClean="0"/>
              <a:t>1.981.000 déclarations avec notice explicative</a:t>
            </a:r>
          </a:p>
          <a:p>
            <a:pPr lvl="1"/>
            <a:r>
              <a:rPr lang="fr-BE" dirty="0" smtClean="0"/>
              <a:t>776.210 déclarations sans notice explicative (TOW Fonctionnaire)</a:t>
            </a:r>
          </a:p>
          <a:p>
            <a:pPr marL="536575" indent="-536575">
              <a:buFont typeface="Symbol" pitchFamily="18" charset="2"/>
              <a:buChar char="Þ"/>
            </a:pPr>
            <a:r>
              <a:rPr lang="fr-BE" dirty="0" smtClean="0">
                <a:sym typeface="Wingdings"/>
              </a:rPr>
              <a:t>Moins</a:t>
            </a:r>
            <a:r>
              <a:rPr lang="fr-BE" dirty="0" smtClean="0"/>
              <a:t> 23 millions de pages imprimées</a:t>
            </a:r>
          </a:p>
          <a:p>
            <a:pPr marL="536575" indent="-536575">
              <a:buFont typeface="Symbol" pitchFamily="18" charset="2"/>
              <a:buChar char="Þ"/>
              <a:tabLst>
                <a:tab pos="804863" algn="l"/>
              </a:tabLst>
            </a:pPr>
            <a:r>
              <a:rPr lang="fr-BE" dirty="0" smtClean="0"/>
              <a:t>Economies coûts d’impressions : 160.112 € </a:t>
            </a:r>
          </a:p>
          <a:p>
            <a:pPr marL="536575" indent="-536575">
              <a:buFont typeface="Symbol" pitchFamily="18" charset="2"/>
              <a:buChar char="Þ"/>
              <a:tabLst>
                <a:tab pos="804863" algn="l"/>
              </a:tabLst>
            </a:pPr>
            <a:r>
              <a:rPr lang="fr-BE" dirty="0" smtClean="0"/>
              <a:t>Economie coûts d’envoi : 88.481 €</a:t>
            </a:r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9D068-377D-4BC5-AF2C-765B6095AA91}" type="slidenum">
              <a:rPr lang="fr-BE" altLang="fr-FR" smtClean="0"/>
              <a:pPr/>
              <a:t>23</a:t>
            </a:fld>
            <a:endParaRPr lang="fr-BE" altLang="fr-FR" dirty="0"/>
          </a:p>
        </p:txBody>
      </p:sp>
    </p:spTree>
    <p:extLst>
      <p:ext uri="{BB962C8B-B14F-4D97-AF65-F5344CB8AC3E}">
        <p14:creationId xmlns:p14="http://schemas.microsoft.com/office/powerpoint/2010/main" val="316524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7950" y="143236"/>
            <a:ext cx="8569325" cy="738188"/>
          </a:xfrm>
        </p:spPr>
        <p:txBody>
          <a:bodyPr/>
          <a:lstStyle/>
          <a:p>
            <a:r>
              <a:rPr lang="fr-FR" sz="3200" dirty="0" smtClean="0"/>
              <a:t>Nouveautés Tax-on-web </a:t>
            </a:r>
            <a:br>
              <a:rPr lang="fr-FR" sz="3200" dirty="0" smtClean="0"/>
            </a:br>
            <a:r>
              <a:rPr lang="fr-FR" dirty="0" smtClean="0"/>
              <a:t>Connexion</a:t>
            </a:r>
            <a:endParaRPr lang="fr-FR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251520" y="2137750"/>
            <a:ext cx="4248472" cy="4099562"/>
          </a:xfrm>
          <a:ln>
            <a:solidFill>
              <a:srgbClr val="002060"/>
            </a:solidFill>
          </a:ln>
        </p:spPr>
        <p:txBody>
          <a:bodyPr/>
          <a:lstStyle/>
          <a:p>
            <a:pPr marL="0" indent="-222250" algn="ctr">
              <a:spcBef>
                <a:spcPts val="0"/>
              </a:spcBef>
              <a:buNone/>
            </a:pP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Lecteur de carte </a:t>
            </a:r>
            <a:r>
              <a:rPr lang="fr-FR" b="1" dirty="0" err="1" smtClean="0">
                <a:solidFill>
                  <a:schemeClr val="accent5">
                    <a:lumMod val="50000"/>
                  </a:schemeClr>
                </a:solidFill>
              </a:rPr>
              <a:t>eID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0" indent="-222250" algn="ctr">
              <a:spcBef>
                <a:spcPts val="0"/>
              </a:spcBef>
              <a:buNone/>
            </a:pP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sans fil</a:t>
            </a:r>
            <a:endParaRPr lang="fr-FR" sz="2400" dirty="0" smtClean="0"/>
          </a:p>
          <a:p>
            <a:pPr marL="457200" lvl="1" indent="0">
              <a:buNone/>
            </a:pPr>
            <a:endParaRPr lang="fr-FR" sz="2000" dirty="0" smtClean="0"/>
          </a:p>
          <a:p>
            <a:pPr marL="457200" lvl="1" indent="0">
              <a:buNone/>
            </a:pPr>
            <a:endParaRPr lang="fr-FR" sz="2000" dirty="0" smtClean="0"/>
          </a:p>
          <a:p>
            <a:pPr marL="457200" lvl="1" indent="0">
              <a:buNone/>
            </a:pPr>
            <a:endParaRPr lang="fr-FR" sz="2000" dirty="0" smtClean="0"/>
          </a:p>
          <a:p>
            <a:pPr marL="457200" lvl="1" indent="0">
              <a:buNone/>
            </a:pPr>
            <a:endParaRPr lang="fr-FR" sz="2000" dirty="0" smtClean="0"/>
          </a:p>
          <a:p>
            <a:pPr marL="971550" lvl="1" indent="-514350">
              <a:buFont typeface="+mj-lt"/>
              <a:buAutoNum type="arabicPeriod" startAt="2"/>
            </a:pPr>
            <a:endParaRPr lang="fr-FR" dirty="0" smtClean="0"/>
          </a:p>
          <a:p>
            <a:pPr marL="0" lvl="1" indent="0">
              <a:buNone/>
            </a:pPr>
            <a:endParaRPr lang="fr-FR" sz="1800" kern="1200" dirty="0">
              <a:solidFill>
                <a:srgbClr val="002060"/>
              </a:solidFill>
              <a:ea typeface="+mn-ea"/>
              <a:cs typeface="+mn-cs"/>
            </a:endParaRPr>
          </a:p>
          <a:p>
            <a:pPr marL="0" lvl="1" indent="0">
              <a:buNone/>
            </a:pPr>
            <a:endParaRPr lang="fr-FR" sz="1800" kern="1200" dirty="0" smtClean="0">
              <a:solidFill>
                <a:srgbClr val="002060"/>
              </a:solidFill>
              <a:ea typeface="+mn-ea"/>
              <a:cs typeface="+mn-cs"/>
            </a:endParaRPr>
          </a:p>
          <a:p>
            <a:pPr marL="0" lvl="1" indent="0">
              <a:lnSpc>
                <a:spcPct val="200000"/>
              </a:lnSpc>
              <a:buNone/>
            </a:pPr>
            <a:r>
              <a:rPr lang="fr-FR" sz="1800" kern="1200" dirty="0" smtClean="0">
                <a:solidFill>
                  <a:srgbClr val="002060"/>
                </a:solidFill>
                <a:ea typeface="+mn-ea"/>
                <a:cs typeface="+mn-cs"/>
              </a:rPr>
              <a:t>(</a:t>
            </a:r>
            <a:r>
              <a:rPr lang="fr-FR" sz="1800" kern="1200" dirty="0" err="1">
                <a:solidFill>
                  <a:srgbClr val="002060"/>
                </a:solidFill>
                <a:ea typeface="+mn-ea"/>
                <a:cs typeface="+mn-cs"/>
              </a:rPr>
              <a:t>Digipass</a:t>
            </a:r>
            <a:r>
              <a:rPr lang="fr-FR" sz="1800" kern="1200" dirty="0">
                <a:solidFill>
                  <a:srgbClr val="002060"/>
                </a:solidFill>
                <a:ea typeface="+mn-ea"/>
                <a:cs typeface="+mn-cs"/>
              </a:rPr>
              <a:t> 870</a:t>
            </a:r>
            <a:r>
              <a:rPr lang="fr-FR" sz="1800" kern="1200" dirty="0" smtClean="0">
                <a:solidFill>
                  <a:srgbClr val="002060"/>
                </a:solidFill>
                <a:ea typeface="+mn-ea"/>
                <a:cs typeface="+mn-cs"/>
              </a:rPr>
              <a:t>) </a:t>
            </a:r>
            <a:endParaRPr lang="fr-FR" sz="1800" kern="1200" dirty="0">
              <a:solidFill>
                <a:srgbClr val="002060"/>
              </a:solidFill>
              <a:ea typeface="+mn-ea"/>
              <a:cs typeface="+mn-cs"/>
            </a:endParaRPr>
          </a:p>
          <a:p>
            <a:pPr marL="457200" lvl="1" indent="0">
              <a:buNone/>
            </a:pPr>
            <a:endParaRPr lang="fr-FR" sz="2000" dirty="0" smtClean="0"/>
          </a:p>
          <a:p>
            <a:pPr marL="457200" lvl="1" indent="0">
              <a:buNone/>
            </a:pPr>
            <a:endParaRPr lang="fr-FR" sz="2000" dirty="0" smtClean="0"/>
          </a:p>
          <a:p>
            <a:pPr marL="457200" lvl="1" indent="0">
              <a:buNone/>
            </a:pPr>
            <a:endParaRPr lang="fr-FR" sz="20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4648200" y="2146504"/>
            <a:ext cx="4316413" cy="4104456"/>
          </a:xfrm>
          <a:ln>
            <a:solidFill>
              <a:srgbClr val="00206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Connexion avec code unique via application mobile</a:t>
            </a:r>
            <a:endParaRPr lang="fr-FR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8" y="3140968"/>
            <a:ext cx="3200102" cy="2525683"/>
          </a:xfrm>
          <a:prstGeom prst="rect">
            <a:avLst/>
          </a:prstGeom>
        </p:spPr>
      </p:pic>
      <p:pic>
        <p:nvPicPr>
          <p:cNvPr id="7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429000"/>
            <a:ext cx="3114346" cy="2019745"/>
          </a:xfrm>
          <a:prstGeom prst="rect">
            <a:avLst/>
          </a:prstGeom>
        </p:spPr>
      </p:pic>
      <p:sp>
        <p:nvSpPr>
          <p:cNvPr id="13" name="Titel 2"/>
          <p:cNvSpPr txBox="1">
            <a:spLocks/>
          </p:cNvSpPr>
          <p:nvPr/>
        </p:nvSpPr>
        <p:spPr bwMode="auto">
          <a:xfrm>
            <a:off x="107504" y="1196752"/>
            <a:ext cx="9036496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76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76D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76D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76D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76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76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76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76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76D"/>
                </a:solidFill>
                <a:latin typeface="Arial" charset="0"/>
              </a:defRPr>
            </a:lvl9pPr>
          </a:lstStyle>
          <a:p>
            <a:pPr marL="273050" indent="-273050">
              <a:buFont typeface="Arial" panose="020B0604020202020204" pitchFamily="34" charset="0"/>
              <a:buChar char="•"/>
            </a:pPr>
            <a:r>
              <a:rPr lang="fr-FR" sz="3000" dirty="0" smtClean="0"/>
              <a:t>Via CSAM : Accès sécurisé aux services publics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fr-FR" sz="3000" dirty="0" smtClean="0"/>
              <a:t>2 clés numériques supplémentaires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60031" y="5589240"/>
            <a:ext cx="2736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  <a:hlinkClick r:id="rId5"/>
              </a:rPr>
              <a:t>Vidéo CSAM</a:t>
            </a:r>
            <a:endParaRPr lang="fr-FR" dirty="0" smtClean="0">
              <a:solidFill>
                <a:srgbClr val="002060"/>
              </a:solidFill>
            </a:endParaRPr>
          </a:p>
          <a:p>
            <a:r>
              <a:rPr lang="fr-FR" dirty="0" smtClean="0">
                <a:solidFill>
                  <a:srgbClr val="002060"/>
                </a:solidFill>
              </a:rPr>
              <a:t>Ex. </a:t>
            </a:r>
            <a:r>
              <a:rPr lang="fr-FR" dirty="0">
                <a:solidFill>
                  <a:srgbClr val="002060"/>
                </a:solidFill>
              </a:rPr>
              <a:t>Google </a:t>
            </a:r>
            <a:r>
              <a:rPr lang="fr-FR" dirty="0" err="1">
                <a:solidFill>
                  <a:srgbClr val="002060"/>
                </a:solidFill>
              </a:rPr>
              <a:t>Authenticator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289E9-AE75-45C1-8DC2-EFC759F72749}" type="slidenum">
              <a:rPr lang="fr-FR" altLang="fr-FR" smtClean="0"/>
              <a:pPr/>
              <a:t>24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89723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153116"/>
            <a:ext cx="8569325" cy="738188"/>
          </a:xfrm>
        </p:spPr>
        <p:txBody>
          <a:bodyPr/>
          <a:lstStyle/>
          <a:p>
            <a:r>
              <a:rPr lang="fr-FR" sz="3200" dirty="0"/>
              <a:t>Nouveautés Tax-on-web 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Connexion</a:t>
            </a:r>
            <a:endParaRPr lang="fr-BE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79388" y="1124744"/>
            <a:ext cx="8964612" cy="5184576"/>
          </a:xfrm>
        </p:spPr>
        <p:txBody>
          <a:bodyPr/>
          <a:lstStyle/>
          <a:p>
            <a:r>
              <a:rPr lang="fr-BE" dirty="0" smtClean="0"/>
              <a:t>4 clés numériques pour </a:t>
            </a:r>
            <a:r>
              <a:rPr lang="fr-BE" dirty="0"/>
              <a:t>2016</a:t>
            </a:r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pPr>
              <a:spcBef>
                <a:spcPts val="1800"/>
              </a:spcBef>
            </a:pPr>
            <a:r>
              <a:rPr lang="fr-BE" sz="2400" dirty="0" smtClean="0"/>
              <a:t>Attention ! Tax-on-web avec </a:t>
            </a:r>
            <a:r>
              <a:rPr lang="fr-BE" sz="2400" dirty="0" err="1" smtClean="0"/>
              <a:t>eID</a:t>
            </a:r>
            <a:r>
              <a:rPr lang="fr-BE" sz="2400" dirty="0" smtClean="0"/>
              <a:t> est momentanément inaccessible via le nouveau navigateur </a:t>
            </a:r>
            <a:r>
              <a:rPr lang="fr-BE" sz="2400" dirty="0" err="1" smtClean="0"/>
              <a:t>Edge</a:t>
            </a:r>
            <a:r>
              <a:rPr lang="fr-BE" sz="2400" dirty="0" smtClean="0"/>
              <a:t> de Windows 10.</a:t>
            </a:r>
            <a:endParaRPr lang="fr-FR" sz="2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7C3E34-17A2-4B65-B9E0-B4433CA9920B}" type="slidenum">
              <a:rPr lang="fr-FR" altLang="fr-FR" smtClean="0"/>
              <a:pPr/>
              <a:t>25</a:t>
            </a:fld>
            <a:endParaRPr lang="fr-FR" alt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700808"/>
            <a:ext cx="641616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71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7950" y="153116"/>
            <a:ext cx="8569325" cy="738188"/>
          </a:xfrm>
        </p:spPr>
        <p:txBody>
          <a:bodyPr/>
          <a:lstStyle/>
          <a:p>
            <a:r>
              <a:rPr lang="fr-FR" sz="3200" dirty="0" smtClean="0"/>
              <a:t>Nouveautés Tax-on-web </a:t>
            </a:r>
            <a:br>
              <a:rPr lang="fr-FR" sz="3200" dirty="0" smtClean="0"/>
            </a:br>
            <a:r>
              <a:rPr lang="nl-BE" dirty="0" err="1" smtClean="0"/>
              <a:t>Disponible</a:t>
            </a:r>
            <a:r>
              <a:rPr lang="nl-BE" dirty="0" smtClean="0"/>
              <a:t> </a:t>
            </a:r>
            <a:r>
              <a:rPr lang="nl-BE" dirty="0" err="1" smtClean="0"/>
              <a:t>sur</a:t>
            </a:r>
            <a:r>
              <a:rPr lang="nl-BE" dirty="0" smtClean="0"/>
              <a:t> </a:t>
            </a:r>
            <a:r>
              <a:rPr lang="fr-BE" dirty="0" smtClean="0"/>
              <a:t>tablette</a:t>
            </a:r>
            <a:r>
              <a:rPr lang="nl-BE" dirty="0" smtClean="0"/>
              <a:t> </a:t>
            </a:r>
            <a:endParaRPr lang="fr-BE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A l’aide des nouveaux moyens de connexion </a:t>
            </a:r>
          </a:p>
          <a:p>
            <a:r>
              <a:rPr lang="fr-BE" dirty="0" smtClean="0"/>
              <a:t>Toutes les fonctionnalités disponibles </a:t>
            </a:r>
          </a:p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9D068-377D-4BC5-AF2C-765B6095AA91}" type="slidenum">
              <a:rPr lang="fr-FR" altLang="fr-FR" smtClean="0"/>
              <a:pPr/>
              <a:t>26</a:t>
            </a:fld>
            <a:endParaRPr lang="fr-FR" altLang="fr-FR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852936"/>
            <a:ext cx="3672407" cy="251716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351" y="3428856"/>
            <a:ext cx="2497541" cy="68266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2" t="60072" r="19301" b="29094"/>
          <a:stretch/>
        </p:blipFill>
        <p:spPr bwMode="auto">
          <a:xfrm>
            <a:off x="1227803" y="5620677"/>
            <a:ext cx="5896304" cy="79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3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Délais</a:t>
            </a:r>
            <a:r>
              <a:rPr lang="nl-BE" dirty="0" smtClean="0"/>
              <a:t> de </a:t>
            </a:r>
            <a:r>
              <a:rPr lang="fr-BE" dirty="0" smtClean="0"/>
              <a:t>rentrée</a:t>
            </a:r>
            <a:r>
              <a:rPr lang="nl-BE" dirty="0" smtClean="0"/>
              <a:t> de la </a:t>
            </a:r>
            <a:r>
              <a:rPr lang="fr-FR" dirty="0" smtClean="0"/>
              <a:t>déclaration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dirty="0" smtClean="0"/>
              <a:t>Déclaration papier  </a:t>
            </a:r>
          </a:p>
          <a:p>
            <a:pPr lvl="1"/>
            <a:r>
              <a:rPr lang="fr-BE" dirty="0" smtClean="0"/>
              <a:t>Au plus tard le </a:t>
            </a:r>
            <a:r>
              <a:rPr lang="fr-BE" b="1" dirty="0" smtClean="0"/>
              <a:t>30 juin 2016 </a:t>
            </a:r>
            <a:r>
              <a:rPr lang="fr-BE" dirty="0" smtClean="0"/>
              <a:t>(citoyen, mandataire et PDS) </a:t>
            </a:r>
          </a:p>
          <a:p>
            <a:pPr lvl="1"/>
            <a:r>
              <a:rPr lang="nl-BE" dirty="0" smtClean="0"/>
              <a:t>Par la </a:t>
            </a:r>
            <a:r>
              <a:rPr lang="nl-BE" dirty="0" err="1" smtClean="0"/>
              <a:t>poste</a:t>
            </a:r>
            <a:r>
              <a:rPr lang="nl-BE" dirty="0" smtClean="0"/>
              <a:t> au </a:t>
            </a:r>
            <a:r>
              <a:rPr lang="nl-BE" dirty="0" err="1" smtClean="0"/>
              <a:t>centre</a:t>
            </a:r>
            <a:r>
              <a:rPr lang="nl-BE" dirty="0" smtClean="0"/>
              <a:t> de scanning de </a:t>
            </a:r>
            <a:r>
              <a:rPr lang="nl-BE" dirty="0" err="1" smtClean="0"/>
              <a:t>Gand</a:t>
            </a:r>
            <a:r>
              <a:rPr lang="nl-BE" dirty="0" smtClean="0"/>
              <a:t> </a:t>
            </a:r>
            <a:r>
              <a:rPr lang="nl-BE" dirty="0" err="1" smtClean="0"/>
              <a:t>ou</a:t>
            </a:r>
            <a:r>
              <a:rPr lang="nl-BE" dirty="0" smtClean="0"/>
              <a:t> de Namur  </a:t>
            </a:r>
          </a:p>
          <a:p>
            <a:r>
              <a:rPr lang="fr-BE" dirty="0" smtClean="0"/>
              <a:t>Déclaration électronique Tax-on-web </a:t>
            </a:r>
          </a:p>
          <a:p>
            <a:pPr lvl="1"/>
            <a:r>
              <a:rPr lang="fr-BE" dirty="0" smtClean="0"/>
              <a:t>Au plus tard le </a:t>
            </a:r>
            <a:r>
              <a:rPr lang="fr-BE" b="1" dirty="0" smtClean="0"/>
              <a:t>13 juillet 2016 </a:t>
            </a:r>
            <a:r>
              <a:rPr lang="fr-BE" dirty="0" smtClean="0"/>
              <a:t>(citoyen et PDS ) </a:t>
            </a:r>
          </a:p>
          <a:p>
            <a:pPr lvl="1"/>
            <a:r>
              <a:rPr lang="fr-BE" dirty="0" smtClean="0"/>
              <a:t>Au plus tard le </a:t>
            </a:r>
            <a:r>
              <a:rPr lang="fr-BE" b="1" dirty="0" smtClean="0"/>
              <a:t>27 octobre 2016</a:t>
            </a:r>
            <a:r>
              <a:rPr lang="fr-BE" dirty="0" smtClean="0"/>
              <a:t> (mandataire) </a:t>
            </a:r>
          </a:p>
          <a:p>
            <a:pPr lvl="1"/>
            <a:r>
              <a:rPr lang="fr-BE" dirty="0" smtClean="0"/>
              <a:t>Directement sur </a:t>
            </a:r>
            <a:r>
              <a:rPr lang="fr-BE" dirty="0" smtClean="0">
                <a:solidFill>
                  <a:srgbClr val="002060"/>
                </a:solidFill>
              </a:rPr>
              <a:t>www.taxonweb.be</a:t>
            </a:r>
            <a:r>
              <a:rPr lang="fr-BE" dirty="0" smtClean="0"/>
              <a:t> </a:t>
            </a:r>
          </a:p>
          <a:p>
            <a:pPr marL="457200" lvl="1" indent="0">
              <a:buNone/>
            </a:pPr>
            <a:r>
              <a:rPr lang="fr-BE" dirty="0"/>
              <a:t>	</a:t>
            </a:r>
            <a:r>
              <a:rPr lang="fr-BE" dirty="0" smtClean="0"/>
              <a:t>ou</a:t>
            </a:r>
          </a:p>
          <a:p>
            <a:pPr marL="457200" lvl="1" indent="0" defTabSz="803275">
              <a:buNone/>
            </a:pPr>
            <a:r>
              <a:rPr lang="fr-BE" dirty="0"/>
              <a:t>	</a:t>
            </a:r>
            <a:r>
              <a:rPr lang="fr-BE" dirty="0" smtClean="0"/>
              <a:t>via le dossier fiscal personnel électronique sur 	</a:t>
            </a:r>
            <a:r>
              <a:rPr lang="fr-BE" dirty="0" smtClean="0">
                <a:solidFill>
                  <a:srgbClr val="002060"/>
                </a:solidFill>
              </a:rPr>
              <a:t>www.myminfin.be</a:t>
            </a:r>
            <a:r>
              <a:rPr lang="fr-BE" dirty="0" smtClean="0"/>
              <a:t> 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7C3E34-17A2-4B65-B9E0-B4433CA9920B}" type="slidenum">
              <a:rPr lang="fr-FR" altLang="fr-FR" smtClean="0"/>
              <a:pPr/>
              <a:t>27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2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Déclarations</a:t>
            </a:r>
            <a:r>
              <a:rPr lang="nl-BE" dirty="0" smtClean="0"/>
              <a:t> </a:t>
            </a:r>
            <a:r>
              <a:rPr lang="nl-BE" dirty="0" err="1" smtClean="0"/>
              <a:t>rentrées</a:t>
            </a:r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8460432" y="6350264"/>
            <a:ext cx="684212" cy="476251"/>
          </a:xfrm>
        </p:spPr>
        <p:txBody>
          <a:bodyPr/>
          <a:lstStyle/>
          <a:p>
            <a:fld id="{D97C3E34-17A2-4B65-B9E0-B4433CA9920B}" type="slidenum">
              <a:rPr lang="fr-FR" altLang="fr-FR" smtClean="0"/>
              <a:pPr/>
              <a:t>28</a:t>
            </a:fld>
            <a:endParaRPr lang="fr-FR" altLang="fr-FR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94362"/>
              </p:ext>
            </p:extLst>
          </p:nvPr>
        </p:nvGraphicFramePr>
        <p:xfrm>
          <a:off x="134799" y="1340768"/>
          <a:ext cx="8829689" cy="35187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8889"/>
                <a:gridCol w="1510642"/>
                <a:gridCol w="1441686"/>
                <a:gridCol w="1367904"/>
                <a:gridCol w="1440408"/>
                <a:gridCol w="1440160"/>
              </a:tblGrid>
              <a:tr h="1224136">
                <a:tc>
                  <a:txBody>
                    <a:bodyPr/>
                    <a:lstStyle/>
                    <a:p>
                      <a:pPr algn="l" fontAlgn="t"/>
                      <a:r>
                        <a:rPr lang="fr-BE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BE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Déclarations </a:t>
                      </a:r>
                      <a:r>
                        <a:rPr lang="fr-B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rentrées dans les délais</a:t>
                      </a:r>
                      <a:endParaRPr lang="fr-BE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Déclarations </a:t>
                      </a:r>
                      <a:r>
                        <a:rPr lang="fr-B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rentrées en retard</a:t>
                      </a:r>
                      <a:endParaRPr lang="fr-BE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r>
                        <a:rPr lang="fr-B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déclarations rentrées</a:t>
                      </a:r>
                      <a:endParaRPr lang="fr-BE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Déclarations </a:t>
                      </a:r>
                      <a:r>
                        <a:rPr lang="fr-B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non rentrées</a:t>
                      </a:r>
                      <a:endParaRPr lang="fr-BE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Déclarations </a:t>
                      </a:r>
                      <a:r>
                        <a:rPr lang="fr-B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à rentrer au 31.12.2015</a:t>
                      </a:r>
                      <a:endParaRPr lang="fr-BE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977351">
                <a:tc>
                  <a:txBody>
                    <a:bodyPr/>
                    <a:lstStyle/>
                    <a:p>
                      <a:pPr algn="l" fontAlgn="t"/>
                      <a:r>
                        <a:rPr lang="fr-BE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Salariés et dirigeants d'entreprise</a:t>
                      </a:r>
                      <a:endParaRPr lang="fr-BE" sz="18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10800" marT="1080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5.914.316</a:t>
                      </a:r>
                      <a:endParaRPr lang="fr-BE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0800" marR="36000" marT="1080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149.403</a:t>
                      </a:r>
                      <a:endParaRPr lang="fr-BE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0800" marR="36000" marT="1080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6.063.719</a:t>
                      </a:r>
                      <a:endParaRPr lang="fr-BE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0800" marR="36000" marT="1080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227.195</a:t>
                      </a:r>
                      <a:endParaRPr lang="fr-BE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0800" marR="36000" marT="1080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6.290.914</a:t>
                      </a:r>
                      <a:endParaRPr lang="fr-BE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0800" marR="36000" marT="1080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180">
                <a:tc>
                  <a:txBody>
                    <a:bodyPr/>
                    <a:lstStyle/>
                    <a:p>
                      <a:pPr algn="l" fontAlgn="t"/>
                      <a:r>
                        <a:rPr lang="fr-BE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Indépendants</a:t>
                      </a:r>
                      <a:endParaRPr lang="fr-BE" sz="18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10800" marT="1080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581.198</a:t>
                      </a:r>
                      <a:endParaRPr lang="fr-BE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0800" marR="36000" marT="1080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37.023</a:t>
                      </a:r>
                      <a:endParaRPr lang="fr-BE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0800" marR="36000" marT="1080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618.221</a:t>
                      </a:r>
                      <a:endParaRPr lang="fr-BE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0800" marR="36000" marT="1080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11.441</a:t>
                      </a:r>
                      <a:endParaRPr lang="fr-BE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0800" marR="36000" marT="1080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629.662</a:t>
                      </a:r>
                      <a:endParaRPr lang="fr-BE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0800" marR="36000" marT="1080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070">
                <a:tc>
                  <a:txBody>
                    <a:bodyPr/>
                    <a:lstStyle/>
                    <a:p>
                      <a:pPr algn="l" fontAlgn="t"/>
                      <a:r>
                        <a:rPr lang="fr-BE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TOTAL</a:t>
                      </a:r>
                      <a:endParaRPr lang="fr-BE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10800" marT="1080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6.495.514</a:t>
                      </a:r>
                      <a:endParaRPr lang="fr-BE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0800" marR="36000" marT="1080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186.426</a:t>
                      </a:r>
                      <a:endParaRPr lang="fr-BE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0800" marR="36000" marT="1080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6.681.940</a:t>
                      </a:r>
                      <a:endParaRPr lang="fr-BE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0800" marR="36000" marT="1080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238.636</a:t>
                      </a:r>
                      <a:endParaRPr lang="fr-BE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0800" marR="36000" marT="1080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6.920.576</a:t>
                      </a:r>
                      <a:endParaRPr lang="fr-BE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0800" marR="36000" marT="1080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716" y="44624"/>
            <a:ext cx="8569325" cy="738188"/>
          </a:xfrm>
        </p:spPr>
        <p:txBody>
          <a:bodyPr/>
          <a:lstStyle/>
          <a:p>
            <a:r>
              <a:rPr lang="nl-BE" dirty="0" smtClean="0"/>
              <a:t>Lettres de rappel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388" y="1124744"/>
            <a:ext cx="8964612" cy="5544616"/>
          </a:xfrm>
        </p:spPr>
        <p:txBody>
          <a:bodyPr>
            <a:normAutofit/>
          </a:bodyPr>
          <a:lstStyle/>
          <a:p>
            <a:r>
              <a:rPr lang="fr-FR" altLang="fr-FR" dirty="0" smtClean="0"/>
              <a:t>Envoyées lors de non-rentrée de la déclaration </a:t>
            </a:r>
          </a:p>
          <a:p>
            <a:r>
              <a:rPr lang="fr-FR" altLang="fr-FR" dirty="0" smtClean="0"/>
              <a:t>94% des contribuables rentrent spontanément leur déclaration dans les délais </a:t>
            </a:r>
          </a:p>
          <a:p>
            <a:pPr marL="450850" indent="-450850">
              <a:buNone/>
            </a:pPr>
            <a:r>
              <a:rPr lang="fr-FR" altLang="fr-FR" dirty="0" smtClean="0">
                <a:sym typeface="Wingdings"/>
              </a:rPr>
              <a:t></a:t>
            </a:r>
            <a:r>
              <a:rPr lang="fr-FR" altLang="fr-FR" dirty="0" smtClean="0"/>
              <a:t> Après envoi des lettres de rappel, le total des déclarations rentrées atteint 97%.</a:t>
            </a:r>
          </a:p>
          <a:p>
            <a:endParaRPr lang="fr-FR" altLang="fr-FR" dirty="0" smtClean="0"/>
          </a:p>
          <a:p>
            <a:endParaRPr lang="fr-FR" altLang="fr-FR" dirty="0" smtClean="0"/>
          </a:p>
          <a:p>
            <a:pPr lvl="1"/>
            <a:endParaRPr lang="fr-FR" altLang="fr-FR" dirty="0" smtClean="0"/>
          </a:p>
          <a:p>
            <a:pPr lvl="1"/>
            <a:endParaRPr lang="fr-FR" altLang="fr-FR" dirty="0" smtClean="0"/>
          </a:p>
          <a:p>
            <a:pPr lvl="1"/>
            <a:endParaRPr lang="fr-FR" altLang="fr-FR" dirty="0" smtClean="0"/>
          </a:p>
          <a:p>
            <a:pPr lvl="1"/>
            <a:endParaRPr lang="fr-FR" altLang="fr-FR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7C3E34-17A2-4B65-B9E0-B4433CA9920B}" type="slidenum">
              <a:rPr lang="fr-FR" altLang="fr-FR" smtClean="0"/>
              <a:pPr/>
              <a:t>29</a:t>
            </a:fld>
            <a:endParaRPr lang="fr-FR" altLang="fr-FR"/>
          </a:p>
        </p:txBody>
      </p:sp>
      <p:graphicFrame>
        <p:nvGraphicFramePr>
          <p:cNvPr id="6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512063"/>
              </p:ext>
            </p:extLst>
          </p:nvPr>
        </p:nvGraphicFramePr>
        <p:xfrm>
          <a:off x="179512" y="4005064"/>
          <a:ext cx="8856984" cy="2087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92"/>
                <a:gridCol w="1538143"/>
                <a:gridCol w="1845772"/>
                <a:gridCol w="1674049"/>
                <a:gridCol w="1722528"/>
              </a:tblGrid>
              <a:tr h="360040">
                <a:tc>
                  <a:txBody>
                    <a:bodyPr/>
                    <a:lstStyle/>
                    <a:p>
                      <a:endParaRPr lang="fr-FR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Ex. d’imposition 2015</a:t>
                      </a:r>
                      <a:endParaRPr lang="fr-FR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Ex. d’imposition 2014</a:t>
                      </a:r>
                      <a:endParaRPr lang="fr-FR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332913">
                <a:tc>
                  <a:txBody>
                    <a:bodyPr/>
                    <a:lstStyle/>
                    <a:p>
                      <a:endParaRPr lang="fr-FR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Salariés et dirigeants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Indépendants</a:t>
                      </a:r>
                      <a:endParaRPr lang="fr-FR" b="1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Salariés et dirigeants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Indépendants</a:t>
                      </a:r>
                      <a:endParaRPr lang="fr-FR" b="1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6D"/>
                    </a:solidFill>
                  </a:tcPr>
                </a:tc>
              </a:tr>
              <a:tr h="332913">
                <a:tc>
                  <a:txBody>
                    <a:bodyPr/>
                    <a:lstStyle/>
                    <a:p>
                      <a:r>
                        <a:rPr lang="fr-FR" b="1" noProof="0" dirty="0" smtClean="0">
                          <a:solidFill>
                            <a:srgbClr val="0037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≠ lettres de rappel</a:t>
                      </a:r>
                      <a:endParaRPr lang="fr-FR" b="1" noProof="0" dirty="0">
                        <a:solidFill>
                          <a:srgbClr val="0037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 smtClean="0">
                          <a:solidFill>
                            <a:srgbClr val="0037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200.</a:t>
                      </a:r>
                      <a:r>
                        <a:rPr lang="en-US" sz="1600" b="1" dirty="0" smtClean="0">
                          <a:solidFill>
                            <a:srgbClr val="0037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</a:t>
                      </a:r>
                      <a:endParaRPr lang="nl-BE" sz="1600" b="1" dirty="0">
                        <a:solidFill>
                          <a:srgbClr val="0037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 smtClean="0">
                          <a:solidFill>
                            <a:srgbClr val="0037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r>
                        <a:rPr lang="fr-BE" sz="1600" b="1" dirty="0" smtClean="0">
                          <a:solidFill>
                            <a:srgbClr val="0037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.128</a:t>
                      </a:r>
                      <a:endParaRPr lang="nl-BE" sz="1600" b="1" dirty="0">
                        <a:solidFill>
                          <a:srgbClr val="0037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 smtClean="0">
                          <a:solidFill>
                            <a:srgbClr val="0037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239.091</a:t>
                      </a:r>
                      <a:endParaRPr lang="nl-BE" sz="1600" b="1" dirty="0">
                        <a:solidFill>
                          <a:srgbClr val="0037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 smtClean="0">
                          <a:solidFill>
                            <a:srgbClr val="0037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27.646</a:t>
                      </a:r>
                      <a:endParaRPr lang="nl-BE" sz="1600" b="1" dirty="0">
                        <a:solidFill>
                          <a:srgbClr val="0037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76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réaction</a:t>
                      </a:r>
                      <a:endParaRPr lang="fr-FR" b="1" noProof="0" dirty="0">
                        <a:solidFill>
                          <a:srgbClr val="0037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 smtClean="0">
                          <a:solidFill>
                            <a:srgbClr val="0037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54 %</a:t>
                      </a:r>
                      <a:endParaRPr lang="nl-BE" sz="1600" b="1" dirty="0">
                        <a:solidFill>
                          <a:srgbClr val="0037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 smtClean="0">
                          <a:solidFill>
                            <a:srgbClr val="0037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66%</a:t>
                      </a:r>
                      <a:endParaRPr lang="nl-BE" sz="1600" b="1" dirty="0">
                        <a:solidFill>
                          <a:srgbClr val="0037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 smtClean="0">
                          <a:solidFill>
                            <a:srgbClr val="0037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53%</a:t>
                      </a:r>
                      <a:endParaRPr lang="nl-BE" sz="1600" b="1" dirty="0">
                        <a:solidFill>
                          <a:srgbClr val="0037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 smtClean="0">
                          <a:solidFill>
                            <a:srgbClr val="0037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63%</a:t>
                      </a:r>
                      <a:endParaRPr lang="nl-BE" sz="1600" b="1" dirty="0">
                        <a:solidFill>
                          <a:srgbClr val="0037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85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7950" y="129588"/>
            <a:ext cx="8569325" cy="738188"/>
          </a:xfrm>
        </p:spPr>
        <p:txBody>
          <a:bodyPr/>
          <a:lstStyle/>
          <a:p>
            <a:r>
              <a:rPr lang="nl-BE" sz="3200" dirty="0" err="1" smtClean="0"/>
              <a:t>Rentrée</a:t>
            </a:r>
            <a:r>
              <a:rPr lang="nl-BE" sz="3200" dirty="0" smtClean="0"/>
              <a:t> de la </a:t>
            </a:r>
            <a:r>
              <a:rPr lang="nl-BE" sz="3200" dirty="0" err="1" smtClean="0"/>
              <a:t>déclaration</a:t>
            </a:r>
            <a:r>
              <a:rPr lang="nl-BE" sz="3200" dirty="0" smtClean="0"/>
              <a:t> 2015 </a:t>
            </a:r>
            <a:br>
              <a:rPr lang="nl-BE" sz="3200" dirty="0" smtClean="0"/>
            </a:br>
            <a:r>
              <a:rPr lang="nl-BE" dirty="0" err="1" smtClean="0"/>
              <a:t>Evolution</a:t>
            </a:r>
            <a:r>
              <a:rPr lang="nl-BE" dirty="0" smtClean="0"/>
              <a:t> par </a:t>
            </a:r>
            <a:r>
              <a:rPr lang="nl-BE" dirty="0" err="1" smtClean="0"/>
              <a:t>canal</a:t>
            </a:r>
            <a:endParaRPr lang="fr-B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55178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C9D068-377D-4BC5-AF2C-765B6095AA91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750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Sanctions pour absence de déclaration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smtClean="0"/>
              <a:t>Amendes administratives de 50 € à 1.250 € </a:t>
            </a:r>
          </a:p>
          <a:p>
            <a:pPr lvl="1"/>
            <a:r>
              <a:rPr lang="fr-FR" altLang="fr-FR" dirty="0" smtClean="0"/>
              <a:t>En 2015: 87.625 amendes</a:t>
            </a:r>
          </a:p>
          <a:p>
            <a:r>
              <a:rPr lang="fr-FR" altLang="fr-FR" dirty="0" smtClean="0"/>
              <a:t>Accroissements d’impôt de 10 % à 200 % sur les revenus non déclarés</a:t>
            </a:r>
          </a:p>
          <a:p>
            <a:r>
              <a:rPr lang="fr-FR" altLang="fr-FR" dirty="0" smtClean="0"/>
              <a:t>Taxations d’office (charge de la preuve inversée)</a:t>
            </a:r>
          </a:p>
          <a:p>
            <a:pPr lvl="1"/>
            <a:endParaRPr lang="fr-FR" altLang="fr-FR" dirty="0" smtClean="0"/>
          </a:p>
          <a:p>
            <a:pPr lvl="1"/>
            <a:endParaRPr lang="fr-FR" altLang="fr-FR" dirty="0" smtClean="0"/>
          </a:p>
          <a:p>
            <a:pPr lvl="1"/>
            <a:endParaRPr lang="fr-FR" altLang="fr-FR" dirty="0" smtClean="0"/>
          </a:p>
          <a:p>
            <a:pPr lvl="1"/>
            <a:endParaRPr lang="fr-FR" altLang="fr-FR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7C3E34-17A2-4B65-B9E0-B4433CA9920B}" type="slidenum">
              <a:rPr lang="fr-FR" altLang="fr-FR" smtClean="0"/>
              <a:pPr/>
              <a:t>30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10622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Aide au </a:t>
            </a:r>
            <a:r>
              <a:rPr lang="nl-BE" dirty="0" err="1" smtClean="0"/>
              <a:t>remplissage</a:t>
            </a:r>
            <a:r>
              <a:rPr lang="nl-BE" dirty="0" smtClean="0"/>
              <a:t> de la </a:t>
            </a:r>
            <a:r>
              <a:rPr lang="nl-BE" dirty="0" err="1" smtClean="0"/>
              <a:t>déclaration</a:t>
            </a:r>
            <a:r>
              <a:rPr lang="nl-BE" dirty="0" smtClean="0"/>
              <a:t> 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Toute l’information sur la déclaration 2016</a:t>
            </a:r>
          </a:p>
          <a:p>
            <a:pPr lvl="1"/>
            <a:r>
              <a:rPr lang="fr-FR" dirty="0" smtClean="0"/>
              <a:t>Site du SPF Finances </a:t>
            </a:r>
            <a:r>
              <a:rPr lang="fr-FR" dirty="0" smtClean="0">
                <a:hlinkClick r:id="rId3"/>
              </a:rPr>
              <a:t>www.finances.belgium.be</a:t>
            </a:r>
            <a:endParaRPr lang="fr-FR" dirty="0" smtClean="0"/>
          </a:p>
          <a:p>
            <a:pPr lvl="2"/>
            <a:r>
              <a:rPr lang="fr-FR" dirty="0" smtClean="0"/>
              <a:t>Rentrer sa déclaration </a:t>
            </a:r>
          </a:p>
          <a:p>
            <a:pPr lvl="2"/>
            <a:r>
              <a:rPr lang="fr-FR" dirty="0" smtClean="0"/>
              <a:t>Aide au remplissage </a:t>
            </a:r>
          </a:p>
          <a:p>
            <a:pPr lvl="2"/>
            <a:r>
              <a:rPr lang="fr-FR" dirty="0" smtClean="0"/>
              <a:t>Déclaration électronique </a:t>
            </a:r>
          </a:p>
          <a:p>
            <a:pPr lvl="2"/>
            <a:r>
              <a:rPr lang="fr-FR" dirty="0" smtClean="0"/>
              <a:t>Déclaration papier </a:t>
            </a:r>
          </a:p>
          <a:p>
            <a:pPr lvl="2"/>
            <a:r>
              <a:rPr lang="fr-FR" dirty="0" smtClean="0"/>
              <a:t>Proposition de déclaration simplifiée </a:t>
            </a:r>
          </a:p>
          <a:p>
            <a:pPr lvl="2"/>
            <a:r>
              <a:rPr lang="fr-FR" dirty="0" smtClean="0"/>
              <a:t>…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7C3E34-17A2-4B65-B9E0-B4433CA9920B}" type="slidenum">
              <a:rPr lang="fr-FR" altLang="fr-FR" smtClean="0"/>
              <a:pPr/>
              <a:t>31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31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129588"/>
            <a:ext cx="8569325" cy="738188"/>
          </a:xfrm>
        </p:spPr>
        <p:txBody>
          <a:bodyPr/>
          <a:lstStyle/>
          <a:p>
            <a:r>
              <a:rPr lang="fr-FR" sz="3200" dirty="0" smtClean="0"/>
              <a:t>Aide au remplissage de la déclaration </a:t>
            </a:r>
            <a:br>
              <a:rPr lang="fr-FR" sz="3200" dirty="0" smtClean="0"/>
            </a:br>
            <a:r>
              <a:rPr lang="fr-FR" dirty="0" smtClean="0"/>
              <a:t>e-services 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388" y="1124744"/>
            <a:ext cx="8964612" cy="5184576"/>
          </a:xfrm>
        </p:spPr>
        <p:txBody>
          <a:bodyPr/>
          <a:lstStyle/>
          <a:p>
            <a:r>
              <a:rPr lang="fr-FR" dirty="0" smtClean="0"/>
              <a:t>Introduction de la déclaration électronique à partir du 26.04.2016 : </a:t>
            </a:r>
            <a:r>
              <a:rPr lang="fr-FR" dirty="0" smtClean="0">
                <a:hlinkClick r:id="rId3"/>
              </a:rPr>
              <a:t>www.taxonweb.be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Simulation et calcul anonyme : </a:t>
            </a:r>
            <a:r>
              <a:rPr lang="fr-FR" dirty="0" err="1" smtClean="0"/>
              <a:t>TaxCalc</a:t>
            </a:r>
            <a:r>
              <a:rPr lang="fr-FR" dirty="0" smtClean="0"/>
              <a:t> </a:t>
            </a:r>
          </a:p>
          <a:p>
            <a:pPr marL="355600" indent="0">
              <a:buNone/>
            </a:pPr>
            <a:r>
              <a:rPr lang="fr-FR" sz="2400" dirty="0" smtClean="0"/>
              <a:t>(</a:t>
            </a:r>
            <a:r>
              <a:rPr lang="fr-FR" sz="2400" dirty="0"/>
              <a:t>mise à jour </a:t>
            </a:r>
            <a:r>
              <a:rPr lang="fr-FR" sz="2400" dirty="0" smtClean="0"/>
              <a:t>exercice </a:t>
            </a:r>
            <a:r>
              <a:rPr lang="fr-FR" sz="2400" dirty="0"/>
              <a:t>d’imposition </a:t>
            </a:r>
            <a:r>
              <a:rPr lang="fr-FR" sz="2400" dirty="0" smtClean="0"/>
              <a:t>2016 : 2</a:t>
            </a:r>
            <a:r>
              <a:rPr lang="fr-FR" sz="2400" baseline="30000" dirty="0" smtClean="0"/>
              <a:t>e</a:t>
            </a:r>
            <a:r>
              <a:rPr lang="fr-FR" sz="2400" dirty="0" smtClean="0"/>
              <a:t>  quinzaine de </a:t>
            </a:r>
            <a:r>
              <a:rPr lang="fr-FR" sz="2400" dirty="0"/>
              <a:t>mai</a:t>
            </a:r>
            <a:r>
              <a:rPr lang="fr-FR" sz="2400" dirty="0" smtClean="0"/>
              <a:t>)</a:t>
            </a:r>
          </a:p>
          <a:p>
            <a:endParaRPr lang="fr-FR" sz="2800" dirty="0" smtClean="0"/>
          </a:p>
          <a:p>
            <a:r>
              <a:rPr lang="fr-FR" dirty="0" smtClean="0"/>
              <a:t>Outils didactiques : Tax-on-web Training </a:t>
            </a:r>
          </a:p>
          <a:p>
            <a:pPr marL="355600" indent="0">
              <a:buNone/>
            </a:pPr>
            <a:r>
              <a:rPr lang="fr-FR" sz="2400" dirty="0"/>
              <a:t>(mise à jour exercice d’imposition 2016 : 2</a:t>
            </a:r>
            <a:r>
              <a:rPr lang="fr-FR" sz="2400" baseline="30000" dirty="0"/>
              <a:t>e</a:t>
            </a:r>
            <a:r>
              <a:rPr lang="fr-FR" sz="2400" dirty="0"/>
              <a:t>  quinzaine de mai)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7C3E34-17A2-4B65-B9E0-B4433CA9920B}" type="slidenum">
              <a:rPr lang="fr-FR" altLang="fr-FR" smtClean="0"/>
              <a:pPr/>
              <a:t>32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6024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7950" y="139468"/>
            <a:ext cx="8569325" cy="738188"/>
          </a:xfrm>
        </p:spPr>
        <p:txBody>
          <a:bodyPr/>
          <a:lstStyle/>
          <a:p>
            <a:r>
              <a:rPr lang="fr-BE" sz="3200" dirty="0" smtClean="0"/>
              <a:t>Aide au remplissage de la déclaration 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Accueil dans les bureaux</a:t>
            </a:r>
            <a:endParaRPr lang="fr-BE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 partir du 2 mai jusqu’au  30 juin </a:t>
            </a:r>
          </a:p>
          <a:p>
            <a:r>
              <a:rPr lang="fr-FR" dirty="0" smtClean="0"/>
              <a:t>Plus d’information sur le site web  www.finances.belgium.be :</a:t>
            </a:r>
          </a:p>
          <a:p>
            <a:pPr lvl="1"/>
            <a:r>
              <a:rPr lang="fr-FR" dirty="0" smtClean="0"/>
              <a:t>Déclaration  2016 &gt; Aide au remplissage  &gt;		Bureaux locaux de taxation </a:t>
            </a:r>
          </a:p>
          <a:p>
            <a:pPr lvl="2"/>
            <a:r>
              <a:rPr lang="fr-FR" dirty="0" smtClean="0"/>
              <a:t>Prévisions du temps d’attente dans nos bureaux : préférable de venir en mai pour éviter les files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9D068-377D-4BC5-AF2C-765B6095AA91}" type="slidenum">
              <a:rPr lang="fr-FR" altLang="fr-FR" smtClean="0"/>
              <a:pPr/>
              <a:t>33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6385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C9D068-377D-4BC5-AF2C-765B6095AA91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fr-FR" altLang="fr-FR"/>
          </a:p>
        </p:txBody>
      </p:sp>
      <p:pic>
        <p:nvPicPr>
          <p:cNvPr id="1027" name="Picture 3" descr="C:\Users\vcaluwae\Documents\TOW\TOW Flyers-Affiches-Permanences communales\TOW-fute-fonctionnaires-mai-juin-layout-f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25252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1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129588"/>
            <a:ext cx="9036050" cy="738188"/>
          </a:xfrm>
        </p:spPr>
        <p:txBody>
          <a:bodyPr/>
          <a:lstStyle/>
          <a:p>
            <a:r>
              <a:rPr lang="fr-FR" sz="3200" dirty="0" smtClean="0"/>
              <a:t>Aide au remplissage de la déclaration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Permanences communales &amp; SOS Impôts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388" y="1124744"/>
            <a:ext cx="8785225" cy="5400600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Permanences communales </a:t>
            </a:r>
          </a:p>
          <a:p>
            <a:pPr lvl="1"/>
            <a:r>
              <a:rPr lang="fr-FR" dirty="0" smtClean="0"/>
              <a:t>2016 : 1265 permanences dans 524 lieux</a:t>
            </a:r>
          </a:p>
          <a:p>
            <a:pPr lvl="2"/>
            <a:r>
              <a:rPr lang="fr-FR" dirty="0" smtClean="0"/>
              <a:t>2015 : 1.251 permanences dans 518 lieux </a:t>
            </a:r>
          </a:p>
          <a:p>
            <a:pPr lvl="1"/>
            <a:r>
              <a:rPr lang="fr-FR" dirty="0" smtClean="0"/>
              <a:t>Du 27 avril au 30 juin </a:t>
            </a:r>
          </a:p>
          <a:p>
            <a:pPr lvl="1"/>
            <a:r>
              <a:rPr lang="fr-FR" dirty="0" smtClean="0"/>
              <a:t>Majorité des permanences en mai 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SOS Impôts </a:t>
            </a:r>
          </a:p>
          <a:p>
            <a:pPr lvl="1"/>
            <a:r>
              <a:rPr lang="fr-FR" dirty="0" smtClean="0"/>
              <a:t>18 jours de remplissage des déclarations dans 16 centres commerciaux</a:t>
            </a:r>
          </a:p>
          <a:p>
            <a:pPr lvl="1"/>
            <a:r>
              <a:rPr lang="fr-FR" dirty="0" smtClean="0"/>
              <a:t>Chaque samedi du 21 mai au 25 juin</a:t>
            </a:r>
          </a:p>
          <a:p>
            <a:r>
              <a:rPr lang="fr-FR" dirty="0" smtClean="0"/>
              <a:t>Plus d’info sur www.financies.belgium.be</a:t>
            </a:r>
          </a:p>
          <a:p>
            <a:pPr lvl="1"/>
            <a:r>
              <a:rPr lang="fr-FR" dirty="0" smtClean="0"/>
              <a:t>Déclaration 2016 &gt; Aide au remplissage  &gt; Permanences communales </a:t>
            </a:r>
          </a:p>
          <a:p>
            <a:pPr lvl="1"/>
            <a:r>
              <a:rPr lang="fr-FR" dirty="0" smtClean="0"/>
              <a:t>Déclaration 2016 &gt; Aide au remplissage &gt; Centres commerciaux</a:t>
            </a:r>
          </a:p>
          <a:p>
            <a:pPr lvl="1"/>
            <a:endParaRPr lang="fr-FR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7C3E34-17A2-4B65-B9E0-B4433CA9920B}" type="slidenum">
              <a:rPr lang="fr-FR" altLang="fr-FR" smtClean="0"/>
              <a:pPr/>
              <a:t>35</a:t>
            </a:fld>
            <a:endParaRPr lang="fr-FR" alt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49846"/>
              </p:ext>
            </p:extLst>
          </p:nvPr>
        </p:nvGraphicFramePr>
        <p:xfrm>
          <a:off x="1043608" y="2854206"/>
          <a:ext cx="6696744" cy="5747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68930"/>
                <a:gridCol w="1075938"/>
                <a:gridCol w="1075938"/>
                <a:gridCol w="1075938"/>
              </a:tblGrid>
              <a:tr h="312796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Permanences communales </a:t>
                      </a:r>
                      <a:endParaRPr lang="fr-BE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Mai</a:t>
                      </a:r>
                      <a:endParaRPr lang="fr-BE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Juin</a:t>
                      </a:r>
                      <a:endParaRPr lang="fr-BE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Total</a:t>
                      </a:r>
                      <a:endParaRPr lang="fr-BE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  <a:tr h="261998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 dirty="0">
                          <a:effectLst/>
                        </a:rPr>
                        <a:t>Total </a:t>
                      </a:r>
                      <a:endParaRPr lang="fr-BE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 dirty="0">
                          <a:effectLst/>
                        </a:rPr>
                        <a:t>819</a:t>
                      </a:r>
                      <a:endParaRPr lang="fr-BE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 dirty="0">
                          <a:effectLst/>
                        </a:rPr>
                        <a:t>446</a:t>
                      </a:r>
                      <a:endParaRPr lang="fr-BE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 dirty="0">
                          <a:effectLst/>
                        </a:rPr>
                        <a:t>1265</a:t>
                      </a:r>
                      <a:endParaRPr lang="fr-BE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29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7950" y="139468"/>
            <a:ext cx="8569325" cy="738188"/>
          </a:xfrm>
        </p:spPr>
        <p:txBody>
          <a:bodyPr/>
          <a:lstStyle/>
          <a:p>
            <a:r>
              <a:rPr lang="fr-FR" sz="3200" dirty="0" smtClean="0"/>
              <a:t>Aide au remplissage de la déclaration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Personnes sourdes et malentendantes </a:t>
            </a:r>
            <a:endParaRPr lang="fr-FR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Vers une prestation de service permanente à partir de juin 2016 </a:t>
            </a:r>
          </a:p>
          <a:p>
            <a:pPr lvl="1"/>
            <a:r>
              <a:rPr lang="fr-FR" dirty="0" smtClean="0"/>
              <a:t>Aussi hors période de remplissage de la déclaration </a:t>
            </a:r>
          </a:p>
          <a:p>
            <a:pPr lvl="1"/>
            <a:r>
              <a:rPr lang="fr-FR" dirty="0" smtClean="0"/>
              <a:t>Pendant les heures d’ouverture au public </a:t>
            </a:r>
          </a:p>
          <a:p>
            <a:r>
              <a:rPr lang="fr-FR" dirty="0" smtClean="0"/>
              <a:t>Extension du groupe cible</a:t>
            </a:r>
          </a:p>
          <a:p>
            <a:pPr lvl="1"/>
            <a:r>
              <a:rPr lang="fr-FR" dirty="0" smtClean="0"/>
              <a:t>Personnes qui communiquent à l’aide d’un appareil auditif </a:t>
            </a:r>
          </a:p>
          <a:p>
            <a:pPr lvl="1"/>
            <a:r>
              <a:rPr lang="fr-FR" dirty="0" smtClean="0"/>
              <a:t>Maintien de l’aide avec des interprètes en langue des signes (à distance)</a:t>
            </a:r>
          </a:p>
          <a:p>
            <a:r>
              <a:rPr lang="fr-FR" dirty="0" smtClean="0"/>
              <a:t>Augmentation du nombre de localisations</a:t>
            </a:r>
          </a:p>
          <a:p>
            <a:pPr lvl="1"/>
            <a:r>
              <a:rPr lang="fr-FR" dirty="0" smtClean="0"/>
              <a:t>Plus de 25 localisations réparties sur tout le pays</a:t>
            </a: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9D068-377D-4BC5-AF2C-765B6095AA91}" type="slidenum">
              <a:rPr lang="fr-FR" altLang="fr-FR" smtClean="0"/>
              <a:pPr/>
              <a:t>36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29250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450"/>
            <a:ext cx="8569771" cy="738188"/>
          </a:xfrm>
        </p:spPr>
        <p:txBody>
          <a:bodyPr/>
          <a:lstStyle/>
          <a:p>
            <a:pPr eaLnBrk="1" hangingPunct="1"/>
            <a:r>
              <a:rPr lang="fr-BE" altLang="fr-FR" dirty="0" smtClean="0"/>
              <a:t>Adresses et numéros utiles</a:t>
            </a:r>
          </a:p>
        </p:txBody>
      </p:sp>
      <p:sp>
        <p:nvSpPr>
          <p:cNvPr id="5632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BE" altLang="fr-FR" sz="2800" dirty="0" smtClean="0"/>
              <a:t>Tax-on-web : </a:t>
            </a:r>
            <a:r>
              <a:rPr lang="fr-BE" altLang="fr-FR" sz="2800" u="sng" dirty="0" smtClean="0">
                <a:hlinkClick r:id="rId3"/>
              </a:rPr>
              <a:t>http://www.taxonweb.be</a:t>
            </a:r>
            <a:endParaRPr lang="fr-BE" altLang="fr-FR" sz="2800" u="sng" dirty="0" smtClean="0"/>
          </a:p>
          <a:p>
            <a:pPr eaLnBrk="1" hangingPunct="1"/>
            <a:r>
              <a:rPr lang="fr-BE" altLang="fr-FR" sz="2800" dirty="0" smtClean="0"/>
              <a:t>MyMinfin : </a:t>
            </a:r>
            <a:r>
              <a:rPr lang="fr-BE" altLang="fr-FR" sz="2800" u="sng" dirty="0" smtClean="0">
                <a:hlinkClick r:id="rId4"/>
              </a:rPr>
              <a:t>http://www.myminfin.be</a:t>
            </a:r>
            <a:endParaRPr lang="fr-BE" altLang="fr-FR" sz="2800" u="sng" dirty="0" smtClean="0"/>
          </a:p>
          <a:p>
            <a:pPr eaLnBrk="1" hangingPunct="1"/>
            <a:r>
              <a:rPr lang="fr-BE" altLang="fr-FR" sz="2800" dirty="0" smtClean="0"/>
              <a:t>Programme pour lecteur de carte : </a:t>
            </a:r>
          </a:p>
          <a:p>
            <a:pPr eaLnBrk="1" hangingPunct="1">
              <a:buFontTx/>
              <a:buNone/>
            </a:pPr>
            <a:r>
              <a:rPr lang="fr-BE" altLang="fr-FR" sz="2800" dirty="0" smtClean="0"/>
              <a:t>	</a:t>
            </a:r>
            <a:r>
              <a:rPr lang="fr-BE" altLang="fr-FR" sz="2800" u="sng" dirty="0" smtClean="0">
                <a:hlinkClick r:id="rId5"/>
              </a:rPr>
              <a:t>http://eid.belgium.be</a:t>
            </a:r>
            <a:endParaRPr lang="fr-BE" altLang="fr-FR" sz="2800" u="sng" dirty="0" smtClean="0"/>
          </a:p>
          <a:p>
            <a:pPr eaLnBrk="1" hangingPunct="1"/>
            <a:r>
              <a:rPr lang="fr-BE" altLang="fr-FR" sz="2800" dirty="0"/>
              <a:t>FAQ sur Tax-on-web : Accessibles via « Aide » sur la gauche de la page d’accueil de Tax-on-web</a:t>
            </a:r>
          </a:p>
          <a:p>
            <a:pPr eaLnBrk="1" hangingPunct="1"/>
            <a:r>
              <a:rPr lang="fr-BE" altLang="fr-FR" sz="2800" dirty="0" smtClean="0"/>
              <a:t>Questions </a:t>
            </a:r>
            <a:r>
              <a:rPr lang="fr-BE" altLang="fr-FR" sz="2800" b="1" dirty="0" smtClean="0"/>
              <a:t>fiscales</a:t>
            </a:r>
            <a:r>
              <a:rPr lang="fr-BE" altLang="fr-FR" sz="2800" dirty="0" smtClean="0"/>
              <a:t> pour compléter la déclaration ou questions </a:t>
            </a:r>
            <a:r>
              <a:rPr lang="fr-BE" altLang="fr-FR" sz="2800" b="1" dirty="0" smtClean="0"/>
              <a:t>techniques</a:t>
            </a:r>
            <a:r>
              <a:rPr lang="fr-BE" altLang="fr-FR" sz="2800" dirty="0" smtClean="0"/>
              <a:t> sur </a:t>
            </a:r>
            <a:r>
              <a:rPr lang="fr-BE" altLang="fr-FR" sz="2800" dirty="0" err="1" smtClean="0"/>
              <a:t>eID</a:t>
            </a:r>
            <a:r>
              <a:rPr lang="fr-BE" altLang="fr-FR" sz="2800" dirty="0" smtClean="0"/>
              <a:t> ou </a:t>
            </a:r>
            <a:r>
              <a:rPr lang="fr-BE" altLang="fr-FR" sz="2800" dirty="0" err="1" smtClean="0"/>
              <a:t>token</a:t>
            </a:r>
            <a:r>
              <a:rPr lang="fr-BE" altLang="fr-FR" sz="2800" dirty="0" smtClean="0"/>
              <a:t> : </a:t>
            </a:r>
          </a:p>
          <a:p>
            <a:pPr eaLnBrk="1" hangingPunct="1">
              <a:buFontTx/>
              <a:buNone/>
            </a:pPr>
            <a:r>
              <a:rPr lang="fr-BE" altLang="fr-FR" sz="2800" dirty="0" smtClean="0"/>
              <a:t>	Contact Center du SPF Finances </a:t>
            </a:r>
            <a:r>
              <a:rPr lang="fr-BE" altLang="fr-FR" sz="2800" b="1" dirty="0" smtClean="0"/>
              <a:t>0257/257.57 </a:t>
            </a:r>
            <a:r>
              <a:rPr lang="fr-BE" altLang="fr-FR" sz="2800" dirty="0" smtClean="0"/>
              <a:t>(jours ouvrables : 8 h -17 h)</a:t>
            </a:r>
            <a:endParaRPr lang="fr-BE" altLang="fr-FR" sz="2800" b="1" dirty="0" smtClean="0"/>
          </a:p>
          <a:p>
            <a:pPr eaLnBrk="1" hangingPunct="1"/>
            <a:endParaRPr lang="fr-FR" altLang="fr-FR" sz="2800" dirty="0" smtClean="0"/>
          </a:p>
        </p:txBody>
      </p:sp>
      <p:sp>
        <p:nvSpPr>
          <p:cNvPr id="56324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568104" y="6308725"/>
            <a:ext cx="684334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376D"/>
              </a:buClr>
              <a:buSzPct val="115000"/>
              <a:buChar char="•"/>
              <a:defRPr sz="3200">
                <a:solidFill>
                  <a:srgbClr val="00376D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697"/>
              </a:buClr>
              <a:buFont typeface="Wingdings" pitchFamily="2" charset="2"/>
              <a:buChar char="§"/>
              <a:defRPr sz="2800">
                <a:solidFill>
                  <a:srgbClr val="00969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99"/>
              </a:buClr>
              <a:buSzPct val="50000"/>
              <a:buFont typeface="Wingdings" pitchFamily="2" charset="2"/>
              <a:buChar char="q"/>
              <a:defRPr sz="2400">
                <a:solidFill>
                  <a:srgbClr val="0066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6AA"/>
              </a:buClr>
              <a:buSzPct val="85000"/>
              <a:buFont typeface="Arial" charset="0"/>
              <a:buChar char="►"/>
              <a:defRPr sz="2000">
                <a:solidFill>
                  <a:srgbClr val="0096AA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66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fld id="{F520B382-3E46-45F3-BC9C-1C0F71F9F825}" type="slidenum">
              <a:rPr lang="fr-FR" altLang="fr-FR" sz="1400" smtClean="0">
                <a:solidFill>
                  <a:srgbClr val="000066"/>
                </a:solidFill>
                <a:latin typeface="Verdana" pitchFamily="34" charset="0"/>
              </a:rPr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37</a:t>
            </a:fld>
            <a:endParaRPr lang="fr-FR" altLang="fr-FR" sz="1400" smtClean="0">
              <a:solidFill>
                <a:srgbClr val="000066"/>
              </a:solidFill>
              <a:latin typeface="Verdana" pitchFamily="34" charset="0"/>
            </a:endParaRPr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986" y="2386250"/>
            <a:ext cx="1128346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495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Tax Shift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altLang="fr-FR" sz="2800" dirty="0"/>
              <a:t>Premiers effets du </a:t>
            </a:r>
            <a:r>
              <a:rPr lang="fr-BE" altLang="fr-FR" sz="2800" dirty="0" err="1"/>
              <a:t>tax</a:t>
            </a:r>
            <a:r>
              <a:rPr lang="fr-BE" altLang="fr-FR" sz="2800" dirty="0"/>
              <a:t> shift sur la déclaration de revenus 2015:</a:t>
            </a:r>
          </a:p>
          <a:p>
            <a:pPr lvl="1"/>
            <a:r>
              <a:rPr lang="fr-BE" altLang="fr-FR" sz="2400" dirty="0"/>
              <a:t>Première augmentation des frais professionnels forfaitaires </a:t>
            </a:r>
            <a:r>
              <a:rPr lang="fr-BE" altLang="fr-FR" sz="2400" dirty="0" smtClean="0"/>
              <a:t>(dans </a:t>
            </a:r>
            <a:r>
              <a:rPr lang="fr-BE" altLang="fr-FR" sz="2400" dirty="0"/>
              <a:t>le calcul d’impôt</a:t>
            </a:r>
            <a:r>
              <a:rPr lang="fr-BE" altLang="fr-FR" sz="2400" dirty="0" smtClean="0"/>
              <a:t>)</a:t>
            </a:r>
            <a:endParaRPr lang="fr-BE" altLang="fr-FR" sz="2400" dirty="0"/>
          </a:p>
          <a:p>
            <a:pPr lvl="1"/>
            <a:r>
              <a:rPr lang="fr-BE" altLang="fr-FR" sz="2400" dirty="0"/>
              <a:t>Première augmentation du bonus à l’emploi fiscal (bas salaires)</a:t>
            </a:r>
          </a:p>
          <a:p>
            <a:pPr lvl="1"/>
            <a:r>
              <a:rPr lang="fr-BE" altLang="fr-FR" sz="2400" dirty="0"/>
              <a:t>Nouveaux avantages fiscaux en cas de soutien aux entreprises débutantes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C9D068-377D-4BC5-AF2C-765B6095AA91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48344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7950" y="92679"/>
            <a:ext cx="8569325" cy="812007"/>
          </a:xfrm>
        </p:spPr>
        <p:txBody>
          <a:bodyPr/>
          <a:lstStyle/>
          <a:p>
            <a:r>
              <a:rPr lang="nl-BE" sz="3200" dirty="0" err="1"/>
              <a:t>Rentrée</a:t>
            </a:r>
            <a:r>
              <a:rPr lang="nl-BE" sz="3200" dirty="0"/>
              <a:t> de la </a:t>
            </a:r>
            <a:r>
              <a:rPr lang="nl-BE" sz="3200" dirty="0" err="1"/>
              <a:t>déclaration</a:t>
            </a:r>
            <a:r>
              <a:rPr lang="nl-BE" sz="3200" dirty="0"/>
              <a:t> 2015 </a:t>
            </a:r>
            <a:br>
              <a:rPr lang="nl-BE" sz="3200" dirty="0"/>
            </a:br>
            <a:r>
              <a:rPr lang="nl-BE" dirty="0" err="1" smtClean="0"/>
              <a:t>Utilisateurs</a:t>
            </a:r>
            <a:r>
              <a:rPr lang="nl-BE" dirty="0" smtClean="0"/>
              <a:t> Tax-on-web</a:t>
            </a:r>
            <a:endParaRPr lang="fr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6544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C9D068-377D-4BC5-AF2C-765B6095AA91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201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950" y="129588"/>
            <a:ext cx="8569325" cy="738188"/>
          </a:xfrm>
        </p:spPr>
        <p:txBody>
          <a:bodyPr/>
          <a:lstStyle/>
          <a:p>
            <a:r>
              <a:rPr lang="fr-FR" sz="3200" dirty="0" smtClean="0"/>
              <a:t>Rentrée de la déclaration 2015</a:t>
            </a:r>
            <a:br>
              <a:rPr lang="fr-FR" sz="3200" dirty="0" smtClean="0"/>
            </a:br>
            <a:r>
              <a:rPr lang="fr-FR" dirty="0" smtClean="0"/>
              <a:t>Tax-on-web Citoyen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Utilisation</a:t>
            </a:r>
            <a:r>
              <a:rPr lang="nl-BE" dirty="0" smtClean="0"/>
              <a:t> </a:t>
            </a:r>
            <a:r>
              <a:rPr lang="nl-BE" dirty="0" err="1" smtClean="0"/>
              <a:t>eID</a:t>
            </a:r>
            <a:r>
              <a:rPr lang="nl-BE" dirty="0" smtClean="0"/>
              <a:t> : 1.033.386</a:t>
            </a:r>
          </a:p>
          <a:p>
            <a:r>
              <a:rPr lang="nl-BE" dirty="0" err="1" smtClean="0"/>
              <a:t>Utilisation</a:t>
            </a:r>
            <a:r>
              <a:rPr lang="nl-BE" dirty="0" smtClean="0"/>
              <a:t> Token : 425.502</a:t>
            </a:r>
            <a:endParaRPr lang="nl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460432" y="6350264"/>
            <a:ext cx="684212" cy="476251"/>
          </a:xfrm>
        </p:spPr>
        <p:txBody>
          <a:bodyPr/>
          <a:lstStyle/>
          <a:p>
            <a:fld id="{D97C3E34-17A2-4B65-B9E0-B4433CA9920B}" type="slidenum">
              <a:rPr lang="fr-FR" altLang="fr-FR" smtClean="0"/>
              <a:pPr/>
              <a:t>5</a:t>
            </a:fld>
            <a:endParaRPr lang="fr-FR" alt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55150"/>
            <a:ext cx="624069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46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7950" y="143236"/>
            <a:ext cx="8569325" cy="738188"/>
          </a:xfrm>
        </p:spPr>
        <p:txBody>
          <a:bodyPr/>
          <a:lstStyle/>
          <a:p>
            <a:r>
              <a:rPr lang="fr-FR" sz="3200" dirty="0" smtClean="0"/>
              <a:t>Traitement des déclarations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Déclarations</a:t>
            </a:r>
            <a:r>
              <a:rPr lang="fr-FR" dirty="0" smtClean="0"/>
              <a:t> enrôlées</a:t>
            </a:r>
            <a:endParaRPr lang="fr-FR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/>
              <a:t>Même résultat fin 2015 que fin 2014</a:t>
            </a:r>
          </a:p>
          <a:p>
            <a:pPr lvl="1"/>
            <a:r>
              <a:rPr lang="fr-FR" sz="2400" dirty="0" smtClean="0"/>
              <a:t>Au 31 décembre 2015 : 63 % des déclarations traitées</a:t>
            </a:r>
          </a:p>
          <a:p>
            <a:pPr lvl="1"/>
            <a:r>
              <a:rPr lang="fr-FR" sz="2400" dirty="0" smtClean="0"/>
              <a:t>Au 31 décembre 2014 : 62% des déclarations traitées</a:t>
            </a:r>
          </a:p>
          <a:p>
            <a:endParaRPr lang="fr-FR" sz="2800" dirty="0" smtClean="0"/>
          </a:p>
          <a:p>
            <a:endParaRPr lang="fr-FR" sz="2800" dirty="0"/>
          </a:p>
          <a:p>
            <a:endParaRPr lang="fr-FR" sz="2800" dirty="0" smtClean="0"/>
          </a:p>
          <a:p>
            <a:endParaRPr lang="fr-FR" sz="2800" dirty="0"/>
          </a:p>
          <a:p>
            <a:endParaRPr lang="fr-FR" sz="2800" dirty="0" smtClean="0"/>
          </a:p>
          <a:p>
            <a:endParaRPr lang="fr-FR" sz="2800" dirty="0" smtClean="0"/>
          </a:p>
          <a:p>
            <a:pPr>
              <a:lnSpc>
                <a:spcPct val="150000"/>
              </a:lnSpc>
            </a:pPr>
            <a:r>
              <a:rPr lang="fr-FR" sz="2800" dirty="0" smtClean="0"/>
              <a:t>Fin mars 2016 : 95 % des déclarations traitées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92" y="1844824"/>
            <a:ext cx="744638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C9D068-377D-4BC5-AF2C-765B6095AA91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2929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143236"/>
            <a:ext cx="8569325" cy="738188"/>
          </a:xfrm>
        </p:spPr>
        <p:txBody>
          <a:bodyPr/>
          <a:lstStyle/>
          <a:p>
            <a:r>
              <a:rPr lang="fr-FR" sz="3200" dirty="0" smtClean="0"/>
              <a:t>Traitement des déclarations 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Les six erreurs les plus fréquentes  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spcAft>
                <a:spcPts val="1200"/>
              </a:spcAft>
              <a:buSzPct val="97000"/>
              <a:buFont typeface="+mj-lt"/>
              <a:buAutoNum type="arabicPeriod"/>
            </a:pPr>
            <a:r>
              <a:rPr lang="fr-BE" dirty="0"/>
              <a:t>O</a:t>
            </a:r>
            <a:r>
              <a:rPr lang="fr-BE" dirty="0" smtClean="0"/>
              <a:t>ubli de déclarer certains revenus </a:t>
            </a:r>
          </a:p>
          <a:p>
            <a:pPr marL="514350" indent="-514350">
              <a:spcAft>
                <a:spcPts val="1200"/>
              </a:spcAft>
              <a:buSzPct val="97000"/>
              <a:buFont typeface="+mj-lt"/>
              <a:buAutoNum type="arabicPeriod"/>
            </a:pPr>
            <a:r>
              <a:rPr lang="fr-BE" dirty="0" smtClean="0"/>
              <a:t>Nombre de personnes à charge ou composition du ménage incorrects</a:t>
            </a:r>
          </a:p>
          <a:p>
            <a:pPr marL="514350" indent="-514350">
              <a:spcAft>
                <a:spcPts val="1200"/>
              </a:spcAft>
              <a:buSzPct val="97000"/>
              <a:buFont typeface="+mj-lt"/>
              <a:buAutoNum type="arabicPeriod"/>
            </a:pPr>
            <a:r>
              <a:rPr lang="fr-BE" dirty="0" smtClean="0"/>
              <a:t>Réduction d'impôt pour épargne-logement, épargne à long terme et déduction pour habitation unique</a:t>
            </a:r>
            <a:endParaRPr lang="fr-BE" dirty="0"/>
          </a:p>
          <a:p>
            <a:pPr marL="514350" indent="-514350">
              <a:spcAft>
                <a:spcPts val="1200"/>
              </a:spcAft>
              <a:buSzPct val="97000"/>
              <a:buFont typeface="+mj-lt"/>
              <a:buAutoNum type="arabicPeriod"/>
            </a:pPr>
            <a:r>
              <a:rPr lang="fr-BE" dirty="0"/>
              <a:t>A</a:t>
            </a:r>
            <a:r>
              <a:rPr lang="fr-BE" dirty="0" smtClean="0"/>
              <a:t>bsence de limitation du montant des frais de garde d'enfants (11,20 € par jour de garde et par enfant)</a:t>
            </a:r>
          </a:p>
          <a:p>
            <a:pPr marL="514350" indent="-514350">
              <a:spcAft>
                <a:spcPts val="1200"/>
              </a:spcAft>
              <a:buSzPct val="97000"/>
              <a:buFont typeface="+mj-lt"/>
              <a:buAutoNum type="arabicPeriod"/>
            </a:pPr>
            <a:r>
              <a:rPr lang="fr-BE" dirty="0" smtClean="0"/>
              <a:t>Montant des libéralités </a:t>
            </a:r>
          </a:p>
          <a:p>
            <a:pPr marL="514350" indent="-514350">
              <a:spcAft>
                <a:spcPts val="1200"/>
              </a:spcAft>
              <a:buSzPct val="97000"/>
              <a:buFont typeface="+mj-lt"/>
              <a:buAutoNum type="arabicPeriod"/>
            </a:pPr>
            <a:r>
              <a:rPr lang="fr-BE" dirty="0"/>
              <a:t>E</a:t>
            </a:r>
            <a:r>
              <a:rPr lang="fr-BE" dirty="0" smtClean="0"/>
              <a:t>rreur dans le report des réductions d’impôt pour les dépenses faites  en vue d’économiser l’énergie</a:t>
            </a:r>
          </a:p>
          <a:p>
            <a:pPr>
              <a:spcAft>
                <a:spcPts val="1200"/>
              </a:spcAft>
              <a:buSzPct val="97000"/>
            </a:pPr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8460432" y="6350264"/>
            <a:ext cx="684212" cy="476251"/>
          </a:xfrm>
        </p:spPr>
        <p:txBody>
          <a:bodyPr/>
          <a:lstStyle/>
          <a:p>
            <a:fld id="{D97C3E34-17A2-4B65-B9E0-B4433CA9920B}" type="slidenum">
              <a:rPr lang="fr-FR" altLang="fr-FR" smtClean="0"/>
              <a:pPr/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5143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7950" y="143236"/>
            <a:ext cx="8569325" cy="738188"/>
          </a:xfrm>
        </p:spPr>
        <p:txBody>
          <a:bodyPr/>
          <a:lstStyle/>
          <a:p>
            <a:r>
              <a:rPr lang="fr-BE" sz="3200" dirty="0" smtClean="0"/>
              <a:t>Traitement des déclarations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Revenus étrangers</a:t>
            </a:r>
            <a:endParaRPr lang="fr-BE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79388" y="1124744"/>
            <a:ext cx="8785225" cy="5256584"/>
          </a:xfrm>
        </p:spPr>
        <p:txBody>
          <a:bodyPr>
            <a:normAutofit lnSpcReduction="10000"/>
          </a:bodyPr>
          <a:lstStyle/>
          <a:p>
            <a:r>
              <a:rPr lang="fr-BE" sz="2400" dirty="0" smtClean="0"/>
              <a:t>Dans </a:t>
            </a:r>
            <a:r>
              <a:rPr lang="fr-BE" sz="2400" dirty="0"/>
              <a:t>la plupart des </a:t>
            </a:r>
            <a:r>
              <a:rPr lang="fr-BE" sz="2400" dirty="0" smtClean="0"/>
              <a:t>cas, les </a:t>
            </a:r>
            <a:r>
              <a:rPr lang="fr-BE" sz="2400" dirty="0"/>
              <a:t>données concernant les revenus à l’étranger doivent </a:t>
            </a:r>
            <a:r>
              <a:rPr lang="fr-BE" sz="2400" dirty="0" smtClean="0"/>
              <a:t>être </a:t>
            </a:r>
            <a:r>
              <a:rPr lang="fr-BE" sz="2400" dirty="0"/>
              <a:t>reprises dans la déclaration</a:t>
            </a:r>
            <a:r>
              <a:rPr lang="fr-BE" sz="2400" dirty="0" smtClean="0"/>
              <a:t>.</a:t>
            </a:r>
          </a:p>
          <a:p>
            <a:pPr lvl="1"/>
            <a:r>
              <a:rPr lang="fr-BE" sz="2400" dirty="0"/>
              <a:t>Brochure spécifique « </a:t>
            </a:r>
            <a:r>
              <a:rPr lang="fr-BE" sz="2400" dirty="0">
                <a:hlinkClick r:id="rId3"/>
              </a:rPr>
              <a:t>Revenus, biens et comptes à l’étranger</a:t>
            </a:r>
            <a:r>
              <a:rPr lang="fr-BE" sz="2400" dirty="0"/>
              <a:t> » disponible sur </a:t>
            </a:r>
            <a:r>
              <a:rPr lang="fr-BE" sz="2400" dirty="0">
                <a:hlinkClick r:id="rId4"/>
              </a:rPr>
              <a:t>www.finances.belgium.be</a:t>
            </a:r>
            <a:r>
              <a:rPr lang="fr-BE" sz="2400" dirty="0"/>
              <a:t> via :</a:t>
            </a:r>
          </a:p>
          <a:p>
            <a:pPr marL="914400" lvl="2" indent="0">
              <a:buNone/>
            </a:pPr>
            <a:r>
              <a:rPr lang="fr-BE" sz="1800" dirty="0"/>
              <a:t>Particuliers &gt; Déclaration d'impôt &gt; Déclaration 2016 &gt; Revenus et comptes à l'étranger &gt; Revenus et biens à </a:t>
            </a:r>
            <a:r>
              <a:rPr lang="fr-BE" sz="1800" dirty="0" smtClean="0"/>
              <a:t>l'étranger</a:t>
            </a:r>
            <a:endParaRPr lang="fr-BE" sz="1800" dirty="0"/>
          </a:p>
          <a:p>
            <a:r>
              <a:rPr lang="fr-BE" sz="2400" dirty="0"/>
              <a:t>2016 : mise en œuvre de l’échange automatique d’informations </a:t>
            </a:r>
            <a:r>
              <a:rPr lang="fr-BE" sz="2400" dirty="0" smtClean="0"/>
              <a:t>fiscales (revenus 2014) </a:t>
            </a:r>
            <a:r>
              <a:rPr lang="fr-BE" sz="2400" dirty="0"/>
              <a:t>entre pays européens.</a:t>
            </a:r>
          </a:p>
          <a:p>
            <a:pPr lvl="1"/>
            <a:r>
              <a:rPr lang="fr-BE" sz="2400" dirty="0"/>
              <a:t>Informations reçues concernant des :</a:t>
            </a:r>
          </a:p>
          <a:p>
            <a:pPr lvl="2"/>
            <a:r>
              <a:rPr lang="fr-BE" sz="1800" dirty="0"/>
              <a:t>Revenus professionnels à </a:t>
            </a:r>
            <a:r>
              <a:rPr lang="fr-BE" sz="1800" dirty="0" smtClean="0"/>
              <a:t>l’étranger :</a:t>
            </a:r>
            <a:endParaRPr lang="fr-BE" sz="1800" dirty="0"/>
          </a:p>
          <a:p>
            <a:pPr lvl="3"/>
            <a:r>
              <a:rPr lang="fr-BE" sz="1600" dirty="0"/>
              <a:t>salaires</a:t>
            </a:r>
          </a:p>
          <a:p>
            <a:pPr lvl="3"/>
            <a:r>
              <a:rPr lang="fr-BE" sz="1600" dirty="0"/>
              <a:t>pensions</a:t>
            </a:r>
          </a:p>
          <a:p>
            <a:pPr lvl="3"/>
            <a:r>
              <a:rPr lang="fr-BE" sz="1600" dirty="0"/>
              <a:t>revenus de dirigeants d’entreprise</a:t>
            </a:r>
          </a:p>
          <a:p>
            <a:pPr lvl="3"/>
            <a:r>
              <a:rPr lang="fr-BE" sz="1600" dirty="0"/>
              <a:t>etc.</a:t>
            </a:r>
          </a:p>
          <a:p>
            <a:pPr lvl="2"/>
            <a:r>
              <a:rPr lang="fr-BE" sz="1800" dirty="0"/>
              <a:t>Biens immobiliers (maison, </a:t>
            </a:r>
            <a:r>
              <a:rPr lang="fr-BE" sz="1800" dirty="0" smtClean="0"/>
              <a:t>appartement, etc.) </a:t>
            </a:r>
            <a:r>
              <a:rPr lang="fr-BE" sz="1800" dirty="0"/>
              <a:t>situés à l’étranger </a:t>
            </a:r>
          </a:p>
          <a:p>
            <a:pPr lvl="2"/>
            <a:r>
              <a:rPr lang="fr-BE" sz="1800" dirty="0"/>
              <a:t>Contrats d’assurance-vie à </a:t>
            </a:r>
            <a:r>
              <a:rPr lang="fr-BE" sz="1800" dirty="0" smtClean="0"/>
              <a:t>l’étranger</a:t>
            </a:r>
            <a:endParaRPr lang="fr-BE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C9D068-377D-4BC5-AF2C-765B6095AA91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2014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7950" y="139468"/>
            <a:ext cx="8569325" cy="738188"/>
          </a:xfrm>
        </p:spPr>
        <p:txBody>
          <a:bodyPr/>
          <a:lstStyle/>
          <a:p>
            <a:r>
              <a:rPr lang="fr-FR" sz="3200" dirty="0" smtClean="0"/>
              <a:t>La déclaration 2016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Evolution du nombre de codes</a:t>
            </a:r>
            <a:endParaRPr lang="fr-FR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43 nouveaux codes </a:t>
            </a:r>
            <a:r>
              <a:rPr lang="fr-FR" sz="2800" dirty="0" smtClean="0"/>
              <a:t>(20x2 et 3x1)</a:t>
            </a:r>
          </a:p>
          <a:p>
            <a:r>
              <a:rPr lang="fr-FR" dirty="0" smtClean="0"/>
              <a:t>5  codes en moins  </a:t>
            </a:r>
            <a:r>
              <a:rPr lang="fr-FR" sz="2800" dirty="0" smtClean="0"/>
              <a:t>(1x2 et 3x1)</a:t>
            </a:r>
          </a:p>
          <a:p>
            <a:endParaRPr lang="fr-FR" dirty="0" smtClean="0"/>
          </a:p>
          <a:p>
            <a:r>
              <a:rPr lang="fr-FR" dirty="0" smtClean="0"/>
              <a:t>38 codes en plus dans la déclaration</a:t>
            </a:r>
          </a:p>
          <a:p>
            <a:r>
              <a:rPr lang="fr-FR" dirty="0" smtClean="0"/>
              <a:t>Total : 810 codes </a:t>
            </a:r>
          </a:p>
          <a:p>
            <a:endParaRPr lang="fr-FR" dirty="0" smtClean="0"/>
          </a:p>
          <a:p>
            <a:r>
              <a:rPr lang="fr-FR" dirty="0" smtClean="0"/>
              <a:t>Rappel : les codes qui commencent par  : </a:t>
            </a:r>
          </a:p>
          <a:p>
            <a:pPr lvl="1"/>
            <a:r>
              <a:rPr lang="fr-FR" dirty="0" smtClean="0"/>
              <a:t>1… en 2… = compétence fédérale </a:t>
            </a:r>
          </a:p>
          <a:p>
            <a:pPr lvl="1"/>
            <a:r>
              <a:rPr lang="fr-FR" dirty="0" smtClean="0"/>
              <a:t>3… en 4… = compétence régionale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9D068-377D-4BC5-AF2C-765B6095AA91}" type="slidenum">
              <a:rPr lang="fr-FR" altLang="fr-FR" smtClean="0"/>
              <a:pPr/>
              <a:t>9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9166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oweroint AGFisc">
  <a:themeElements>
    <a:clrScheme name="AGFisc 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GFisc F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GFisc 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Fisc 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Fisc 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Fisc 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Fisc 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Fisc 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Fisc 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Fisc 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Fisc 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Fisc 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Fisc 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Fisc 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GFisc F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EF71C6857ECE43A6679FB46AEC0C80" ma:contentTypeVersion="0" ma:contentTypeDescription="Create a new document." ma:contentTypeScope="" ma:versionID="5af261f4b52034e05a0011ccdd5cba5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C61193-B3AF-4AA3-A8B5-6549E1A998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4884A4C-DC3F-4959-9D2E-F5BB725F89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38DBA9-5ED1-4405-BF52-9B077FA4DA94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purl.org/dc/dcmitype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12123</TotalTime>
  <Words>1703</Words>
  <Application>Microsoft Office PowerPoint</Application>
  <PresentationFormat>Diavoorstelling (4:3)</PresentationFormat>
  <Paragraphs>531</Paragraphs>
  <Slides>38</Slides>
  <Notes>37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38</vt:i4>
      </vt:variant>
    </vt:vector>
  </HeadingPairs>
  <TitlesOfParts>
    <vt:vector size="40" baseType="lpstr">
      <vt:lpstr>Modèle Poweroint AGFisc</vt:lpstr>
      <vt:lpstr>Thème Office</vt:lpstr>
      <vt:lpstr>Déclaration IPP      2016</vt:lpstr>
      <vt:lpstr>Agenda</vt:lpstr>
      <vt:lpstr>Rentrée de la déclaration 2015  Evolution par canal</vt:lpstr>
      <vt:lpstr>Rentrée de la déclaration 2015  Utilisateurs Tax-on-web</vt:lpstr>
      <vt:lpstr>Rentrée de la déclaration 2015 Tax-on-web Citoyen</vt:lpstr>
      <vt:lpstr>Traitement des déclarations Déclarations enrôlées</vt:lpstr>
      <vt:lpstr>Traitement des déclarations   Les six erreurs les plus fréquentes  </vt:lpstr>
      <vt:lpstr>Traitement des déclarations Revenus étrangers</vt:lpstr>
      <vt:lpstr>La déclaration 2016 Evolution du nombre de codes</vt:lpstr>
      <vt:lpstr>La déclaration 2016 Moyenne de codes complétés en  2015</vt:lpstr>
      <vt:lpstr>La déclaration 2016 Codes préremplis Tax-on-web</vt:lpstr>
      <vt:lpstr>La déclaration 2016 Nouveaux codes </vt:lpstr>
      <vt:lpstr>La déclaration 2016 Nouveaux codes : Cadre IV</vt:lpstr>
      <vt:lpstr>La déclaration 2016 Nouveaux codes : Cadre V</vt:lpstr>
      <vt:lpstr>La déclaration 2016 Nouveaux codes : Cadre IX</vt:lpstr>
      <vt:lpstr>La déclaration 2016 Nouveaux codes : Cadre IX</vt:lpstr>
      <vt:lpstr>La déclaration 2016 Nouveaux codes : Cadre X</vt:lpstr>
      <vt:lpstr>La déclaration 2016 Nouveaux codes : Cadre X </vt:lpstr>
      <vt:lpstr>La déclaration 2016 Nouveaux codes : Cadre XIV</vt:lpstr>
      <vt:lpstr>La déclaration 2016 Propositions de déclaration simplifiée (PDS)</vt:lpstr>
      <vt:lpstr>La déclaration 2016 Propositions de déclaration simplifiée (PDS)</vt:lpstr>
      <vt:lpstr>La déclaration 2016 Propositions de déclaration simplifiée (PDS)</vt:lpstr>
      <vt:lpstr>Toujours moins de papier </vt:lpstr>
      <vt:lpstr>Nouveautés Tax-on-web  Connexion</vt:lpstr>
      <vt:lpstr>Nouveautés Tax-on-web  Connexion</vt:lpstr>
      <vt:lpstr>Nouveautés Tax-on-web  Disponible sur tablette </vt:lpstr>
      <vt:lpstr>Délais de rentrée de la déclaration</vt:lpstr>
      <vt:lpstr>Déclarations rentrées</vt:lpstr>
      <vt:lpstr>Lettres de rappel</vt:lpstr>
      <vt:lpstr>Sanctions pour absence de déclaration</vt:lpstr>
      <vt:lpstr>Aide au remplissage de la déclaration </vt:lpstr>
      <vt:lpstr>Aide au remplissage de la déclaration  e-services </vt:lpstr>
      <vt:lpstr>Aide au remplissage de la déclaration  Accueil dans les bureaux</vt:lpstr>
      <vt:lpstr>PowerPoint-presentatie</vt:lpstr>
      <vt:lpstr>Aide au remplissage de la déclaration Permanences communales &amp; SOS Impôts</vt:lpstr>
      <vt:lpstr>Aide au remplissage de la déclaration  Personnes sourdes et malentendantes </vt:lpstr>
      <vt:lpstr>Adresses et numéros utiles</vt:lpstr>
      <vt:lpstr>Tax Shift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Déclaration IPP      2016</dc:title>
  <dc:creator>Windows-gebruiker</dc:creator>
  <cp:lastModifiedBy>PUT JORIS J.K.</cp:lastModifiedBy>
  <cp:revision>352</cp:revision>
  <cp:lastPrinted>2016-04-25T16:28:41Z</cp:lastPrinted>
  <dcterms:created xsi:type="dcterms:W3CDTF">2016-03-24T14:20:58Z</dcterms:created>
  <dcterms:modified xsi:type="dcterms:W3CDTF">2016-04-26T05:43:37Z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0x0101001EEF71C6857ECE43A6679FB46AEC0C80</vt:lpwstr>
  </property>
</Properties>
</file>