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5"/>
  </p:notesMasterIdLst>
  <p:handoutMasterIdLst>
    <p:handoutMasterId r:id="rId6"/>
  </p:handoutMasterIdLst>
  <p:sldIdLst>
    <p:sldId id="523" r:id="rId2"/>
    <p:sldId id="526" r:id="rId3"/>
    <p:sldId id="535" r:id="rId4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CC"/>
    <a:srgbClr val="00CC66"/>
    <a:srgbClr val="FF6600"/>
    <a:srgbClr val="FF9900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37" autoAdjust="0"/>
    <p:restoredTop sz="94718" autoAdjust="0"/>
  </p:normalViewPr>
  <p:slideViewPr>
    <p:cSldViewPr>
      <p:cViewPr>
        <p:scale>
          <a:sx n="66" d="100"/>
          <a:sy n="66" d="100"/>
        </p:scale>
        <p:origin x="-642" y="-3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770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C4190D3-DC35-4F4E-8036-C162222C4EF5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 smtClean="0"/>
              <a:t>Klik om de opmaakprofielen van de modeltekst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B307CA8-7DF4-4F95-B159-C270EF401FB2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478838" cy="6173788"/>
            <a:chOff x="0" y="0"/>
            <a:chExt cx="5341" cy="3889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0" y="0"/>
              <a:ext cx="3863" cy="3889"/>
            </a:xfrm>
            <a:custGeom>
              <a:avLst/>
              <a:gdLst/>
              <a:ahLst/>
              <a:cxnLst>
                <a:cxn ang="0">
                  <a:pos x="3862" y="3418"/>
                </a:cxn>
                <a:cxn ang="0">
                  <a:pos x="457" y="0"/>
                </a:cxn>
                <a:cxn ang="0">
                  <a:pos x="0" y="0"/>
                </a:cxn>
                <a:cxn ang="0">
                  <a:pos x="0" y="481"/>
                </a:cxn>
                <a:cxn ang="0">
                  <a:pos x="3394" y="3888"/>
                </a:cxn>
                <a:cxn ang="0">
                  <a:pos x="3862" y="3418"/>
                </a:cxn>
              </a:cxnLst>
              <a:rect l="0" t="0" r="r" b="b"/>
              <a:pathLst>
                <a:path w="3863" h="3889">
                  <a:moveTo>
                    <a:pt x="3862" y="3418"/>
                  </a:moveTo>
                  <a:lnTo>
                    <a:pt x="457" y="0"/>
                  </a:lnTo>
                  <a:lnTo>
                    <a:pt x="0" y="0"/>
                  </a:lnTo>
                  <a:lnTo>
                    <a:pt x="0" y="481"/>
                  </a:lnTo>
                  <a:lnTo>
                    <a:pt x="3394" y="3888"/>
                  </a:lnTo>
                  <a:lnTo>
                    <a:pt x="3862" y="3418"/>
                  </a:lnTo>
                </a:path>
              </a:pathLst>
            </a:custGeom>
            <a:solidFill>
              <a:schemeClr val="bg1">
                <a:alpha val="50000"/>
              </a:schemeClr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auto">
            <a:xfrm>
              <a:off x="860" y="0"/>
              <a:ext cx="3394" cy="3223"/>
            </a:xfrm>
            <a:custGeom>
              <a:avLst/>
              <a:gdLst/>
              <a:ahLst/>
              <a:cxnLst>
                <a:cxn ang="0">
                  <a:pos x="370" y="0"/>
                </a:cxn>
                <a:cxn ang="0">
                  <a:pos x="3393" y="3036"/>
                </a:cxn>
                <a:cxn ang="0">
                  <a:pos x="3208" y="3222"/>
                </a:cxn>
                <a:cxn ang="0">
                  <a:pos x="0" y="0"/>
                </a:cxn>
                <a:cxn ang="0">
                  <a:pos x="370" y="0"/>
                </a:cxn>
              </a:cxnLst>
              <a:rect l="0" t="0" r="r" b="b"/>
              <a:pathLst>
                <a:path w="3394" h="3223">
                  <a:moveTo>
                    <a:pt x="370" y="0"/>
                  </a:moveTo>
                  <a:lnTo>
                    <a:pt x="3393" y="3036"/>
                  </a:lnTo>
                  <a:lnTo>
                    <a:pt x="3208" y="3222"/>
                  </a:lnTo>
                  <a:lnTo>
                    <a:pt x="0" y="0"/>
                  </a:lnTo>
                  <a:lnTo>
                    <a:pt x="370" y="0"/>
                  </a:lnTo>
                </a:path>
              </a:pathLst>
            </a:custGeom>
            <a:solidFill>
              <a:schemeClr val="bg1">
                <a:alpha val="50000"/>
              </a:schemeClr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auto">
            <a:xfrm>
              <a:off x="2187" y="0"/>
              <a:ext cx="2859" cy="2556"/>
            </a:xfrm>
            <a:custGeom>
              <a:avLst/>
              <a:gdLst/>
              <a:ahLst/>
              <a:cxnLst>
                <a:cxn ang="0">
                  <a:pos x="630" y="0"/>
                </a:cxn>
                <a:cxn ang="0">
                  <a:pos x="2858" y="2238"/>
                </a:cxn>
                <a:cxn ang="0">
                  <a:pos x="2543" y="2555"/>
                </a:cxn>
                <a:cxn ang="0">
                  <a:pos x="0" y="0"/>
                </a:cxn>
                <a:cxn ang="0">
                  <a:pos x="630" y="0"/>
                </a:cxn>
              </a:cxnLst>
              <a:rect l="0" t="0" r="r" b="b"/>
              <a:pathLst>
                <a:path w="2859" h="2556">
                  <a:moveTo>
                    <a:pt x="630" y="0"/>
                  </a:moveTo>
                  <a:lnTo>
                    <a:pt x="2858" y="2238"/>
                  </a:lnTo>
                  <a:lnTo>
                    <a:pt x="2543" y="2555"/>
                  </a:lnTo>
                  <a:lnTo>
                    <a:pt x="0" y="0"/>
                  </a:lnTo>
                  <a:lnTo>
                    <a:pt x="630" y="0"/>
                  </a:lnTo>
                </a:path>
              </a:pathLst>
            </a:custGeom>
            <a:solidFill>
              <a:schemeClr val="bg1">
                <a:alpha val="50000"/>
              </a:schemeClr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auto">
            <a:xfrm>
              <a:off x="3055" y="0"/>
              <a:ext cx="2286" cy="212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11" y="2120"/>
                </a:cxn>
                <a:cxn ang="0">
                  <a:pos x="2285" y="1945"/>
                </a:cxn>
                <a:cxn ang="0">
                  <a:pos x="348" y="0"/>
                </a:cxn>
                <a:cxn ang="0">
                  <a:pos x="0" y="0"/>
                </a:cxn>
              </a:cxnLst>
              <a:rect l="0" t="0" r="r" b="b"/>
              <a:pathLst>
                <a:path w="2286" h="2121">
                  <a:moveTo>
                    <a:pt x="0" y="0"/>
                  </a:moveTo>
                  <a:lnTo>
                    <a:pt x="2111" y="2120"/>
                  </a:lnTo>
                  <a:lnTo>
                    <a:pt x="2285" y="1945"/>
                  </a:lnTo>
                  <a:lnTo>
                    <a:pt x="348" y="0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alpha val="50000"/>
              </a:schemeClr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86375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143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het opmaakprofiel van de modeltitel te bewerken</a:t>
            </a:r>
          </a:p>
        </p:txBody>
      </p:sp>
      <p:sp>
        <p:nvSpPr>
          <p:cNvPr id="186376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2819400"/>
            <a:ext cx="6400800" cy="1752600"/>
          </a:xfrm>
          <a:ln w="9525">
            <a:headEnd/>
            <a:tailEnd/>
          </a:ln>
        </p:spPr>
        <p:txBody>
          <a:bodyPr lIns="92075" tIns="46038" rIns="92075" bIns="46038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CD482E1-D923-4B4F-86C5-3BA2B8064185}" type="datetime1">
              <a:rPr lang="nl-NL"/>
              <a:pPr>
                <a:defRPr/>
              </a:pPr>
              <a:t>18-4-2008</a:t>
            </a:fld>
            <a:endParaRPr lang="nl-NL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nl-NL"/>
              <a:t>Masterplan 2008-2012</a:t>
            </a:r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8BA0CA0-D203-4502-B83C-957E970F0E33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42712F-9AA0-41AF-A27A-B6D3BC480B48}" type="datetime1">
              <a:rPr lang="nl-NL"/>
              <a:pPr>
                <a:defRPr/>
              </a:pPr>
              <a:t>18-4-2008</a:t>
            </a:fld>
            <a:endParaRPr lang="nl-NL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Masterplan 2008-2012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7147A9-97B5-4BAC-9A8E-8CE3FCA7EEB9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8674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8674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A7E2D6-534E-4E21-92BE-B727A6725BB0}" type="datetime1">
              <a:rPr lang="nl-NL"/>
              <a:pPr>
                <a:defRPr/>
              </a:pPr>
              <a:t>18-4-2008</a:t>
            </a:fld>
            <a:endParaRPr lang="nl-NL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Masterplan 2008-2012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5BC31C-A94D-4B0A-88C9-5268BA2EAD44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2192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685800" y="1641475"/>
            <a:ext cx="3810000" cy="445452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41475"/>
            <a:ext cx="3810000" cy="445452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B0EE2-C047-48A5-BC92-FB9F298071A6}" type="datetime1">
              <a:rPr lang="nl-NL"/>
              <a:pPr>
                <a:defRPr/>
              </a:pPr>
              <a:t>18-4-2008</a:t>
            </a:fld>
            <a:endParaRPr lang="nl-NL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Masterplan 2008-2012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2640DB-7992-442D-ACD9-443B1313ABBE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1D8911-F307-4C5B-AAD0-B9211BF9EDA0}" type="datetime1">
              <a:rPr lang="nl-NL"/>
              <a:pPr>
                <a:defRPr/>
              </a:pPr>
              <a:t>18-4-2008</a:t>
            </a:fld>
            <a:endParaRPr lang="nl-NL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Masterplan 2008-2012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25A8B-E081-40C5-81A1-330B57DA8462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40790F-3EBA-4BB4-9B93-E70EF8937C18}" type="datetime1">
              <a:rPr lang="nl-NL"/>
              <a:pPr>
                <a:defRPr/>
              </a:pPr>
              <a:t>18-4-2008</a:t>
            </a:fld>
            <a:endParaRPr lang="nl-NL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Masterplan 2008-2012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F056C1-F25D-4864-A8DB-E2FB63278ED3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1641475"/>
            <a:ext cx="3810000" cy="4454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41475"/>
            <a:ext cx="3810000" cy="4454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6E6C62-6299-4887-9519-61D53C2A7FCA}" type="datetime1">
              <a:rPr lang="nl-NL"/>
              <a:pPr>
                <a:defRPr/>
              </a:pPr>
              <a:t>18-4-2008</a:t>
            </a:fld>
            <a:endParaRPr lang="nl-NL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Masterplan 2008-2012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033B5-EEEA-46B8-BF0C-76B3F1EF1A51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16C4C7-5A0C-4270-B7D0-08FF3C67F7A5}" type="datetime1">
              <a:rPr lang="nl-NL"/>
              <a:pPr>
                <a:defRPr/>
              </a:pPr>
              <a:t>18-4-2008</a:t>
            </a:fld>
            <a:endParaRPr lang="nl-NL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Masterplan 2008-2012</a:t>
            </a:r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5779E2-033C-44C3-ADD8-D6C17B6EDAFB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26986C-247A-4C0E-A4AE-E2DDFC1C6E40}" type="datetime1">
              <a:rPr lang="nl-NL"/>
              <a:pPr>
                <a:defRPr/>
              </a:pPr>
              <a:t>18-4-2008</a:t>
            </a:fld>
            <a:endParaRPr lang="nl-N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Masterplan 2008-2012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22D9C-F79D-438D-AD39-264CA4F5457A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82A935-FEC9-4181-BED8-9D4A2C07F562}" type="datetime1">
              <a:rPr lang="nl-NL"/>
              <a:pPr>
                <a:defRPr/>
              </a:pPr>
              <a:t>18-4-2008</a:t>
            </a:fld>
            <a:endParaRPr lang="nl-NL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Masterplan 2008-2012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3EDE15-78E7-4316-9DC9-326103620915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9EBB4F-A452-477B-B1A4-DD961DB7442F}" type="datetime1">
              <a:rPr lang="nl-NL"/>
              <a:pPr>
                <a:defRPr/>
              </a:pPr>
              <a:t>18-4-2008</a:t>
            </a:fld>
            <a:endParaRPr lang="nl-NL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Masterplan 2008-2012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DAAFC4-A1C0-4F8B-A334-0DE101D2F7CB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2F8419-CFA4-4A4D-92D6-39E29059293B}" type="datetime1">
              <a:rPr lang="nl-NL"/>
              <a:pPr>
                <a:defRPr/>
              </a:pPr>
              <a:t>18-4-2008</a:t>
            </a:fld>
            <a:endParaRPr lang="nl-NL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Masterplan 2008-2012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50A95-7D28-4294-9A9E-33CDB294308A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478838" cy="6173788"/>
            <a:chOff x="0" y="0"/>
            <a:chExt cx="5341" cy="3889"/>
          </a:xfrm>
        </p:grpSpPr>
        <p:sp>
          <p:nvSpPr>
            <p:cNvPr id="185347" name="Freeform 3"/>
            <p:cNvSpPr>
              <a:spLocks/>
            </p:cNvSpPr>
            <p:nvPr/>
          </p:nvSpPr>
          <p:spPr bwMode="auto">
            <a:xfrm>
              <a:off x="0" y="0"/>
              <a:ext cx="3863" cy="3889"/>
            </a:xfrm>
            <a:custGeom>
              <a:avLst/>
              <a:gdLst/>
              <a:ahLst/>
              <a:cxnLst>
                <a:cxn ang="0">
                  <a:pos x="3862" y="3418"/>
                </a:cxn>
                <a:cxn ang="0">
                  <a:pos x="457" y="0"/>
                </a:cxn>
                <a:cxn ang="0">
                  <a:pos x="0" y="0"/>
                </a:cxn>
                <a:cxn ang="0">
                  <a:pos x="0" y="481"/>
                </a:cxn>
                <a:cxn ang="0">
                  <a:pos x="3394" y="3888"/>
                </a:cxn>
                <a:cxn ang="0">
                  <a:pos x="3862" y="3418"/>
                </a:cxn>
              </a:cxnLst>
              <a:rect l="0" t="0" r="r" b="b"/>
              <a:pathLst>
                <a:path w="3863" h="3889">
                  <a:moveTo>
                    <a:pt x="3862" y="3418"/>
                  </a:moveTo>
                  <a:lnTo>
                    <a:pt x="457" y="0"/>
                  </a:lnTo>
                  <a:lnTo>
                    <a:pt x="0" y="0"/>
                  </a:lnTo>
                  <a:lnTo>
                    <a:pt x="0" y="481"/>
                  </a:lnTo>
                  <a:lnTo>
                    <a:pt x="3394" y="3888"/>
                  </a:lnTo>
                  <a:lnTo>
                    <a:pt x="3862" y="3418"/>
                  </a:lnTo>
                </a:path>
              </a:pathLst>
            </a:custGeom>
            <a:solidFill>
              <a:schemeClr val="bg1">
                <a:alpha val="50000"/>
              </a:schemeClr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5348" name="Freeform 4"/>
            <p:cNvSpPr>
              <a:spLocks/>
            </p:cNvSpPr>
            <p:nvPr/>
          </p:nvSpPr>
          <p:spPr bwMode="auto">
            <a:xfrm>
              <a:off x="860" y="0"/>
              <a:ext cx="3394" cy="3223"/>
            </a:xfrm>
            <a:custGeom>
              <a:avLst/>
              <a:gdLst/>
              <a:ahLst/>
              <a:cxnLst>
                <a:cxn ang="0">
                  <a:pos x="370" y="0"/>
                </a:cxn>
                <a:cxn ang="0">
                  <a:pos x="3393" y="3036"/>
                </a:cxn>
                <a:cxn ang="0">
                  <a:pos x="3208" y="3222"/>
                </a:cxn>
                <a:cxn ang="0">
                  <a:pos x="0" y="0"/>
                </a:cxn>
                <a:cxn ang="0">
                  <a:pos x="370" y="0"/>
                </a:cxn>
              </a:cxnLst>
              <a:rect l="0" t="0" r="r" b="b"/>
              <a:pathLst>
                <a:path w="3394" h="3223">
                  <a:moveTo>
                    <a:pt x="370" y="0"/>
                  </a:moveTo>
                  <a:lnTo>
                    <a:pt x="3393" y="3036"/>
                  </a:lnTo>
                  <a:lnTo>
                    <a:pt x="3208" y="3222"/>
                  </a:lnTo>
                  <a:lnTo>
                    <a:pt x="0" y="0"/>
                  </a:lnTo>
                  <a:lnTo>
                    <a:pt x="370" y="0"/>
                  </a:lnTo>
                </a:path>
              </a:pathLst>
            </a:custGeom>
            <a:solidFill>
              <a:schemeClr val="bg1">
                <a:alpha val="50000"/>
              </a:schemeClr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5349" name="Freeform 5"/>
            <p:cNvSpPr>
              <a:spLocks/>
            </p:cNvSpPr>
            <p:nvPr/>
          </p:nvSpPr>
          <p:spPr bwMode="auto">
            <a:xfrm>
              <a:off x="2187" y="0"/>
              <a:ext cx="2859" cy="2556"/>
            </a:xfrm>
            <a:custGeom>
              <a:avLst/>
              <a:gdLst/>
              <a:ahLst/>
              <a:cxnLst>
                <a:cxn ang="0">
                  <a:pos x="630" y="0"/>
                </a:cxn>
                <a:cxn ang="0">
                  <a:pos x="2858" y="2238"/>
                </a:cxn>
                <a:cxn ang="0">
                  <a:pos x="2543" y="2555"/>
                </a:cxn>
                <a:cxn ang="0">
                  <a:pos x="0" y="0"/>
                </a:cxn>
                <a:cxn ang="0">
                  <a:pos x="630" y="0"/>
                </a:cxn>
              </a:cxnLst>
              <a:rect l="0" t="0" r="r" b="b"/>
              <a:pathLst>
                <a:path w="2859" h="2556">
                  <a:moveTo>
                    <a:pt x="630" y="0"/>
                  </a:moveTo>
                  <a:lnTo>
                    <a:pt x="2858" y="2238"/>
                  </a:lnTo>
                  <a:lnTo>
                    <a:pt x="2543" y="2555"/>
                  </a:lnTo>
                  <a:lnTo>
                    <a:pt x="0" y="0"/>
                  </a:lnTo>
                  <a:lnTo>
                    <a:pt x="630" y="0"/>
                  </a:lnTo>
                </a:path>
              </a:pathLst>
            </a:custGeom>
            <a:solidFill>
              <a:schemeClr val="bg1">
                <a:alpha val="50000"/>
              </a:schemeClr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5350" name="Freeform 6"/>
            <p:cNvSpPr>
              <a:spLocks/>
            </p:cNvSpPr>
            <p:nvPr/>
          </p:nvSpPr>
          <p:spPr bwMode="auto">
            <a:xfrm>
              <a:off x="3055" y="0"/>
              <a:ext cx="2286" cy="212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11" y="2120"/>
                </a:cxn>
                <a:cxn ang="0">
                  <a:pos x="2285" y="1945"/>
                </a:cxn>
                <a:cxn ang="0">
                  <a:pos x="348" y="0"/>
                </a:cxn>
                <a:cxn ang="0">
                  <a:pos x="0" y="0"/>
                </a:cxn>
              </a:cxnLst>
              <a:rect l="0" t="0" r="r" b="b"/>
              <a:pathLst>
                <a:path w="2286" h="2121">
                  <a:moveTo>
                    <a:pt x="0" y="0"/>
                  </a:moveTo>
                  <a:lnTo>
                    <a:pt x="2111" y="2120"/>
                  </a:lnTo>
                  <a:lnTo>
                    <a:pt x="2285" y="1945"/>
                  </a:lnTo>
                  <a:lnTo>
                    <a:pt x="348" y="0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alpha val="50000"/>
              </a:schemeClr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8535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van de modeltitel te bewerken</a:t>
            </a:r>
          </a:p>
        </p:txBody>
      </p:sp>
      <p:sp>
        <p:nvSpPr>
          <p:cNvPr id="185352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/>
            </a:lvl1pPr>
          </a:lstStyle>
          <a:p>
            <a:pPr>
              <a:defRPr/>
            </a:pPr>
            <a:fld id="{3D6FDC29-719D-41D7-BA48-E8E3004109CB}" type="datetime1">
              <a:rPr lang="nl-NL"/>
              <a:pPr>
                <a:defRPr/>
              </a:pPr>
              <a:t>18-4-2008</a:t>
            </a:fld>
            <a:endParaRPr lang="nl-NL"/>
          </a:p>
        </p:txBody>
      </p:sp>
      <p:sp>
        <p:nvSpPr>
          <p:cNvPr id="18535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/>
            </a:lvl1pPr>
          </a:lstStyle>
          <a:p>
            <a:pPr>
              <a:defRPr/>
            </a:pPr>
            <a:r>
              <a:rPr lang="nl-NL"/>
              <a:t>Masterplan 2008-2012</a:t>
            </a:r>
          </a:p>
        </p:txBody>
      </p:sp>
      <p:sp>
        <p:nvSpPr>
          <p:cNvPr id="18535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/>
            </a:lvl1pPr>
          </a:lstStyle>
          <a:p>
            <a:pPr>
              <a:defRPr/>
            </a:pPr>
            <a:fld id="{34467712-6EEB-409E-85B6-543757041D87}" type="slidenum">
              <a:rPr lang="nl-NL"/>
              <a:pPr>
                <a:defRPr/>
              </a:pPr>
              <a:t>‹#›</a:t>
            </a:fld>
            <a:endParaRPr lang="nl-NL"/>
          </a:p>
        </p:txBody>
      </p:sp>
      <p:sp>
        <p:nvSpPr>
          <p:cNvPr id="185355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41475"/>
            <a:ext cx="7772400" cy="44545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4" r:id="rId1"/>
    <p:sldLayoutId id="2147483663" r:id="rId2"/>
    <p:sldLayoutId id="2147483662" r:id="rId3"/>
    <p:sldLayoutId id="2147483661" r:id="rId4"/>
    <p:sldLayoutId id="2147483660" r:id="rId5"/>
    <p:sldLayoutId id="2147483659" r:id="rId6"/>
    <p:sldLayoutId id="2147483658" r:id="rId7"/>
    <p:sldLayoutId id="2147483657" r:id="rId8"/>
    <p:sldLayoutId id="2147483656" r:id="rId9"/>
    <p:sldLayoutId id="2147483655" r:id="rId10"/>
    <p:sldLayoutId id="2147483654" r:id="rId11"/>
    <p:sldLayoutId id="2147483653" r:id="rId12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0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24678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4213" y="1916113"/>
            <a:ext cx="7773987" cy="801687"/>
          </a:xfrm>
        </p:spPr>
        <p:txBody>
          <a:bodyPr/>
          <a:lstStyle/>
          <a:p>
            <a:pPr eaLnBrk="1" hangingPunct="1">
              <a:defRPr/>
            </a:pPr>
            <a:r>
              <a:rPr lang="nl-BE" sz="4800" dirty="0">
                <a:latin typeface="Tahoma" pitchFamily="34" charset="0"/>
              </a:rPr>
              <a:t/>
            </a:r>
            <a:br>
              <a:rPr lang="nl-BE" sz="4800" dirty="0">
                <a:latin typeface="Tahoma" pitchFamily="34" charset="0"/>
              </a:rPr>
            </a:br>
            <a:r>
              <a:rPr lang="nl-BE" sz="4800" dirty="0">
                <a:latin typeface="Tahoma" pitchFamily="34" charset="0"/>
              </a:rPr>
              <a:t/>
            </a:r>
            <a:br>
              <a:rPr lang="nl-BE" sz="4800" dirty="0">
                <a:latin typeface="Tahoma" pitchFamily="34" charset="0"/>
              </a:rPr>
            </a:br>
            <a:r>
              <a:rPr lang="nl-BE" sz="4800" dirty="0">
                <a:latin typeface="Tahoma" pitchFamily="34" charset="0"/>
              </a:rPr>
              <a:t/>
            </a:r>
            <a:br>
              <a:rPr lang="nl-BE" sz="4800" dirty="0">
                <a:latin typeface="Tahoma" pitchFamily="34" charset="0"/>
              </a:rPr>
            </a:br>
            <a:r>
              <a:rPr lang="nl-BE" sz="4800" dirty="0">
                <a:latin typeface="Tahoma" pitchFamily="34" charset="0"/>
              </a:rPr>
              <a:t/>
            </a:r>
            <a:br>
              <a:rPr lang="nl-BE" sz="4800" dirty="0">
                <a:latin typeface="Tahoma" pitchFamily="34" charset="0"/>
              </a:rPr>
            </a:br>
            <a:r>
              <a:rPr lang="nl-BE" sz="4800" dirty="0">
                <a:latin typeface="Tahoma" pitchFamily="34" charset="0"/>
              </a:rPr>
              <a:t/>
            </a:r>
            <a:br>
              <a:rPr lang="nl-BE" sz="4800" dirty="0">
                <a:latin typeface="Tahoma" pitchFamily="34" charset="0"/>
              </a:rPr>
            </a:br>
            <a:r>
              <a:rPr lang="nl-BE" sz="4800" dirty="0" smtClean="0">
                <a:latin typeface="Tahoma" pitchFamily="34" charset="0"/>
              </a:rPr>
              <a:t>Stabiliteitsprogramma </a:t>
            </a:r>
            <a:br>
              <a:rPr lang="nl-BE" sz="4800" dirty="0" smtClean="0">
                <a:latin typeface="Tahoma" pitchFamily="34" charset="0"/>
              </a:rPr>
            </a:br>
            <a:r>
              <a:rPr lang="nl-BE" sz="4800" dirty="0" smtClean="0">
                <a:latin typeface="Tahoma" pitchFamily="34" charset="0"/>
              </a:rPr>
              <a:t>2008-2011</a:t>
            </a:r>
            <a:br>
              <a:rPr lang="nl-BE" sz="4800" dirty="0" smtClean="0">
                <a:latin typeface="Tahoma" pitchFamily="34" charset="0"/>
              </a:rPr>
            </a:br>
            <a:r>
              <a:rPr lang="nl-BE" sz="4800" dirty="0" smtClean="0">
                <a:latin typeface="Tahoma" pitchFamily="34" charset="0"/>
              </a:rPr>
              <a:t/>
            </a:r>
            <a:br>
              <a:rPr lang="nl-BE" sz="4800" dirty="0" smtClean="0">
                <a:latin typeface="Tahoma" pitchFamily="34" charset="0"/>
              </a:rPr>
            </a:br>
            <a:r>
              <a:rPr lang="nl-BE" sz="4800" dirty="0">
                <a:latin typeface="Tahoma" pitchFamily="34" charset="0"/>
              </a:rPr>
              <a:t/>
            </a:r>
            <a:br>
              <a:rPr lang="nl-BE" sz="4800" dirty="0">
                <a:latin typeface="Tahoma" pitchFamily="34" charset="0"/>
              </a:rPr>
            </a:b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0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24678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4213" y="1916113"/>
            <a:ext cx="7773987" cy="801687"/>
          </a:xfrm>
        </p:spPr>
        <p:txBody>
          <a:bodyPr/>
          <a:lstStyle/>
          <a:p>
            <a:pPr marL="914400" indent="-914400" algn="l" eaLnBrk="1" hangingPunct="1">
              <a:defRPr/>
            </a:pPr>
            <a:r>
              <a:rPr lang="fr-BE" sz="4800" dirty="0" smtClean="0">
                <a:latin typeface="Tahoma" pitchFamily="34" charset="0"/>
              </a:rPr>
              <a:t/>
            </a:r>
            <a:br>
              <a:rPr lang="fr-BE" sz="4800" dirty="0" smtClean="0">
                <a:latin typeface="Tahoma" pitchFamily="34" charset="0"/>
              </a:rPr>
            </a:br>
            <a:r>
              <a:rPr lang="fr-BE" sz="4800" dirty="0" smtClean="0">
                <a:latin typeface="Tahoma" pitchFamily="34" charset="0"/>
              </a:rPr>
              <a:t/>
            </a:r>
            <a:br>
              <a:rPr lang="fr-BE" sz="4800" dirty="0" smtClean="0">
                <a:latin typeface="Tahoma" pitchFamily="34" charset="0"/>
              </a:rPr>
            </a:br>
            <a:r>
              <a:rPr lang="fr-BE" sz="4800" dirty="0" smtClean="0">
                <a:latin typeface="Tahoma" pitchFamily="34" charset="0"/>
              </a:rPr>
              <a:t/>
            </a:r>
            <a:br>
              <a:rPr lang="fr-BE" sz="4800" dirty="0" smtClean="0">
                <a:latin typeface="Tahoma" pitchFamily="34" charset="0"/>
              </a:rPr>
            </a:br>
            <a:endParaRPr lang="fr-BE" sz="28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57250" y="1000125"/>
            <a:ext cx="7489825" cy="4321175"/>
          </a:xfrm>
        </p:spPr>
        <p:txBody>
          <a:bodyPr/>
          <a:lstStyle/>
          <a:p>
            <a:pPr algn="just" eaLnBrk="1" hangingPunct="1">
              <a:buFontTx/>
              <a:buChar char="-"/>
              <a:defRPr/>
            </a:pPr>
            <a:r>
              <a:rPr lang="nl-BE" sz="2800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Normatieve </a:t>
            </a:r>
            <a:r>
              <a:rPr lang="nl-BE" sz="2800" dirty="0" err="1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meerjarenprojectie</a:t>
            </a:r>
            <a:r>
              <a:rPr lang="nl-BE" sz="2800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 op het vorderingensaldo van de overheid</a:t>
            </a:r>
          </a:p>
          <a:p>
            <a:pPr algn="just" eaLnBrk="1" hangingPunct="1">
              <a:buFontTx/>
              <a:buChar char="-"/>
              <a:defRPr/>
            </a:pPr>
            <a:r>
              <a:rPr lang="nl-BE" sz="2800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Opgelegd door EU, de principes zijn in een ‘Code of </a:t>
            </a:r>
            <a:r>
              <a:rPr lang="nl-BE" sz="2800" dirty="0" err="1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conduct</a:t>
            </a:r>
            <a:r>
              <a:rPr lang="nl-BE" sz="2800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’ vervat</a:t>
            </a:r>
          </a:p>
          <a:p>
            <a:pPr algn="just" eaLnBrk="1" hangingPunct="1">
              <a:buFontTx/>
              <a:buChar char="-"/>
              <a:defRPr/>
            </a:pPr>
            <a:r>
              <a:rPr lang="nl-BE" sz="2800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Reikwijdte: Alle overheden</a:t>
            </a:r>
          </a:p>
          <a:p>
            <a:pPr lvl="1" algn="just" eaLnBrk="1" hangingPunct="1">
              <a:buFontTx/>
              <a:buChar char="-"/>
              <a:defRPr/>
            </a:pPr>
            <a:r>
              <a:rPr lang="nl-BE" dirty="0" smtClean="0">
                <a:solidFill>
                  <a:schemeClr val="tx2"/>
                </a:solidFill>
                <a:latin typeface="Tahoma" pitchFamily="34" charset="0"/>
                <a:ea typeface="+mn-ea"/>
                <a:cs typeface="Tahoma" pitchFamily="34" charset="0"/>
              </a:rPr>
              <a:t>Entiteit I: Federale overheid + Sociale Zekerheid</a:t>
            </a:r>
          </a:p>
          <a:p>
            <a:pPr lvl="1" algn="just" eaLnBrk="1" hangingPunct="1">
              <a:buFontTx/>
              <a:buChar char="-"/>
              <a:defRPr/>
            </a:pPr>
            <a:r>
              <a:rPr lang="nl-BE" dirty="0" smtClean="0">
                <a:solidFill>
                  <a:schemeClr val="tx2"/>
                </a:solidFill>
                <a:latin typeface="Tahoma" pitchFamily="34" charset="0"/>
                <a:ea typeface="+mn-ea"/>
                <a:cs typeface="Tahoma" pitchFamily="34" charset="0"/>
              </a:rPr>
              <a:t>Entiteit II: Gemeenschappen, Gewesten en lokale overheden</a:t>
            </a:r>
          </a:p>
          <a:p>
            <a:pPr algn="just" eaLnBrk="1" hangingPunct="1">
              <a:buFontTx/>
              <a:buChar char="-"/>
              <a:defRPr/>
            </a:pPr>
            <a:r>
              <a:rPr lang="nl-BE" sz="2800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Methodologie: ESR codes (vorderingsaldo)</a:t>
            </a:r>
            <a:endParaRPr lang="nl-NL" sz="2800" dirty="0" smtClean="0"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  <a:p>
            <a:pPr algn="just" eaLnBrk="1" hangingPunct="1">
              <a:lnSpc>
                <a:spcPct val="90000"/>
              </a:lnSpc>
              <a:buFontTx/>
              <a:buChar char="-"/>
              <a:defRPr/>
            </a:pPr>
            <a:endParaRPr lang="nl-NL" sz="2800" dirty="0" smtClean="0"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5" name="Rectangle 10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24678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571500" y="571500"/>
            <a:ext cx="7773988" cy="801688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  <a:defRPr/>
            </a:pPr>
            <a:r>
              <a:rPr lang="nl-BE" sz="3200" dirty="0" smtClean="0">
                <a:latin typeface="Tahoma" pitchFamily="34" charset="0"/>
                <a:cs typeface="Tahoma" pitchFamily="34" charset="0"/>
              </a:rPr>
              <a:t>Budgettaire vooruitzichten 2008-2011</a:t>
            </a:r>
            <a:br>
              <a:rPr lang="nl-BE" sz="3200" dirty="0" smtClean="0">
                <a:latin typeface="Tahoma" pitchFamily="34" charset="0"/>
                <a:cs typeface="Tahoma" pitchFamily="34" charset="0"/>
              </a:rPr>
            </a:br>
            <a:endParaRPr lang="fr-BE" sz="3200" dirty="0"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294914" name="Object 2"/>
          <p:cNvGraphicFramePr>
            <a:graphicFrameLocks noChangeAspect="1"/>
          </p:cNvGraphicFramePr>
          <p:nvPr/>
        </p:nvGraphicFramePr>
        <p:xfrm>
          <a:off x="400050" y="1554163"/>
          <a:ext cx="8029575" cy="5008562"/>
        </p:xfrm>
        <a:graphic>
          <a:graphicData uri="http://schemas.openxmlformats.org/presentationml/2006/ole">
            <p:oleObj spid="_x0000_s294914" name="Graphique" r:id="rId3" imgW="4886147" imgH="3048000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uwe diagonaal">
  <a:themeElements>
    <a:clrScheme name="Blauwe diagonaal 1">
      <a:dk1>
        <a:srgbClr val="000000"/>
      </a:dk1>
      <a:lt1>
        <a:srgbClr val="FFFFFF"/>
      </a:lt1>
      <a:dk2>
        <a:srgbClr val="0066FF"/>
      </a:dk2>
      <a:lt2>
        <a:srgbClr val="FFFF00"/>
      </a:lt2>
      <a:accent1>
        <a:srgbClr val="00CCCC"/>
      </a:accent1>
      <a:accent2>
        <a:srgbClr val="FF33CC"/>
      </a:accent2>
      <a:accent3>
        <a:srgbClr val="AAB8FF"/>
      </a:accent3>
      <a:accent4>
        <a:srgbClr val="DADADA"/>
      </a:accent4>
      <a:accent5>
        <a:srgbClr val="AAE2E2"/>
      </a:accent5>
      <a:accent6>
        <a:srgbClr val="E72DB9"/>
      </a:accent6>
      <a:hlink>
        <a:srgbClr val="FF4568"/>
      </a:hlink>
      <a:folHlink>
        <a:srgbClr val="CCECFF"/>
      </a:folHlink>
    </a:clrScheme>
    <a:fontScheme name="Blauwe diagonaal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uwe diagonaal 1">
        <a:dk1>
          <a:srgbClr val="000000"/>
        </a:dk1>
        <a:lt1>
          <a:srgbClr val="FFFFFF"/>
        </a:lt1>
        <a:dk2>
          <a:srgbClr val="0066FF"/>
        </a:dk2>
        <a:lt2>
          <a:srgbClr val="FFFF00"/>
        </a:lt2>
        <a:accent1>
          <a:srgbClr val="00CCCC"/>
        </a:accent1>
        <a:accent2>
          <a:srgbClr val="FF33CC"/>
        </a:accent2>
        <a:accent3>
          <a:srgbClr val="AAB8FF"/>
        </a:accent3>
        <a:accent4>
          <a:srgbClr val="DADADA"/>
        </a:accent4>
        <a:accent5>
          <a:srgbClr val="AAE2E2"/>
        </a:accent5>
        <a:accent6>
          <a:srgbClr val="E72DB9"/>
        </a:accent6>
        <a:hlink>
          <a:srgbClr val="FF4568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uwe diagonaal 2">
        <a:dk1>
          <a:srgbClr val="000000"/>
        </a:dk1>
        <a:lt1>
          <a:srgbClr val="9999FF"/>
        </a:lt1>
        <a:dk2>
          <a:srgbClr val="6600FF"/>
        </a:dk2>
        <a:lt2>
          <a:srgbClr val="FFFFFF"/>
        </a:lt2>
        <a:accent1>
          <a:srgbClr val="CCCCFF"/>
        </a:accent1>
        <a:accent2>
          <a:srgbClr val="FF99FF"/>
        </a:accent2>
        <a:accent3>
          <a:srgbClr val="CACAFF"/>
        </a:accent3>
        <a:accent4>
          <a:srgbClr val="000000"/>
        </a:accent4>
        <a:accent5>
          <a:srgbClr val="E2E2FF"/>
        </a:accent5>
        <a:accent6>
          <a:srgbClr val="E78AE7"/>
        </a:accent6>
        <a:hlink>
          <a:srgbClr val="00CC66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uwe diagonaal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A1A1A1"/>
        </a:accent6>
        <a:hlink>
          <a:srgbClr val="4D4D4D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uwe diagonaal 4">
        <a:dk1>
          <a:srgbClr val="000000"/>
        </a:dk1>
        <a:lt1>
          <a:srgbClr val="FFFFFF"/>
        </a:lt1>
        <a:dk2>
          <a:srgbClr val="990066"/>
        </a:dk2>
        <a:lt2>
          <a:srgbClr val="FFFF00"/>
        </a:lt2>
        <a:accent1>
          <a:srgbClr val="996633"/>
        </a:accent1>
        <a:accent2>
          <a:srgbClr val="CC6600"/>
        </a:accent2>
        <a:accent3>
          <a:srgbClr val="CAAAB8"/>
        </a:accent3>
        <a:accent4>
          <a:srgbClr val="DADADA"/>
        </a:accent4>
        <a:accent5>
          <a:srgbClr val="CAB8AD"/>
        </a:accent5>
        <a:accent6>
          <a:srgbClr val="B95C00"/>
        </a:accent6>
        <a:hlink>
          <a:srgbClr val="999933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Designs\Blauwe diagonaal.pot</Template>
  <TotalTime>2713</TotalTime>
  <Words>45</Words>
  <Application>Microsoft PowerPoint</Application>
  <PresentationFormat>On-screen Show (4:3)</PresentationFormat>
  <Paragraphs>9</Paragraphs>
  <Slides>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Times New Roman</vt:lpstr>
      <vt:lpstr>Arial</vt:lpstr>
      <vt:lpstr>Wingdings</vt:lpstr>
      <vt:lpstr>Tahoma</vt:lpstr>
      <vt:lpstr>Blauwe diagonaal</vt:lpstr>
      <vt:lpstr>Blauwe diagonaal</vt:lpstr>
      <vt:lpstr>Graphique</vt:lpstr>
      <vt:lpstr>     Stabiliteitsprogramma  2008-2011   </vt:lpstr>
      <vt:lpstr>   </vt:lpstr>
      <vt:lpstr>Budgettaire vooruitzichten 2008-2011 </vt:lpstr>
    </vt:vector>
  </TitlesOfParts>
  <Company>THUIS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Luc</dc:creator>
  <cp:lastModifiedBy>Delafortrie_Sarah</cp:lastModifiedBy>
  <cp:revision>162</cp:revision>
  <cp:lastPrinted>2004-12-14T12:43:17Z</cp:lastPrinted>
  <dcterms:created xsi:type="dcterms:W3CDTF">2004-09-19T15:09:07Z</dcterms:created>
  <dcterms:modified xsi:type="dcterms:W3CDTF">2008-04-18T12:47:11Z</dcterms:modified>
</cp:coreProperties>
</file>