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5"/>
  </p:notesMasterIdLst>
  <p:handoutMasterIdLst>
    <p:handoutMasterId r:id="rId6"/>
  </p:handoutMasterIdLst>
  <p:sldIdLst>
    <p:sldId id="523" r:id="rId2"/>
    <p:sldId id="526" r:id="rId3"/>
    <p:sldId id="535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CC"/>
    <a:srgbClr val="00CC66"/>
    <a:srgbClr val="FF6600"/>
    <a:srgbClr val="FF99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7" autoAdjust="0"/>
    <p:restoredTop sz="94718" autoAdjust="0"/>
  </p:normalViewPr>
  <p:slideViewPr>
    <p:cSldViewPr>
      <p:cViewPr>
        <p:scale>
          <a:sx n="66" d="100"/>
          <a:sy n="66" d="100"/>
        </p:scale>
        <p:origin x="-642" y="-3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70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ED34422-FA47-4958-9623-0DABAAA0E400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Klik om de opmaakprofielen van de modeltekst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D12575E-1D48-44AF-9AAD-4E7A7A9F80DB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78838" cy="6173788"/>
            <a:chOff x="0" y="0"/>
            <a:chExt cx="5341" cy="3889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0" y="0"/>
              <a:ext cx="3863" cy="3889"/>
            </a:xfrm>
            <a:custGeom>
              <a:avLst/>
              <a:gdLst/>
              <a:ahLst/>
              <a:cxnLst>
                <a:cxn ang="0">
                  <a:pos x="3862" y="3418"/>
                </a:cxn>
                <a:cxn ang="0">
                  <a:pos x="457" y="0"/>
                </a:cxn>
                <a:cxn ang="0">
                  <a:pos x="0" y="0"/>
                </a:cxn>
                <a:cxn ang="0">
                  <a:pos x="0" y="481"/>
                </a:cxn>
                <a:cxn ang="0">
                  <a:pos x="3394" y="3888"/>
                </a:cxn>
                <a:cxn ang="0">
                  <a:pos x="3862" y="3418"/>
                </a:cxn>
              </a:cxnLst>
              <a:rect l="0" t="0" r="r" b="b"/>
              <a:pathLst>
                <a:path w="3863" h="3889">
                  <a:moveTo>
                    <a:pt x="3862" y="3418"/>
                  </a:moveTo>
                  <a:lnTo>
                    <a:pt x="457" y="0"/>
                  </a:lnTo>
                  <a:lnTo>
                    <a:pt x="0" y="0"/>
                  </a:lnTo>
                  <a:lnTo>
                    <a:pt x="0" y="481"/>
                  </a:lnTo>
                  <a:lnTo>
                    <a:pt x="3394" y="3888"/>
                  </a:lnTo>
                  <a:lnTo>
                    <a:pt x="3862" y="3418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auto">
            <a:xfrm>
              <a:off x="860" y="0"/>
              <a:ext cx="3394" cy="3223"/>
            </a:xfrm>
            <a:custGeom>
              <a:avLst/>
              <a:gdLst/>
              <a:ahLst/>
              <a:cxnLst>
                <a:cxn ang="0">
                  <a:pos x="370" y="0"/>
                </a:cxn>
                <a:cxn ang="0">
                  <a:pos x="3393" y="3036"/>
                </a:cxn>
                <a:cxn ang="0">
                  <a:pos x="3208" y="3222"/>
                </a:cxn>
                <a:cxn ang="0">
                  <a:pos x="0" y="0"/>
                </a:cxn>
                <a:cxn ang="0">
                  <a:pos x="370" y="0"/>
                </a:cxn>
              </a:cxnLst>
              <a:rect l="0" t="0" r="r" b="b"/>
              <a:pathLst>
                <a:path w="3394" h="3223">
                  <a:moveTo>
                    <a:pt x="370" y="0"/>
                  </a:moveTo>
                  <a:lnTo>
                    <a:pt x="3393" y="3036"/>
                  </a:lnTo>
                  <a:lnTo>
                    <a:pt x="3208" y="3222"/>
                  </a:lnTo>
                  <a:lnTo>
                    <a:pt x="0" y="0"/>
                  </a:lnTo>
                  <a:lnTo>
                    <a:pt x="37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2187" y="0"/>
              <a:ext cx="2859" cy="2556"/>
            </a:xfrm>
            <a:custGeom>
              <a:avLst/>
              <a:gdLst/>
              <a:ahLst/>
              <a:cxnLst>
                <a:cxn ang="0">
                  <a:pos x="630" y="0"/>
                </a:cxn>
                <a:cxn ang="0">
                  <a:pos x="2858" y="2238"/>
                </a:cxn>
                <a:cxn ang="0">
                  <a:pos x="2543" y="2555"/>
                </a:cxn>
                <a:cxn ang="0">
                  <a:pos x="0" y="0"/>
                </a:cxn>
                <a:cxn ang="0">
                  <a:pos x="630" y="0"/>
                </a:cxn>
              </a:cxnLst>
              <a:rect l="0" t="0" r="r" b="b"/>
              <a:pathLst>
                <a:path w="2859" h="2556">
                  <a:moveTo>
                    <a:pt x="630" y="0"/>
                  </a:moveTo>
                  <a:lnTo>
                    <a:pt x="2858" y="2238"/>
                  </a:lnTo>
                  <a:lnTo>
                    <a:pt x="2543" y="2555"/>
                  </a:lnTo>
                  <a:lnTo>
                    <a:pt x="0" y="0"/>
                  </a:lnTo>
                  <a:lnTo>
                    <a:pt x="63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3055" y="0"/>
              <a:ext cx="2286" cy="21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11" y="2120"/>
                </a:cxn>
                <a:cxn ang="0">
                  <a:pos x="2285" y="1945"/>
                </a:cxn>
                <a:cxn ang="0">
                  <a:pos x="348" y="0"/>
                </a:cxn>
                <a:cxn ang="0">
                  <a:pos x="0" y="0"/>
                </a:cxn>
              </a:cxnLst>
              <a:rect l="0" t="0" r="r" b="b"/>
              <a:pathLst>
                <a:path w="2286" h="2121">
                  <a:moveTo>
                    <a:pt x="0" y="0"/>
                  </a:moveTo>
                  <a:lnTo>
                    <a:pt x="2111" y="2120"/>
                  </a:lnTo>
                  <a:lnTo>
                    <a:pt x="2285" y="1945"/>
                  </a:lnTo>
                  <a:lnTo>
                    <a:pt x="348" y="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86375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143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het opmaakprofiel van de modeltitel te bewerken</a:t>
            </a:r>
          </a:p>
        </p:txBody>
      </p:sp>
      <p:sp>
        <p:nvSpPr>
          <p:cNvPr id="18637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819400"/>
            <a:ext cx="6400800" cy="1752600"/>
          </a:xfrm>
          <a:ln w="9525">
            <a:headEnd/>
            <a:tailEnd/>
          </a:ln>
        </p:spPr>
        <p:txBody>
          <a:bodyPr lIns="92075" tIns="46038" rIns="92075" bIns="46038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9C574D4-25E2-4BCC-92DB-31F711F62F51}" type="datetime1">
              <a:rPr lang="nl-NL"/>
              <a:pPr>
                <a:defRPr/>
              </a:pPr>
              <a:t>18-4-2008</a:t>
            </a:fld>
            <a:endParaRPr lang="nl-NL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nl-NL"/>
              <a:t>Masterplan 2008-2012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924DA1E-EFD6-4EF0-A1FF-DA9BB4D6E6E1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E6F50-D958-4062-89F5-E7AEC344E90D}" type="datetime1">
              <a:rPr lang="nl-NL"/>
              <a:pPr>
                <a:defRPr/>
              </a:pPr>
              <a:t>18-4-2008</a:t>
            </a:fld>
            <a:endParaRPr lang="nl-N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Masterplan 2008-2012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67511-039D-49ED-B610-992390BA8477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552E2-7606-4D61-93D7-9892B2D034B9}" type="datetime1">
              <a:rPr lang="nl-NL"/>
              <a:pPr>
                <a:defRPr/>
              </a:pPr>
              <a:t>18-4-2008</a:t>
            </a:fld>
            <a:endParaRPr lang="nl-N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Masterplan 2008-2012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40B8A0-3D70-4536-BC6A-64B44FB812E1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685800" y="1641475"/>
            <a:ext cx="3810000" cy="445452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41475"/>
            <a:ext cx="3810000" cy="445452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DBF76F-02A9-4B04-B1F3-CDE4FD29CBEA}" type="datetime1">
              <a:rPr lang="nl-NL"/>
              <a:pPr>
                <a:defRPr/>
              </a:pPr>
              <a:t>18-4-2008</a:t>
            </a:fld>
            <a:endParaRPr lang="nl-NL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Masterplan 2008-2012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BD3A7-37B9-43DC-AE4C-DD378B74E8F9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003D7-2DC6-41CD-B1EF-5256CAE45377}" type="datetime1">
              <a:rPr lang="nl-NL"/>
              <a:pPr>
                <a:defRPr/>
              </a:pPr>
              <a:t>18-4-2008</a:t>
            </a:fld>
            <a:endParaRPr lang="nl-N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Masterplan 2008-2012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1576E-21CF-4EF3-8E58-F9289D1C5956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56717-ED37-4E7A-9A2D-22FBF031CE6D}" type="datetime1">
              <a:rPr lang="nl-NL"/>
              <a:pPr>
                <a:defRPr/>
              </a:pPr>
              <a:t>18-4-2008</a:t>
            </a:fld>
            <a:endParaRPr lang="nl-N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Masterplan 2008-2012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097A2A-0DDD-4C04-AD1C-4B4F71F022BE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641475"/>
            <a:ext cx="3810000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41475"/>
            <a:ext cx="3810000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A3B86-F3F2-41CF-8EC1-19FF7D8C540A}" type="datetime1">
              <a:rPr lang="nl-NL"/>
              <a:pPr>
                <a:defRPr/>
              </a:pPr>
              <a:t>18-4-2008</a:t>
            </a:fld>
            <a:endParaRPr lang="nl-NL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Masterplan 2008-2012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3AA1B6-0CF6-4D43-A980-6185F0348A59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C3CD6-C5CD-4E03-A5A4-935CF0C1CD85}" type="datetime1">
              <a:rPr lang="nl-NL"/>
              <a:pPr>
                <a:defRPr/>
              </a:pPr>
              <a:t>18-4-2008</a:t>
            </a:fld>
            <a:endParaRPr lang="nl-NL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Masterplan 2008-2012</a:t>
            </a: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98B10-D80C-4CCD-A9DA-4C5EB517E0D2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EE997A-E9FC-4950-9360-BD7E630FFBC5}" type="datetime1">
              <a:rPr lang="nl-NL"/>
              <a:pPr>
                <a:defRPr/>
              </a:pPr>
              <a:t>18-4-2008</a:t>
            </a:fld>
            <a:endParaRPr lang="nl-N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Masterplan 2008-2012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6F136-E2D1-4535-9D27-67ED7D72FF69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36A15-A3E9-4B76-ADA8-C59CD80D2F51}" type="datetime1">
              <a:rPr lang="nl-NL"/>
              <a:pPr>
                <a:defRPr/>
              </a:pPr>
              <a:t>18-4-2008</a:t>
            </a:fld>
            <a:endParaRPr lang="nl-NL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Masterplan 2008-2012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8D613-03E6-4239-9D38-F05DD7113CEB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227AFE-F143-4058-9ADA-A24961B3D5C4}" type="datetime1">
              <a:rPr lang="nl-NL"/>
              <a:pPr>
                <a:defRPr/>
              </a:pPr>
              <a:t>18-4-2008</a:t>
            </a:fld>
            <a:endParaRPr lang="nl-NL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Masterplan 2008-2012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600362-59A4-4BD1-9266-D460BE88F709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F3AEA-739C-4168-BA2B-99D443427FB6}" type="datetime1">
              <a:rPr lang="nl-NL"/>
              <a:pPr>
                <a:defRPr/>
              </a:pPr>
              <a:t>18-4-2008</a:t>
            </a:fld>
            <a:endParaRPr lang="nl-NL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Masterplan 2008-2012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E91134-3B60-4E56-BEE4-BE3D6A752B5C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478838" cy="6173788"/>
            <a:chOff x="0" y="0"/>
            <a:chExt cx="5341" cy="3889"/>
          </a:xfrm>
        </p:grpSpPr>
        <p:sp>
          <p:nvSpPr>
            <p:cNvPr id="185347" name="Freeform 3"/>
            <p:cNvSpPr>
              <a:spLocks/>
            </p:cNvSpPr>
            <p:nvPr/>
          </p:nvSpPr>
          <p:spPr bwMode="auto">
            <a:xfrm>
              <a:off x="0" y="0"/>
              <a:ext cx="3863" cy="3889"/>
            </a:xfrm>
            <a:custGeom>
              <a:avLst/>
              <a:gdLst/>
              <a:ahLst/>
              <a:cxnLst>
                <a:cxn ang="0">
                  <a:pos x="3862" y="3418"/>
                </a:cxn>
                <a:cxn ang="0">
                  <a:pos x="457" y="0"/>
                </a:cxn>
                <a:cxn ang="0">
                  <a:pos x="0" y="0"/>
                </a:cxn>
                <a:cxn ang="0">
                  <a:pos x="0" y="481"/>
                </a:cxn>
                <a:cxn ang="0">
                  <a:pos x="3394" y="3888"/>
                </a:cxn>
                <a:cxn ang="0">
                  <a:pos x="3862" y="3418"/>
                </a:cxn>
              </a:cxnLst>
              <a:rect l="0" t="0" r="r" b="b"/>
              <a:pathLst>
                <a:path w="3863" h="3889">
                  <a:moveTo>
                    <a:pt x="3862" y="3418"/>
                  </a:moveTo>
                  <a:lnTo>
                    <a:pt x="457" y="0"/>
                  </a:lnTo>
                  <a:lnTo>
                    <a:pt x="0" y="0"/>
                  </a:lnTo>
                  <a:lnTo>
                    <a:pt x="0" y="481"/>
                  </a:lnTo>
                  <a:lnTo>
                    <a:pt x="3394" y="3888"/>
                  </a:lnTo>
                  <a:lnTo>
                    <a:pt x="3862" y="3418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5348" name="Freeform 4"/>
            <p:cNvSpPr>
              <a:spLocks/>
            </p:cNvSpPr>
            <p:nvPr/>
          </p:nvSpPr>
          <p:spPr bwMode="auto">
            <a:xfrm>
              <a:off x="860" y="0"/>
              <a:ext cx="3394" cy="3223"/>
            </a:xfrm>
            <a:custGeom>
              <a:avLst/>
              <a:gdLst/>
              <a:ahLst/>
              <a:cxnLst>
                <a:cxn ang="0">
                  <a:pos x="370" y="0"/>
                </a:cxn>
                <a:cxn ang="0">
                  <a:pos x="3393" y="3036"/>
                </a:cxn>
                <a:cxn ang="0">
                  <a:pos x="3208" y="3222"/>
                </a:cxn>
                <a:cxn ang="0">
                  <a:pos x="0" y="0"/>
                </a:cxn>
                <a:cxn ang="0">
                  <a:pos x="370" y="0"/>
                </a:cxn>
              </a:cxnLst>
              <a:rect l="0" t="0" r="r" b="b"/>
              <a:pathLst>
                <a:path w="3394" h="3223">
                  <a:moveTo>
                    <a:pt x="370" y="0"/>
                  </a:moveTo>
                  <a:lnTo>
                    <a:pt x="3393" y="3036"/>
                  </a:lnTo>
                  <a:lnTo>
                    <a:pt x="3208" y="3222"/>
                  </a:lnTo>
                  <a:lnTo>
                    <a:pt x="0" y="0"/>
                  </a:lnTo>
                  <a:lnTo>
                    <a:pt x="37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5349" name="Freeform 5"/>
            <p:cNvSpPr>
              <a:spLocks/>
            </p:cNvSpPr>
            <p:nvPr/>
          </p:nvSpPr>
          <p:spPr bwMode="auto">
            <a:xfrm>
              <a:off x="2187" y="0"/>
              <a:ext cx="2859" cy="2556"/>
            </a:xfrm>
            <a:custGeom>
              <a:avLst/>
              <a:gdLst/>
              <a:ahLst/>
              <a:cxnLst>
                <a:cxn ang="0">
                  <a:pos x="630" y="0"/>
                </a:cxn>
                <a:cxn ang="0">
                  <a:pos x="2858" y="2238"/>
                </a:cxn>
                <a:cxn ang="0">
                  <a:pos x="2543" y="2555"/>
                </a:cxn>
                <a:cxn ang="0">
                  <a:pos x="0" y="0"/>
                </a:cxn>
                <a:cxn ang="0">
                  <a:pos x="630" y="0"/>
                </a:cxn>
              </a:cxnLst>
              <a:rect l="0" t="0" r="r" b="b"/>
              <a:pathLst>
                <a:path w="2859" h="2556">
                  <a:moveTo>
                    <a:pt x="630" y="0"/>
                  </a:moveTo>
                  <a:lnTo>
                    <a:pt x="2858" y="2238"/>
                  </a:lnTo>
                  <a:lnTo>
                    <a:pt x="2543" y="2555"/>
                  </a:lnTo>
                  <a:lnTo>
                    <a:pt x="0" y="0"/>
                  </a:lnTo>
                  <a:lnTo>
                    <a:pt x="63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5350" name="Freeform 6"/>
            <p:cNvSpPr>
              <a:spLocks/>
            </p:cNvSpPr>
            <p:nvPr/>
          </p:nvSpPr>
          <p:spPr bwMode="auto">
            <a:xfrm>
              <a:off x="3055" y="0"/>
              <a:ext cx="2286" cy="21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11" y="2120"/>
                </a:cxn>
                <a:cxn ang="0">
                  <a:pos x="2285" y="1945"/>
                </a:cxn>
                <a:cxn ang="0">
                  <a:pos x="348" y="0"/>
                </a:cxn>
                <a:cxn ang="0">
                  <a:pos x="0" y="0"/>
                </a:cxn>
              </a:cxnLst>
              <a:rect l="0" t="0" r="r" b="b"/>
              <a:pathLst>
                <a:path w="2286" h="2121">
                  <a:moveTo>
                    <a:pt x="0" y="0"/>
                  </a:moveTo>
                  <a:lnTo>
                    <a:pt x="2111" y="2120"/>
                  </a:lnTo>
                  <a:lnTo>
                    <a:pt x="2285" y="1945"/>
                  </a:lnTo>
                  <a:lnTo>
                    <a:pt x="348" y="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8535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van de modeltitel te bewerken</a:t>
            </a:r>
          </a:p>
        </p:txBody>
      </p:sp>
      <p:sp>
        <p:nvSpPr>
          <p:cNvPr id="18535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pPr>
              <a:defRPr/>
            </a:pPr>
            <a:fld id="{3F9A0AC7-0037-4AA8-97FA-5CDCC113B246}" type="datetime1">
              <a:rPr lang="nl-NL"/>
              <a:pPr>
                <a:defRPr/>
              </a:pPr>
              <a:t>18-4-2008</a:t>
            </a:fld>
            <a:endParaRPr lang="nl-NL"/>
          </a:p>
        </p:txBody>
      </p:sp>
      <p:sp>
        <p:nvSpPr>
          <p:cNvPr id="18535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pPr>
              <a:defRPr/>
            </a:pPr>
            <a:r>
              <a:rPr lang="nl-NL"/>
              <a:t>Masterplan 2008-2012</a:t>
            </a:r>
          </a:p>
        </p:txBody>
      </p:sp>
      <p:sp>
        <p:nvSpPr>
          <p:cNvPr id="18535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pPr>
              <a:defRPr/>
            </a:pPr>
            <a:fld id="{E65464A0-AEC1-402C-A217-B224F17EE48B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18535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41475"/>
            <a:ext cx="7772400" cy="44545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3" r:id="rId2"/>
    <p:sldLayoutId id="2147483662" r:id="rId3"/>
    <p:sldLayoutId id="2147483661" r:id="rId4"/>
    <p:sldLayoutId id="2147483660" r:id="rId5"/>
    <p:sldLayoutId id="2147483659" r:id="rId6"/>
    <p:sldLayoutId id="2147483658" r:id="rId7"/>
    <p:sldLayoutId id="2147483657" r:id="rId8"/>
    <p:sldLayoutId id="2147483656" r:id="rId9"/>
    <p:sldLayoutId id="2147483655" r:id="rId10"/>
    <p:sldLayoutId id="2147483654" r:id="rId11"/>
    <p:sldLayoutId id="2147483653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0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4678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1916113"/>
            <a:ext cx="7773987" cy="801687"/>
          </a:xfrm>
        </p:spPr>
        <p:txBody>
          <a:bodyPr/>
          <a:lstStyle/>
          <a:p>
            <a:pPr eaLnBrk="1" hangingPunct="1">
              <a:defRPr/>
            </a:pPr>
            <a:r>
              <a:rPr lang="nl-BE" sz="4800" dirty="0">
                <a:latin typeface="Tahoma" pitchFamily="34" charset="0"/>
              </a:rPr>
              <a:t/>
            </a:r>
            <a:br>
              <a:rPr lang="nl-BE" sz="4800" dirty="0">
                <a:latin typeface="Tahoma" pitchFamily="34" charset="0"/>
              </a:rPr>
            </a:br>
            <a:r>
              <a:rPr lang="nl-BE" sz="4800" dirty="0">
                <a:latin typeface="Tahoma" pitchFamily="34" charset="0"/>
              </a:rPr>
              <a:t/>
            </a:r>
            <a:br>
              <a:rPr lang="nl-BE" sz="4800" dirty="0">
                <a:latin typeface="Tahoma" pitchFamily="34" charset="0"/>
              </a:rPr>
            </a:br>
            <a:r>
              <a:rPr lang="nl-BE" sz="4800" dirty="0">
                <a:latin typeface="Tahoma" pitchFamily="34" charset="0"/>
              </a:rPr>
              <a:t/>
            </a:r>
            <a:br>
              <a:rPr lang="nl-BE" sz="4800" dirty="0">
                <a:latin typeface="Tahoma" pitchFamily="34" charset="0"/>
              </a:rPr>
            </a:br>
            <a:r>
              <a:rPr lang="nl-BE" sz="4800" dirty="0">
                <a:latin typeface="Tahoma" pitchFamily="34" charset="0"/>
              </a:rPr>
              <a:t/>
            </a:r>
            <a:br>
              <a:rPr lang="nl-BE" sz="4800" dirty="0">
                <a:latin typeface="Tahoma" pitchFamily="34" charset="0"/>
              </a:rPr>
            </a:br>
            <a:r>
              <a:rPr lang="en-US" sz="4800" dirty="0" err="1" smtClean="0">
                <a:latin typeface="Tahoma" pitchFamily="34" charset="0"/>
              </a:rPr>
              <a:t>Programme</a:t>
            </a:r>
            <a:r>
              <a:rPr lang="en-US" sz="4800" dirty="0" smtClean="0">
                <a:latin typeface="Tahoma" pitchFamily="34" charset="0"/>
              </a:rPr>
              <a:t> de </a:t>
            </a:r>
            <a:r>
              <a:rPr lang="en-US" sz="4800" dirty="0" err="1" smtClean="0">
                <a:latin typeface="Tahoma" pitchFamily="34" charset="0"/>
              </a:rPr>
              <a:t>stabilité</a:t>
            </a:r>
            <a:r>
              <a:rPr lang="en-US" sz="4800" dirty="0" smtClean="0">
                <a:latin typeface="Tahoma" pitchFamily="34" charset="0"/>
              </a:rPr>
              <a:t>  de la </a:t>
            </a:r>
            <a:r>
              <a:rPr lang="en-US" sz="4800" dirty="0" err="1" smtClean="0">
                <a:latin typeface="Tahoma" pitchFamily="34" charset="0"/>
              </a:rPr>
              <a:t>Belgique</a:t>
            </a:r>
            <a:r>
              <a:rPr lang="en-US" sz="4800" dirty="0" smtClean="0">
                <a:latin typeface="Tahoma" pitchFamily="34" charset="0"/>
              </a:rPr>
              <a:t> 2008-2011</a:t>
            </a:r>
            <a:r>
              <a:rPr lang="nl-BE" sz="4800" dirty="0">
                <a:latin typeface="Tahoma" pitchFamily="34" charset="0"/>
              </a:rPr>
              <a:t/>
            </a:r>
            <a:br>
              <a:rPr lang="nl-BE" sz="4800" dirty="0">
                <a:latin typeface="Tahoma" pitchFamily="34" charset="0"/>
              </a:rPr>
            </a:br>
            <a:r>
              <a:rPr lang="nl-BE" sz="4800" dirty="0">
                <a:latin typeface="Tahoma" pitchFamily="34" charset="0"/>
              </a:rPr>
              <a:t/>
            </a:r>
            <a:br>
              <a:rPr lang="nl-BE" sz="4800" dirty="0">
                <a:latin typeface="Tahoma" pitchFamily="34" charset="0"/>
              </a:rPr>
            </a:b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0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4678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1916113"/>
            <a:ext cx="7773987" cy="801687"/>
          </a:xfrm>
        </p:spPr>
        <p:txBody>
          <a:bodyPr/>
          <a:lstStyle/>
          <a:p>
            <a:pPr marL="914400" indent="-914400" algn="l" eaLnBrk="1" hangingPunct="1">
              <a:defRPr/>
            </a:pPr>
            <a:r>
              <a:rPr lang="fr-BE" sz="4800" dirty="0" smtClean="0">
                <a:latin typeface="Tahoma" pitchFamily="34" charset="0"/>
              </a:rPr>
              <a:t/>
            </a:r>
            <a:br>
              <a:rPr lang="fr-BE" sz="4800" dirty="0" smtClean="0">
                <a:latin typeface="Tahoma" pitchFamily="34" charset="0"/>
              </a:rPr>
            </a:br>
            <a:r>
              <a:rPr lang="fr-BE" sz="4800" dirty="0" smtClean="0">
                <a:latin typeface="Tahoma" pitchFamily="34" charset="0"/>
              </a:rPr>
              <a:t/>
            </a:r>
            <a:br>
              <a:rPr lang="fr-BE" sz="4800" dirty="0" smtClean="0">
                <a:latin typeface="Tahoma" pitchFamily="34" charset="0"/>
              </a:rPr>
            </a:br>
            <a:r>
              <a:rPr lang="fr-BE" sz="4800" dirty="0" smtClean="0">
                <a:latin typeface="Tahoma" pitchFamily="34" charset="0"/>
              </a:rPr>
              <a:t/>
            </a:r>
            <a:br>
              <a:rPr lang="fr-BE" sz="4800" dirty="0" smtClean="0">
                <a:latin typeface="Tahoma" pitchFamily="34" charset="0"/>
              </a:rPr>
            </a:br>
            <a:endParaRPr lang="fr-BE" sz="28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1000125"/>
            <a:ext cx="7489825" cy="432117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Char char="-"/>
              <a:defRPr/>
            </a:pPr>
            <a:r>
              <a:rPr lang="nl-BE" sz="2800" dirty="0" err="1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Projection</a:t>
            </a:r>
            <a:r>
              <a:rPr lang="nl-BE" sz="280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nl-BE" sz="2800" dirty="0" err="1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pluriannuelle</a:t>
            </a:r>
            <a:r>
              <a:rPr lang="nl-BE" sz="280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nl-BE" sz="2800" dirty="0" err="1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normative</a:t>
            </a:r>
            <a:r>
              <a:rPr lang="nl-BE" sz="280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sur </a:t>
            </a:r>
            <a:r>
              <a:rPr lang="nl-BE" sz="2800" dirty="0" err="1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le</a:t>
            </a:r>
            <a:r>
              <a:rPr lang="nl-BE" sz="280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nl-BE" sz="2800" dirty="0" err="1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solde</a:t>
            </a:r>
            <a:r>
              <a:rPr lang="nl-BE" sz="280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de </a:t>
            </a:r>
            <a:r>
              <a:rPr lang="nl-BE" sz="2800" dirty="0" err="1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financement</a:t>
            </a:r>
            <a:r>
              <a:rPr lang="nl-BE" sz="280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de </a:t>
            </a:r>
            <a:r>
              <a:rPr lang="nl-BE" sz="2800" dirty="0" err="1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l’ensemble</a:t>
            </a:r>
            <a:r>
              <a:rPr lang="nl-BE" sz="280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des </a:t>
            </a:r>
            <a:r>
              <a:rPr lang="nl-BE" sz="2800" dirty="0" err="1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pouvoirs</a:t>
            </a:r>
            <a:r>
              <a:rPr lang="nl-BE" sz="280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nl-BE" sz="2800" dirty="0" err="1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publics</a:t>
            </a:r>
            <a:endParaRPr lang="nl-BE" sz="2800" dirty="0" smtClean="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lnSpc>
                <a:spcPct val="90000"/>
              </a:lnSpc>
              <a:buFontTx/>
              <a:buChar char="-"/>
              <a:defRPr/>
            </a:pPr>
            <a:r>
              <a:rPr lang="nl-BE" sz="2800" dirty="0" err="1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Règle</a:t>
            </a:r>
            <a:r>
              <a:rPr lang="nl-BE" sz="280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de </a:t>
            </a:r>
            <a:r>
              <a:rPr lang="nl-BE" sz="2800" dirty="0" err="1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l’UE</a:t>
            </a:r>
            <a:r>
              <a:rPr lang="nl-BE" sz="280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nl-BE" sz="2800" dirty="0" err="1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avec</a:t>
            </a:r>
            <a:r>
              <a:rPr lang="nl-BE" sz="280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principes dans </a:t>
            </a:r>
            <a:r>
              <a:rPr lang="nl-BE" sz="2800" dirty="0" err="1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un</a:t>
            </a:r>
            <a:r>
              <a:rPr lang="nl-BE" sz="280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code de </a:t>
            </a:r>
            <a:r>
              <a:rPr lang="nl-BE" sz="2800" dirty="0" err="1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bonne</a:t>
            </a:r>
            <a:r>
              <a:rPr lang="nl-BE" sz="280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conduite</a:t>
            </a:r>
          </a:p>
          <a:p>
            <a:pPr algn="just" eaLnBrk="1" hangingPunct="1">
              <a:lnSpc>
                <a:spcPct val="90000"/>
              </a:lnSpc>
              <a:buFontTx/>
              <a:buChar char="-"/>
              <a:defRPr/>
            </a:pPr>
            <a:r>
              <a:rPr lang="nl-BE" sz="2800" dirty="0" err="1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Périmètre</a:t>
            </a:r>
            <a:r>
              <a:rPr lang="nl-BE" sz="280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: Ensemble des </a:t>
            </a:r>
            <a:r>
              <a:rPr lang="nl-BE" sz="2800" dirty="0" err="1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pouvoirs</a:t>
            </a:r>
            <a:r>
              <a:rPr lang="nl-BE" sz="280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nl-BE" sz="2800" dirty="0" err="1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publics</a:t>
            </a:r>
            <a:endParaRPr lang="nl-BE" sz="2800" dirty="0" smtClean="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lvl="1" algn="just" eaLnBrk="1" hangingPunct="1">
              <a:lnSpc>
                <a:spcPct val="90000"/>
              </a:lnSpc>
              <a:buFontTx/>
              <a:buChar char="-"/>
              <a:defRPr/>
            </a:pPr>
            <a:r>
              <a:rPr lang="nl-BE" dirty="0" err="1" smtClean="0">
                <a:solidFill>
                  <a:schemeClr val="tx2"/>
                </a:solidFill>
                <a:latin typeface="Tahoma" pitchFamily="34" charset="0"/>
                <a:ea typeface="+mn-ea"/>
                <a:cs typeface="Tahoma" pitchFamily="34" charset="0"/>
              </a:rPr>
              <a:t>Entité</a:t>
            </a:r>
            <a:r>
              <a:rPr lang="nl-BE" dirty="0" smtClean="0">
                <a:solidFill>
                  <a:schemeClr val="tx2"/>
                </a:solidFill>
                <a:latin typeface="Tahoma" pitchFamily="34" charset="0"/>
                <a:ea typeface="+mn-ea"/>
                <a:cs typeface="Tahoma" pitchFamily="34" charset="0"/>
              </a:rPr>
              <a:t> I: </a:t>
            </a:r>
            <a:r>
              <a:rPr lang="nl-BE" dirty="0" err="1" smtClean="0">
                <a:solidFill>
                  <a:schemeClr val="tx2"/>
                </a:solidFill>
                <a:latin typeface="Tahoma" pitchFamily="34" charset="0"/>
                <a:ea typeface="+mn-ea"/>
                <a:cs typeface="Tahoma" pitchFamily="34" charset="0"/>
              </a:rPr>
              <a:t>Pouvoir</a:t>
            </a:r>
            <a:r>
              <a:rPr lang="nl-BE" dirty="0" smtClean="0">
                <a:solidFill>
                  <a:schemeClr val="tx2"/>
                </a:solidFill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lang="nl-BE" dirty="0" err="1" smtClean="0">
                <a:solidFill>
                  <a:schemeClr val="tx2"/>
                </a:solidFill>
                <a:latin typeface="Tahoma" pitchFamily="34" charset="0"/>
                <a:ea typeface="+mn-ea"/>
                <a:cs typeface="Tahoma" pitchFamily="34" charset="0"/>
              </a:rPr>
              <a:t>fédéral</a:t>
            </a:r>
            <a:r>
              <a:rPr lang="nl-BE" dirty="0" smtClean="0">
                <a:solidFill>
                  <a:schemeClr val="tx2"/>
                </a:solidFill>
                <a:latin typeface="Tahoma" pitchFamily="34" charset="0"/>
                <a:ea typeface="+mn-ea"/>
                <a:cs typeface="Tahoma" pitchFamily="34" charset="0"/>
              </a:rPr>
              <a:t> + </a:t>
            </a:r>
            <a:r>
              <a:rPr lang="nl-BE" dirty="0" err="1" smtClean="0">
                <a:solidFill>
                  <a:schemeClr val="tx2"/>
                </a:solidFill>
                <a:latin typeface="Tahoma" pitchFamily="34" charset="0"/>
                <a:ea typeface="+mn-ea"/>
                <a:cs typeface="Tahoma" pitchFamily="34" charset="0"/>
              </a:rPr>
              <a:t>Sécurité</a:t>
            </a:r>
            <a:r>
              <a:rPr lang="nl-BE" dirty="0" smtClean="0">
                <a:solidFill>
                  <a:schemeClr val="tx2"/>
                </a:solidFill>
                <a:latin typeface="Tahoma" pitchFamily="34" charset="0"/>
                <a:ea typeface="+mn-ea"/>
                <a:cs typeface="Tahoma" pitchFamily="34" charset="0"/>
              </a:rPr>
              <a:t> sociale</a:t>
            </a:r>
          </a:p>
          <a:p>
            <a:pPr lvl="1" algn="just" eaLnBrk="1" hangingPunct="1">
              <a:lnSpc>
                <a:spcPct val="90000"/>
              </a:lnSpc>
              <a:buFontTx/>
              <a:buChar char="-"/>
              <a:defRPr/>
            </a:pPr>
            <a:r>
              <a:rPr lang="nl-BE" dirty="0" err="1" smtClean="0">
                <a:solidFill>
                  <a:schemeClr val="tx2"/>
                </a:solidFill>
                <a:latin typeface="Tahoma" pitchFamily="34" charset="0"/>
                <a:ea typeface="+mn-ea"/>
                <a:cs typeface="Tahoma" pitchFamily="34" charset="0"/>
              </a:rPr>
              <a:t>Entité</a:t>
            </a:r>
            <a:r>
              <a:rPr lang="nl-BE" dirty="0" smtClean="0">
                <a:solidFill>
                  <a:schemeClr val="tx2"/>
                </a:solidFill>
                <a:latin typeface="Tahoma" pitchFamily="34" charset="0"/>
                <a:ea typeface="+mn-ea"/>
                <a:cs typeface="Tahoma" pitchFamily="34" charset="0"/>
              </a:rPr>
              <a:t> II: </a:t>
            </a:r>
            <a:r>
              <a:rPr lang="nl-BE" dirty="0" err="1" smtClean="0">
                <a:solidFill>
                  <a:schemeClr val="tx2"/>
                </a:solidFill>
                <a:latin typeface="Tahoma" pitchFamily="34" charset="0"/>
                <a:ea typeface="+mn-ea"/>
                <a:cs typeface="Tahoma" pitchFamily="34" charset="0"/>
              </a:rPr>
              <a:t>Régions</a:t>
            </a:r>
            <a:r>
              <a:rPr lang="nl-BE" dirty="0" smtClean="0">
                <a:solidFill>
                  <a:schemeClr val="tx2"/>
                </a:solidFill>
                <a:latin typeface="Tahoma" pitchFamily="34" charset="0"/>
                <a:ea typeface="+mn-ea"/>
                <a:cs typeface="Tahoma" pitchFamily="34" charset="0"/>
              </a:rPr>
              <a:t> &amp; </a:t>
            </a:r>
            <a:r>
              <a:rPr lang="nl-BE" dirty="0" err="1" smtClean="0">
                <a:solidFill>
                  <a:schemeClr val="tx2"/>
                </a:solidFill>
                <a:latin typeface="Tahoma" pitchFamily="34" charset="0"/>
                <a:ea typeface="+mn-ea"/>
                <a:cs typeface="Tahoma" pitchFamily="34" charset="0"/>
              </a:rPr>
              <a:t>Communautés</a:t>
            </a:r>
            <a:r>
              <a:rPr lang="nl-BE" dirty="0" smtClean="0">
                <a:solidFill>
                  <a:schemeClr val="tx2"/>
                </a:solidFill>
                <a:latin typeface="Tahoma" pitchFamily="34" charset="0"/>
                <a:ea typeface="+mn-ea"/>
                <a:cs typeface="Tahoma" pitchFamily="34" charset="0"/>
              </a:rPr>
              <a:t> + </a:t>
            </a:r>
            <a:r>
              <a:rPr lang="nl-BE" dirty="0" err="1" smtClean="0">
                <a:solidFill>
                  <a:schemeClr val="tx2"/>
                </a:solidFill>
                <a:latin typeface="Tahoma" pitchFamily="34" charset="0"/>
                <a:ea typeface="+mn-ea"/>
                <a:cs typeface="Tahoma" pitchFamily="34" charset="0"/>
              </a:rPr>
              <a:t>Pouvoirs</a:t>
            </a:r>
            <a:r>
              <a:rPr lang="nl-BE" dirty="0" smtClean="0">
                <a:solidFill>
                  <a:schemeClr val="tx2"/>
                </a:solidFill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lang="nl-BE" dirty="0" err="1" smtClean="0">
                <a:solidFill>
                  <a:schemeClr val="tx2"/>
                </a:solidFill>
                <a:latin typeface="Tahoma" pitchFamily="34" charset="0"/>
                <a:ea typeface="+mn-ea"/>
                <a:cs typeface="Tahoma" pitchFamily="34" charset="0"/>
              </a:rPr>
              <a:t>locaux</a:t>
            </a:r>
            <a:endParaRPr lang="nl-BE" dirty="0" smtClean="0">
              <a:solidFill>
                <a:schemeClr val="tx2"/>
              </a:solidFill>
              <a:latin typeface="Tahoma" pitchFamily="34" charset="0"/>
              <a:ea typeface="+mn-ea"/>
              <a:cs typeface="Tahoma" pitchFamily="34" charset="0"/>
            </a:endParaRPr>
          </a:p>
          <a:p>
            <a:pPr algn="just" eaLnBrk="1" hangingPunct="1">
              <a:lnSpc>
                <a:spcPct val="90000"/>
              </a:lnSpc>
              <a:buFontTx/>
              <a:buChar char="-"/>
              <a:defRPr/>
            </a:pPr>
            <a:r>
              <a:rPr lang="nl-BE" sz="2800" dirty="0" err="1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Méthodologie</a:t>
            </a:r>
            <a:r>
              <a:rPr lang="nl-BE" sz="280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: concept SEC (</a:t>
            </a:r>
            <a:r>
              <a:rPr lang="nl-BE" sz="2800" dirty="0" err="1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Solde</a:t>
            </a:r>
            <a:r>
              <a:rPr lang="nl-BE" sz="280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de </a:t>
            </a:r>
            <a:r>
              <a:rPr lang="nl-BE" sz="2800" dirty="0" err="1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financement</a:t>
            </a:r>
            <a:r>
              <a:rPr lang="nl-BE" sz="280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)</a:t>
            </a:r>
            <a:endParaRPr lang="nl-NL" sz="2800" dirty="0" smtClean="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lnSpc>
                <a:spcPct val="90000"/>
              </a:lnSpc>
              <a:buFontTx/>
              <a:buChar char="-"/>
              <a:defRPr/>
            </a:pPr>
            <a:endParaRPr lang="nl-NL" sz="2800" dirty="0" smtClean="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5" name="Rectangle 10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4678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71500" y="571500"/>
            <a:ext cx="7773988" cy="801688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nl-BE" sz="3200" dirty="0" err="1" smtClean="0">
                <a:latin typeface="Tahoma" pitchFamily="34" charset="0"/>
                <a:cs typeface="Tahoma" pitchFamily="34" charset="0"/>
              </a:rPr>
              <a:t>Prévisions</a:t>
            </a:r>
            <a:r>
              <a:rPr lang="nl-BE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nl-BE" sz="3200" dirty="0" err="1" smtClean="0">
                <a:latin typeface="Tahoma" pitchFamily="34" charset="0"/>
                <a:cs typeface="Tahoma" pitchFamily="34" charset="0"/>
              </a:rPr>
              <a:t>budgétaires</a:t>
            </a:r>
            <a:r>
              <a:rPr lang="nl-BE" sz="3200" dirty="0" smtClean="0">
                <a:latin typeface="Tahoma" pitchFamily="34" charset="0"/>
                <a:cs typeface="Tahoma" pitchFamily="34" charset="0"/>
              </a:rPr>
              <a:t> 2008-2011</a:t>
            </a:r>
            <a:br>
              <a:rPr lang="nl-BE" sz="3200" dirty="0" smtClean="0">
                <a:latin typeface="Tahoma" pitchFamily="34" charset="0"/>
                <a:cs typeface="Tahoma" pitchFamily="34" charset="0"/>
              </a:rPr>
            </a:br>
            <a:endParaRPr lang="fr-BE" sz="3200" dirty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294914" name="Object 2"/>
          <p:cNvGraphicFramePr>
            <a:graphicFrameLocks noChangeAspect="1"/>
          </p:cNvGraphicFramePr>
          <p:nvPr/>
        </p:nvGraphicFramePr>
        <p:xfrm>
          <a:off x="400050" y="1554163"/>
          <a:ext cx="8029575" cy="5008562"/>
        </p:xfrm>
        <a:graphic>
          <a:graphicData uri="http://schemas.openxmlformats.org/presentationml/2006/ole">
            <p:oleObj spid="_x0000_s294914" name="Graphique" r:id="rId3" imgW="4886147" imgH="304800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uwe diagonaal">
  <a:themeElements>
    <a:clrScheme name="Blauwe diagonaal 1">
      <a:dk1>
        <a:srgbClr val="000000"/>
      </a:dk1>
      <a:lt1>
        <a:srgbClr val="FFFFFF"/>
      </a:lt1>
      <a:dk2>
        <a:srgbClr val="0066FF"/>
      </a:dk2>
      <a:lt2>
        <a:srgbClr val="FFFF00"/>
      </a:lt2>
      <a:accent1>
        <a:srgbClr val="00CCCC"/>
      </a:accent1>
      <a:accent2>
        <a:srgbClr val="FF33CC"/>
      </a:accent2>
      <a:accent3>
        <a:srgbClr val="AAB8FF"/>
      </a:accent3>
      <a:accent4>
        <a:srgbClr val="DADADA"/>
      </a:accent4>
      <a:accent5>
        <a:srgbClr val="AAE2E2"/>
      </a:accent5>
      <a:accent6>
        <a:srgbClr val="E72DB9"/>
      </a:accent6>
      <a:hlink>
        <a:srgbClr val="FF4568"/>
      </a:hlink>
      <a:folHlink>
        <a:srgbClr val="CCECFF"/>
      </a:folHlink>
    </a:clrScheme>
    <a:fontScheme name="Blauwe diagonaal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uwe diagonaal 1">
        <a:dk1>
          <a:srgbClr val="000000"/>
        </a:dk1>
        <a:lt1>
          <a:srgbClr val="FFFFFF"/>
        </a:lt1>
        <a:dk2>
          <a:srgbClr val="0066FF"/>
        </a:dk2>
        <a:lt2>
          <a:srgbClr val="FFFF00"/>
        </a:lt2>
        <a:accent1>
          <a:srgbClr val="00CCCC"/>
        </a:accent1>
        <a:accent2>
          <a:srgbClr val="FF33CC"/>
        </a:accent2>
        <a:accent3>
          <a:srgbClr val="AAB8FF"/>
        </a:accent3>
        <a:accent4>
          <a:srgbClr val="DADADA"/>
        </a:accent4>
        <a:accent5>
          <a:srgbClr val="AAE2E2"/>
        </a:accent5>
        <a:accent6>
          <a:srgbClr val="E72DB9"/>
        </a:accent6>
        <a:hlink>
          <a:srgbClr val="FF4568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uwe diagonaal 2">
        <a:dk1>
          <a:srgbClr val="000000"/>
        </a:dk1>
        <a:lt1>
          <a:srgbClr val="9999FF"/>
        </a:lt1>
        <a:dk2>
          <a:srgbClr val="6600FF"/>
        </a:dk2>
        <a:lt2>
          <a:srgbClr val="FFFFFF"/>
        </a:lt2>
        <a:accent1>
          <a:srgbClr val="CCCCFF"/>
        </a:accent1>
        <a:accent2>
          <a:srgbClr val="FF99FF"/>
        </a:accent2>
        <a:accent3>
          <a:srgbClr val="CACAFF"/>
        </a:accent3>
        <a:accent4>
          <a:srgbClr val="000000"/>
        </a:accent4>
        <a:accent5>
          <a:srgbClr val="E2E2FF"/>
        </a:accent5>
        <a:accent6>
          <a:srgbClr val="E78AE7"/>
        </a:accent6>
        <a:hlink>
          <a:srgbClr val="00CC66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uwe diagonaal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uwe diagonaal 4">
        <a:dk1>
          <a:srgbClr val="000000"/>
        </a:dk1>
        <a:lt1>
          <a:srgbClr val="FFFFFF"/>
        </a:lt1>
        <a:dk2>
          <a:srgbClr val="990066"/>
        </a:dk2>
        <a:lt2>
          <a:srgbClr val="FFFF00"/>
        </a:lt2>
        <a:accent1>
          <a:srgbClr val="996633"/>
        </a:accent1>
        <a:accent2>
          <a:srgbClr val="CC6600"/>
        </a:accent2>
        <a:accent3>
          <a:srgbClr val="CAAAB8"/>
        </a:accent3>
        <a:accent4>
          <a:srgbClr val="DADADA"/>
        </a:accent4>
        <a:accent5>
          <a:srgbClr val="CAB8AD"/>
        </a:accent5>
        <a:accent6>
          <a:srgbClr val="B95C00"/>
        </a:accent6>
        <a:hlink>
          <a:srgbClr val="999933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Designs\Blauwe diagonaal.pot</Template>
  <TotalTime>2714</TotalTime>
  <Words>57</Words>
  <Application>Microsoft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Modèle de conception</vt:lpstr>
      </vt:variant>
      <vt:variant>
        <vt:i4>2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0" baseType="lpstr">
      <vt:lpstr>Times New Roman</vt:lpstr>
      <vt:lpstr>Arial</vt:lpstr>
      <vt:lpstr>Wingdings</vt:lpstr>
      <vt:lpstr>Tahoma</vt:lpstr>
      <vt:lpstr>Blauwe diagonaal</vt:lpstr>
      <vt:lpstr>Blauwe diagonaal</vt:lpstr>
      <vt:lpstr>Graphique</vt:lpstr>
      <vt:lpstr>    Programme de stabilité  de la Belgique 2008-2011  </vt:lpstr>
      <vt:lpstr>   </vt:lpstr>
      <vt:lpstr>Prévisions budgétaires 2008-2011 </vt:lpstr>
    </vt:vector>
  </TitlesOfParts>
  <Company>THUIS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Luc</dc:creator>
  <cp:lastModifiedBy>Springael_Christophe</cp:lastModifiedBy>
  <cp:revision>163</cp:revision>
  <cp:lastPrinted>2004-12-14T12:43:17Z</cp:lastPrinted>
  <dcterms:created xsi:type="dcterms:W3CDTF">2004-09-19T15:09:07Z</dcterms:created>
  <dcterms:modified xsi:type="dcterms:W3CDTF">2008-04-18T12:57:26Z</dcterms:modified>
</cp:coreProperties>
</file>